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258" r:id="rId3"/>
    <p:sldId id="373" r:id="rId4"/>
    <p:sldId id="378" r:id="rId5"/>
    <p:sldId id="379" r:id="rId6"/>
    <p:sldId id="387" r:id="rId7"/>
    <p:sldId id="410" r:id="rId8"/>
    <p:sldId id="388" r:id="rId9"/>
    <p:sldId id="411" r:id="rId10"/>
    <p:sldId id="412" r:id="rId11"/>
    <p:sldId id="413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390" r:id="rId25"/>
    <p:sldId id="391" r:id="rId26"/>
    <p:sldId id="261" r:id="rId27"/>
    <p:sldId id="393" r:id="rId28"/>
    <p:sldId id="394" r:id="rId29"/>
    <p:sldId id="427" r:id="rId30"/>
    <p:sldId id="428" r:id="rId31"/>
    <p:sldId id="429" r:id="rId32"/>
    <p:sldId id="395" r:id="rId33"/>
    <p:sldId id="430" r:id="rId34"/>
    <p:sldId id="431" r:id="rId35"/>
    <p:sldId id="399" r:id="rId36"/>
    <p:sldId id="432" r:id="rId37"/>
    <p:sldId id="433" r:id="rId38"/>
    <p:sldId id="434" r:id="rId39"/>
    <p:sldId id="436" r:id="rId40"/>
    <p:sldId id="437" r:id="rId41"/>
    <p:sldId id="435" r:id="rId42"/>
    <p:sldId id="452" r:id="rId43"/>
    <p:sldId id="396" r:id="rId44"/>
    <p:sldId id="440" r:id="rId45"/>
    <p:sldId id="441" r:id="rId46"/>
    <p:sldId id="438" r:id="rId47"/>
    <p:sldId id="439" r:id="rId48"/>
    <p:sldId id="400" r:id="rId49"/>
    <p:sldId id="449" r:id="rId50"/>
    <p:sldId id="401" r:id="rId51"/>
    <p:sldId id="442" r:id="rId52"/>
    <p:sldId id="402" r:id="rId53"/>
    <p:sldId id="443" r:id="rId54"/>
    <p:sldId id="397" r:id="rId55"/>
    <p:sldId id="450" r:id="rId56"/>
    <p:sldId id="444" r:id="rId57"/>
    <p:sldId id="445" r:id="rId58"/>
    <p:sldId id="446" r:id="rId59"/>
    <p:sldId id="448" r:id="rId60"/>
    <p:sldId id="269" r:id="rId61"/>
    <p:sldId id="271" r:id="rId62"/>
    <p:sldId id="279" r:id="rId63"/>
    <p:sldId id="280" r:id="rId64"/>
    <p:sldId id="366" r:id="rId65"/>
    <p:sldId id="382" r:id="rId66"/>
    <p:sldId id="322" r:id="rId67"/>
    <p:sldId id="336" r:id="rId68"/>
    <p:sldId id="374" r:id="rId69"/>
    <p:sldId id="355" r:id="rId70"/>
    <p:sldId id="323" r:id="rId71"/>
    <p:sldId id="331" r:id="rId72"/>
    <p:sldId id="325" r:id="rId73"/>
    <p:sldId id="384" r:id="rId74"/>
    <p:sldId id="364" r:id="rId75"/>
    <p:sldId id="376" r:id="rId76"/>
    <p:sldId id="375" r:id="rId77"/>
    <p:sldId id="273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8" autoAdjust="0"/>
    <p:restoredTop sz="94660"/>
  </p:normalViewPr>
  <p:slideViewPr>
    <p:cSldViewPr snapToGrid="0" snapToObjects="1">
      <p:cViewPr>
        <p:scale>
          <a:sx n="105" d="100"/>
          <a:sy n="105" d="100"/>
        </p:scale>
        <p:origin x="-744" y="-2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3C5E0-C4AD-E947-A2C0-72F4DAE9695C}" type="datetimeFigureOut">
              <a:rPr lang="en-US" smtClean="0"/>
              <a:t>19/2/16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B82A-519A-0C48-9D8E-BE32E868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D6A974-01DA-B242-B868-5FD80B6D69A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917252-1648-154E-A514-EB8E552E5D2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B99DD9-2712-F147-8B19-873516A1CAF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1222B2-438B-F94D-9154-1A27D0D14C0B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2A85CE-B65E-FF44-9B6B-180299D0E9EA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BD86F6-BF3C-BF4A-9680-A1332139D527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2A85CE-B65E-FF44-9B6B-180299D0E9EA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CD7D79-9D57-2345-BC81-291CB174416C}" type="slidenum">
              <a:rPr lang="en-US" sz="1200"/>
              <a:pPr eaLnBrk="1" hangingPunct="1"/>
              <a:t>62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599C23-5A44-A94E-B43D-03B888C1A688}" type="slidenum">
              <a:rPr lang="en-US" sz="1200"/>
              <a:pPr eaLnBrk="1" hangingPunct="1"/>
              <a:t>63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5773C5-8CA3-6A46-BB4A-061804EA315C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wide range of usage explains why 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MSAs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become so popular, with one such software (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ClustalW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being among the ten most cited papers in science. </a:t>
            </a:r>
            <a:endParaRPr lang="en-US" dirty="0" smtClean="0"/>
          </a:p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16DAB8-49AB-E548-BC3C-13F94CBA1AE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41F480-C18E-C549-828D-CD6AC247B60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541B85-D5B2-2141-8BC3-0AF350BA9BA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D1C9B2-269C-D543-8E38-95F0C9D60CE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2DA167-E6FE-A94D-9877-91E46F69BCD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548B4D-C79D-7E47-9EF1-6C16EF3C4DC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CD2983-71E2-9541-AB1B-3EBED3778CE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2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7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5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6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0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FE06D-3B0F-6F4C-A572-4F7AD1FCCCAA}" type="datetimeFigureOut">
              <a:rPr lang="en-US" smtClean="0"/>
              <a:t>19/2/16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162C-B015-124A-AE00-B85FF870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6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85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When Bigger is Not Better…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i="1" dirty="0" smtClean="0"/>
              <a:t>The Unfortunate Tale</a:t>
            </a:r>
            <a:br>
              <a:rPr lang="en-US" sz="3600" b="1" i="1" dirty="0" smtClean="0"/>
            </a:br>
            <a:r>
              <a:rPr lang="en-US" sz="3600" b="1" i="1" dirty="0" smtClean="0"/>
              <a:t>Of </a:t>
            </a:r>
            <a:br>
              <a:rPr lang="en-US" sz="3600" b="1" i="1" dirty="0" smtClean="0"/>
            </a:br>
            <a:r>
              <a:rPr lang="en-US" sz="3600" b="1" i="1" dirty="0" smtClean="0"/>
              <a:t>Enormously Large</a:t>
            </a:r>
            <a:br>
              <a:rPr lang="en-US" sz="3600" b="1" i="1" dirty="0" smtClean="0"/>
            </a:br>
            <a:r>
              <a:rPr lang="en-US" sz="3600" b="1" i="1" dirty="0" smtClean="0"/>
              <a:t>Multiple Sequence Alignments</a:t>
            </a:r>
            <a:endParaRPr lang="en-US" sz="3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Cédric Notredame</a:t>
            </a:r>
          </a:p>
          <a:p>
            <a:r>
              <a:rPr lang="en-US" dirty="0" smtClean="0"/>
              <a:t>Center for Genomic Regulation</a:t>
            </a:r>
          </a:p>
          <a:p>
            <a:r>
              <a:rPr lang="en-US" dirty="0" smtClean="0"/>
              <a:t>Barcelona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5715000"/>
            <a:ext cx="2235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7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85353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 smtClean="0">
              <a:latin typeface="Avenir Black"/>
              <a:cs typeface="Avenir Black"/>
            </a:endParaRPr>
          </a:p>
          <a:p>
            <a:pPr algn="ctr"/>
            <a:endParaRPr lang="en-US" sz="3200" b="1" i="1" dirty="0" smtClean="0">
              <a:latin typeface="Avenir Black"/>
              <a:cs typeface="Avenir Black"/>
            </a:endParaRP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 How do MSA Aligners Work ?</a:t>
            </a:r>
          </a:p>
        </p:txBody>
      </p:sp>
    </p:spTree>
    <p:extLst>
      <p:ext uri="{BB962C8B-B14F-4D97-AF65-F5344CB8AC3E}">
        <p14:creationId xmlns:p14="http://schemas.microsoft.com/office/powerpoint/2010/main" val="424522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3177" y="1447573"/>
            <a:ext cx="4114800" cy="2998789"/>
            <a:chOff x="-34" y="1248"/>
            <a:chExt cx="2592" cy="1889"/>
          </a:xfrm>
        </p:grpSpPr>
        <p:sp>
          <p:nvSpPr>
            <p:cNvPr id="3" name="Rectangle 45"/>
            <p:cNvSpPr>
              <a:spLocks noChangeArrowheads="1"/>
            </p:cNvSpPr>
            <p:nvPr/>
          </p:nvSpPr>
          <p:spPr bwMode="auto">
            <a:xfrm>
              <a:off x="672" y="1248"/>
              <a:ext cx="230" cy="230"/>
            </a:xfrm>
            <a:prstGeom prst="rect">
              <a:avLst/>
            </a:prstGeom>
            <a:solidFill>
              <a:srgbClr val="EB15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46"/>
            <p:cNvSpPr>
              <a:spLocks noChangeArrowheads="1"/>
            </p:cNvSpPr>
            <p:nvPr/>
          </p:nvSpPr>
          <p:spPr bwMode="auto">
            <a:xfrm>
              <a:off x="902" y="1248"/>
              <a:ext cx="231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47"/>
            <p:cNvSpPr>
              <a:spLocks noChangeArrowheads="1"/>
            </p:cNvSpPr>
            <p:nvPr/>
          </p:nvSpPr>
          <p:spPr bwMode="auto">
            <a:xfrm>
              <a:off x="1133" y="1248"/>
              <a:ext cx="230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8"/>
            <p:cNvSpPr>
              <a:spLocks noChangeArrowheads="1"/>
            </p:cNvSpPr>
            <p:nvPr/>
          </p:nvSpPr>
          <p:spPr bwMode="auto">
            <a:xfrm>
              <a:off x="1363" y="1248"/>
              <a:ext cx="231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49"/>
            <p:cNvSpPr>
              <a:spLocks noChangeArrowheads="1"/>
            </p:cNvSpPr>
            <p:nvPr/>
          </p:nvSpPr>
          <p:spPr bwMode="auto">
            <a:xfrm>
              <a:off x="1594" y="1248"/>
              <a:ext cx="230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672" y="1478"/>
              <a:ext cx="230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51"/>
            <p:cNvSpPr>
              <a:spLocks noChangeArrowheads="1"/>
            </p:cNvSpPr>
            <p:nvPr/>
          </p:nvSpPr>
          <p:spPr bwMode="auto">
            <a:xfrm>
              <a:off x="902" y="1478"/>
              <a:ext cx="231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1133" y="1478"/>
              <a:ext cx="230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1363" y="1478"/>
              <a:ext cx="231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4"/>
            <p:cNvSpPr>
              <a:spLocks noChangeArrowheads="1"/>
            </p:cNvSpPr>
            <p:nvPr/>
          </p:nvSpPr>
          <p:spPr bwMode="auto">
            <a:xfrm>
              <a:off x="1594" y="1478"/>
              <a:ext cx="230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55"/>
            <p:cNvSpPr>
              <a:spLocks noChangeArrowheads="1"/>
            </p:cNvSpPr>
            <p:nvPr/>
          </p:nvSpPr>
          <p:spPr bwMode="auto">
            <a:xfrm>
              <a:off x="672" y="1709"/>
              <a:ext cx="230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56"/>
            <p:cNvSpPr>
              <a:spLocks noChangeArrowheads="1"/>
            </p:cNvSpPr>
            <p:nvPr/>
          </p:nvSpPr>
          <p:spPr bwMode="auto">
            <a:xfrm>
              <a:off x="902" y="1709"/>
              <a:ext cx="231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57"/>
            <p:cNvSpPr>
              <a:spLocks noChangeArrowheads="1"/>
            </p:cNvSpPr>
            <p:nvPr/>
          </p:nvSpPr>
          <p:spPr bwMode="auto">
            <a:xfrm>
              <a:off x="1133" y="1709"/>
              <a:ext cx="230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58"/>
            <p:cNvSpPr>
              <a:spLocks noChangeArrowheads="1"/>
            </p:cNvSpPr>
            <p:nvPr/>
          </p:nvSpPr>
          <p:spPr bwMode="auto">
            <a:xfrm>
              <a:off x="1363" y="1709"/>
              <a:ext cx="231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59"/>
            <p:cNvSpPr>
              <a:spLocks noChangeArrowheads="1"/>
            </p:cNvSpPr>
            <p:nvPr/>
          </p:nvSpPr>
          <p:spPr bwMode="auto">
            <a:xfrm>
              <a:off x="1594" y="1709"/>
              <a:ext cx="230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60"/>
            <p:cNvSpPr>
              <a:spLocks noChangeArrowheads="1"/>
            </p:cNvSpPr>
            <p:nvPr/>
          </p:nvSpPr>
          <p:spPr bwMode="auto">
            <a:xfrm>
              <a:off x="672" y="1939"/>
              <a:ext cx="230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61"/>
            <p:cNvSpPr>
              <a:spLocks noChangeArrowheads="1"/>
            </p:cNvSpPr>
            <p:nvPr/>
          </p:nvSpPr>
          <p:spPr bwMode="auto">
            <a:xfrm>
              <a:off x="902" y="1939"/>
              <a:ext cx="231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62"/>
            <p:cNvSpPr>
              <a:spLocks noChangeArrowheads="1"/>
            </p:cNvSpPr>
            <p:nvPr/>
          </p:nvSpPr>
          <p:spPr bwMode="auto">
            <a:xfrm>
              <a:off x="1133" y="1939"/>
              <a:ext cx="230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3"/>
            <p:cNvSpPr>
              <a:spLocks noChangeArrowheads="1"/>
            </p:cNvSpPr>
            <p:nvPr/>
          </p:nvSpPr>
          <p:spPr bwMode="auto">
            <a:xfrm>
              <a:off x="1363" y="1939"/>
              <a:ext cx="231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64"/>
            <p:cNvSpPr>
              <a:spLocks noChangeArrowheads="1"/>
            </p:cNvSpPr>
            <p:nvPr/>
          </p:nvSpPr>
          <p:spPr bwMode="auto">
            <a:xfrm>
              <a:off x="1594" y="1939"/>
              <a:ext cx="230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65"/>
            <p:cNvSpPr>
              <a:spLocks noChangeArrowheads="1"/>
            </p:cNvSpPr>
            <p:nvPr/>
          </p:nvSpPr>
          <p:spPr bwMode="auto">
            <a:xfrm>
              <a:off x="672" y="2170"/>
              <a:ext cx="230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66"/>
            <p:cNvSpPr>
              <a:spLocks noChangeArrowheads="1"/>
            </p:cNvSpPr>
            <p:nvPr/>
          </p:nvSpPr>
          <p:spPr bwMode="auto">
            <a:xfrm>
              <a:off x="902" y="2170"/>
              <a:ext cx="231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67"/>
            <p:cNvSpPr>
              <a:spLocks noChangeArrowheads="1"/>
            </p:cNvSpPr>
            <p:nvPr/>
          </p:nvSpPr>
          <p:spPr bwMode="auto">
            <a:xfrm>
              <a:off x="1133" y="2170"/>
              <a:ext cx="230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8"/>
            <p:cNvSpPr>
              <a:spLocks noChangeArrowheads="1"/>
            </p:cNvSpPr>
            <p:nvPr/>
          </p:nvSpPr>
          <p:spPr bwMode="auto">
            <a:xfrm>
              <a:off x="1363" y="2170"/>
              <a:ext cx="231" cy="2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69"/>
            <p:cNvSpPr>
              <a:spLocks noChangeArrowheads="1"/>
            </p:cNvSpPr>
            <p:nvPr/>
          </p:nvSpPr>
          <p:spPr bwMode="auto">
            <a:xfrm>
              <a:off x="1594" y="2170"/>
              <a:ext cx="230" cy="230"/>
            </a:xfrm>
            <a:prstGeom prst="rect">
              <a:avLst/>
            </a:prstGeom>
            <a:solidFill>
              <a:srgbClr val="EB15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768" y="1344"/>
              <a:ext cx="960" cy="1008"/>
            </a:xfrm>
            <a:custGeom>
              <a:avLst/>
              <a:gdLst>
                <a:gd name="T0" fmla="*/ 0 w 960"/>
                <a:gd name="T1" fmla="*/ 0 h 1008"/>
                <a:gd name="T2" fmla="*/ 480 w 960"/>
                <a:gd name="T3" fmla="*/ 192 h 1008"/>
                <a:gd name="T4" fmla="*/ 528 w 960"/>
                <a:gd name="T5" fmla="*/ 576 h 1008"/>
                <a:gd name="T6" fmla="*/ 960 w 960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1008"/>
                <a:gd name="T14" fmla="*/ 960 w 960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1008">
                  <a:moveTo>
                    <a:pt x="0" y="0"/>
                  </a:moveTo>
                  <a:lnTo>
                    <a:pt x="480" y="192"/>
                  </a:lnTo>
                  <a:lnTo>
                    <a:pt x="528" y="576"/>
                  </a:lnTo>
                  <a:lnTo>
                    <a:pt x="960" y="1008"/>
                  </a:lnTo>
                </a:path>
              </a:pathLst>
            </a:custGeom>
            <a:noFill/>
            <a:ln w="76200">
              <a:solidFill>
                <a:srgbClr val="EB15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71"/>
            <p:cNvSpPr>
              <a:spLocks noChangeArrowheads="1"/>
            </p:cNvSpPr>
            <p:nvPr/>
          </p:nvSpPr>
          <p:spPr bwMode="auto">
            <a:xfrm>
              <a:off x="-34" y="2691"/>
              <a:ext cx="259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CH" sz="2000" b="1" dirty="0" smtClean="0">
                  <a:solidFill>
                    <a:srgbClr val="EB152E"/>
                  </a:solidFill>
                  <a:latin typeface="Comic Sans MS" charset="0"/>
                </a:rPr>
                <a:t>Dynamic Programming</a:t>
              </a:r>
            </a:p>
            <a:p>
              <a:pPr algn="ctr"/>
              <a:r>
                <a:rPr lang="fr-CH" sz="2000" b="1" dirty="0" smtClean="0">
                  <a:solidFill>
                    <a:srgbClr val="EB152E"/>
                  </a:solidFill>
                  <a:latin typeface="Comic Sans MS" charset="0"/>
                </a:rPr>
                <a:t>2 Sequences</a:t>
              </a:r>
              <a:endParaRPr lang="en-GB" sz="2000" b="1" dirty="0">
                <a:latin typeface="Comic Sans MS" charset="0"/>
              </a:endParaRPr>
            </a:p>
          </p:txBody>
        </p:sp>
      </p:grpSp>
      <p:grpSp>
        <p:nvGrpSpPr>
          <p:cNvPr id="58" name="Group 31"/>
          <p:cNvGrpSpPr>
            <a:grpSpLocks/>
          </p:cNvGrpSpPr>
          <p:nvPr/>
        </p:nvGrpSpPr>
        <p:grpSpPr bwMode="auto">
          <a:xfrm>
            <a:off x="6590850" y="1447573"/>
            <a:ext cx="2371725" cy="1784350"/>
            <a:chOff x="426" y="1680"/>
            <a:chExt cx="1302" cy="1296"/>
          </a:xfrm>
        </p:grpSpPr>
        <p:sp>
          <p:nvSpPr>
            <p:cNvPr id="59" name="AutoShape 32"/>
            <p:cNvSpPr>
              <a:spLocks noChangeArrowheads="1"/>
            </p:cNvSpPr>
            <p:nvPr/>
          </p:nvSpPr>
          <p:spPr bwMode="auto">
            <a:xfrm rot="5400000" flipV="1">
              <a:off x="-48" y="2160"/>
              <a:ext cx="1296" cy="336"/>
            </a:xfrm>
            <a:prstGeom prst="parallelogram">
              <a:avLst>
                <a:gd name="adj" fmla="val 996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Rectangle 33"/>
            <p:cNvSpPr>
              <a:spLocks noChangeArrowheads="1"/>
            </p:cNvSpPr>
            <p:nvPr/>
          </p:nvSpPr>
          <p:spPr bwMode="auto">
            <a:xfrm>
              <a:off x="768" y="1680"/>
              <a:ext cx="960" cy="9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AutoShape 34"/>
            <p:cNvSpPr>
              <a:spLocks noChangeArrowheads="1"/>
            </p:cNvSpPr>
            <p:nvPr/>
          </p:nvSpPr>
          <p:spPr bwMode="auto">
            <a:xfrm>
              <a:off x="426" y="2640"/>
              <a:ext cx="1296" cy="336"/>
            </a:xfrm>
            <a:prstGeom prst="parallelogram">
              <a:avLst>
                <a:gd name="adj" fmla="val 9791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768" y="1872"/>
              <a:ext cx="624" cy="1104"/>
            </a:xfrm>
            <a:custGeom>
              <a:avLst/>
              <a:gdLst>
                <a:gd name="T0" fmla="*/ 0 w 624"/>
                <a:gd name="T1" fmla="*/ 48 h 1104"/>
                <a:gd name="T2" fmla="*/ 144 w 624"/>
                <a:gd name="T3" fmla="*/ 0 h 1104"/>
                <a:gd name="T4" fmla="*/ 528 w 624"/>
                <a:gd name="T5" fmla="*/ 384 h 1104"/>
                <a:gd name="T6" fmla="*/ 624 w 624"/>
                <a:gd name="T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1104">
                  <a:moveTo>
                    <a:pt x="0" y="48"/>
                  </a:moveTo>
                  <a:lnTo>
                    <a:pt x="144" y="0"/>
                  </a:lnTo>
                  <a:lnTo>
                    <a:pt x="528" y="384"/>
                  </a:lnTo>
                  <a:lnTo>
                    <a:pt x="624" y="1104"/>
                  </a:lnTo>
                </a:path>
              </a:pathLst>
            </a:custGeom>
            <a:solidFill>
              <a:srgbClr val="00CC66"/>
            </a:solidFill>
            <a:ln w="28575" cap="flat" cmpd="sng">
              <a:solidFill>
                <a:srgbClr val="3399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624" y="1824"/>
              <a:ext cx="768" cy="1152"/>
            </a:xfrm>
            <a:custGeom>
              <a:avLst/>
              <a:gdLst>
                <a:gd name="T0" fmla="*/ 0 w 768"/>
                <a:gd name="T1" fmla="*/ 0 h 1152"/>
                <a:gd name="T2" fmla="*/ 192 w 768"/>
                <a:gd name="T3" fmla="*/ 528 h 1152"/>
                <a:gd name="T4" fmla="*/ 576 w 768"/>
                <a:gd name="T5" fmla="*/ 1152 h 1152"/>
                <a:gd name="T6" fmla="*/ 768 w 768"/>
                <a:gd name="T7" fmla="*/ 1152 h 1152"/>
                <a:gd name="T8" fmla="*/ 384 w 768"/>
                <a:gd name="T9" fmla="*/ 480 h 1152"/>
                <a:gd name="T10" fmla="*/ 144 w 768"/>
                <a:gd name="T11" fmla="*/ 96 h 1152"/>
                <a:gd name="T12" fmla="*/ 0 w 768"/>
                <a:gd name="T13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" h="1152">
                  <a:moveTo>
                    <a:pt x="0" y="0"/>
                  </a:moveTo>
                  <a:lnTo>
                    <a:pt x="192" y="528"/>
                  </a:lnTo>
                  <a:lnTo>
                    <a:pt x="576" y="1152"/>
                  </a:lnTo>
                  <a:lnTo>
                    <a:pt x="768" y="1152"/>
                  </a:lnTo>
                  <a:lnTo>
                    <a:pt x="384" y="480"/>
                  </a:lnTo>
                  <a:lnTo>
                    <a:pt x="144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  <a:ln w="28575" cap="flat" cmpd="sng">
              <a:solidFill>
                <a:srgbClr val="3399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912" y="1728"/>
              <a:ext cx="576" cy="1248"/>
            </a:xfrm>
            <a:custGeom>
              <a:avLst/>
              <a:gdLst>
                <a:gd name="T0" fmla="*/ 0 w 576"/>
                <a:gd name="T1" fmla="*/ 144 h 1248"/>
                <a:gd name="T2" fmla="*/ 48 w 576"/>
                <a:gd name="T3" fmla="*/ 0 h 1248"/>
                <a:gd name="T4" fmla="*/ 432 w 576"/>
                <a:gd name="T5" fmla="*/ 432 h 1248"/>
                <a:gd name="T6" fmla="*/ 576 w 576"/>
                <a:gd name="T7" fmla="*/ 1152 h 1248"/>
                <a:gd name="T8" fmla="*/ 480 w 576"/>
                <a:gd name="T9" fmla="*/ 1248 h 1248"/>
                <a:gd name="T10" fmla="*/ 384 w 576"/>
                <a:gd name="T11" fmla="*/ 528 h 1248"/>
                <a:gd name="T12" fmla="*/ 0 w 576"/>
                <a:gd name="T13" fmla="*/ 14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1248">
                  <a:moveTo>
                    <a:pt x="0" y="144"/>
                  </a:moveTo>
                  <a:lnTo>
                    <a:pt x="48" y="0"/>
                  </a:lnTo>
                  <a:lnTo>
                    <a:pt x="432" y="432"/>
                  </a:lnTo>
                  <a:lnTo>
                    <a:pt x="576" y="1152"/>
                  </a:lnTo>
                  <a:lnTo>
                    <a:pt x="480" y="1248"/>
                  </a:lnTo>
                  <a:lnTo>
                    <a:pt x="384" y="52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CC66"/>
            </a:solidFill>
            <a:ln w="28575" cap="flat" cmpd="sng">
              <a:solidFill>
                <a:srgbClr val="3399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Rectangle 38"/>
            <p:cNvSpPr>
              <a:spLocks noChangeArrowheads="1"/>
            </p:cNvSpPr>
            <p:nvPr/>
          </p:nvSpPr>
          <p:spPr bwMode="auto">
            <a:xfrm>
              <a:off x="432" y="2016"/>
              <a:ext cx="960" cy="9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AutoShape 39"/>
            <p:cNvSpPr>
              <a:spLocks noChangeArrowheads="1"/>
            </p:cNvSpPr>
            <p:nvPr/>
          </p:nvSpPr>
          <p:spPr bwMode="auto">
            <a:xfrm>
              <a:off x="432" y="1680"/>
              <a:ext cx="1296" cy="336"/>
            </a:xfrm>
            <a:prstGeom prst="parallelogram">
              <a:avLst>
                <a:gd name="adj" fmla="val 97911"/>
              </a:avLst>
            </a:prstGeom>
            <a:solidFill>
              <a:schemeClr val="bg2">
                <a:alpha val="5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624" y="1680"/>
              <a:ext cx="336" cy="240"/>
            </a:xfrm>
            <a:custGeom>
              <a:avLst/>
              <a:gdLst>
                <a:gd name="T0" fmla="*/ 0 w 336"/>
                <a:gd name="T1" fmla="*/ 144 h 240"/>
                <a:gd name="T2" fmla="*/ 144 w 336"/>
                <a:gd name="T3" fmla="*/ 240 h 240"/>
                <a:gd name="T4" fmla="*/ 288 w 336"/>
                <a:gd name="T5" fmla="*/ 192 h 240"/>
                <a:gd name="T6" fmla="*/ 336 w 336"/>
                <a:gd name="T7" fmla="*/ 48 h 240"/>
                <a:gd name="T8" fmla="*/ 144 w 336"/>
                <a:gd name="T9" fmla="*/ 0 h 240"/>
                <a:gd name="T10" fmla="*/ 0 w 336"/>
                <a:gd name="T11" fmla="*/ 14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40">
                  <a:moveTo>
                    <a:pt x="0" y="144"/>
                  </a:moveTo>
                  <a:lnTo>
                    <a:pt x="144" y="240"/>
                  </a:lnTo>
                  <a:lnTo>
                    <a:pt x="288" y="192"/>
                  </a:lnTo>
                  <a:lnTo>
                    <a:pt x="336" y="48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CC66"/>
            </a:solidFill>
            <a:ln w="28575" cap="flat" cmpd="sng">
              <a:solidFill>
                <a:srgbClr val="3399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AutoShape 41"/>
            <p:cNvSpPr>
              <a:spLocks noChangeArrowheads="1"/>
            </p:cNvSpPr>
            <p:nvPr/>
          </p:nvSpPr>
          <p:spPr bwMode="auto">
            <a:xfrm rot="5400000" flipV="1">
              <a:off x="912" y="2160"/>
              <a:ext cx="1296" cy="336"/>
            </a:xfrm>
            <a:prstGeom prst="parallelogram">
              <a:avLst>
                <a:gd name="adj" fmla="val 99696"/>
              </a:avLst>
            </a:prstGeom>
            <a:solidFill>
              <a:schemeClr val="bg1">
                <a:lumMod val="75000"/>
                <a:alpha val="5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768" y="1776"/>
              <a:ext cx="720" cy="1104"/>
            </a:xfrm>
            <a:custGeom>
              <a:avLst/>
              <a:gdLst>
                <a:gd name="T0" fmla="*/ 720 w 720"/>
                <a:gd name="T1" fmla="*/ 1104 h 1104"/>
                <a:gd name="T2" fmla="*/ 576 w 720"/>
                <a:gd name="T3" fmla="*/ 960 h 1104"/>
                <a:gd name="T4" fmla="*/ 384 w 720"/>
                <a:gd name="T5" fmla="*/ 912 h 1104"/>
                <a:gd name="T6" fmla="*/ 240 w 720"/>
                <a:gd name="T7" fmla="*/ 720 h 1104"/>
                <a:gd name="T8" fmla="*/ 240 w 720"/>
                <a:gd name="T9" fmla="*/ 480 h 1104"/>
                <a:gd name="T10" fmla="*/ 192 w 720"/>
                <a:gd name="T11" fmla="*/ 240 h 1104"/>
                <a:gd name="T12" fmla="*/ 0 w 720"/>
                <a:gd name="T13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104">
                  <a:moveTo>
                    <a:pt x="720" y="1104"/>
                  </a:moveTo>
                  <a:lnTo>
                    <a:pt x="576" y="960"/>
                  </a:lnTo>
                  <a:lnTo>
                    <a:pt x="384" y="912"/>
                  </a:lnTo>
                  <a:lnTo>
                    <a:pt x="240" y="720"/>
                  </a:lnTo>
                  <a:lnTo>
                    <a:pt x="240" y="480"/>
                  </a:lnTo>
                  <a:lnTo>
                    <a:pt x="192" y="240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>
            <a:off x="3652762" y="2769314"/>
            <a:ext cx="24432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90148" y="37888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b="1" dirty="0" smtClean="0">
                <a:solidFill>
                  <a:srgbClr val="EB152E"/>
                </a:solidFill>
                <a:latin typeface="Comic Sans MS" charset="0"/>
              </a:rPr>
              <a:t>Multi-Dimentional </a:t>
            </a:r>
          </a:p>
          <a:p>
            <a:pPr algn="ctr"/>
            <a:r>
              <a:rPr lang="fr-CH" b="1" dirty="0" smtClean="0">
                <a:solidFill>
                  <a:srgbClr val="EB152E"/>
                </a:solidFill>
                <a:latin typeface="Comic Sans MS" charset="0"/>
              </a:rPr>
              <a:t>Dynamic </a:t>
            </a:r>
            <a:r>
              <a:rPr lang="fr-CH" b="1" dirty="0">
                <a:solidFill>
                  <a:srgbClr val="EB152E"/>
                </a:solidFill>
                <a:latin typeface="Comic Sans MS" charset="0"/>
              </a:rPr>
              <a:t>Programming</a:t>
            </a:r>
          </a:p>
          <a:p>
            <a:pPr algn="ctr"/>
            <a:r>
              <a:rPr lang="fr-CH" b="1" dirty="0" smtClean="0">
                <a:solidFill>
                  <a:srgbClr val="EB152E"/>
                </a:solidFill>
                <a:latin typeface="Comic Sans MS" charset="0"/>
              </a:rPr>
              <a:t>N </a:t>
            </a:r>
            <a:r>
              <a:rPr lang="fr-CH" b="1" dirty="0">
                <a:solidFill>
                  <a:srgbClr val="EB152E"/>
                </a:solidFill>
                <a:latin typeface="Comic Sans MS" charset="0"/>
              </a:rPr>
              <a:t>Sequences</a:t>
            </a:r>
            <a:endParaRPr lang="en-GB" b="1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4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 descr="Newsprint"/>
          <p:cNvSpPr>
            <a:spLocks noChangeArrowheads="1"/>
          </p:cNvSpPr>
          <p:nvPr/>
        </p:nvSpPr>
        <p:spPr bwMode="auto">
          <a:xfrm>
            <a:off x="812800" y="171450"/>
            <a:ext cx="7518400" cy="800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406400" y="285750"/>
            <a:ext cx="822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HOW CAN I ALIGN </a:t>
            </a:r>
            <a:r>
              <a:rPr lang="en-GB" b="1" i="1">
                <a:solidFill>
                  <a:srgbClr val="FF0000"/>
                </a:solidFill>
                <a:latin typeface="Comic Sans MS" charset="0"/>
              </a:rPr>
              <a:t>MANY</a:t>
            </a:r>
            <a:r>
              <a:rPr lang="en-GB" b="1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GB" b="1">
                <a:latin typeface="Comic Sans MS" charset="0"/>
              </a:rPr>
              <a:t>SEQUENCES</a:t>
            </a: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3073400" y="4514850"/>
            <a:ext cx="272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Trebuchet MS" charset="0"/>
              </a:rPr>
              <a:t>2 Globins =&gt;1 Min</a:t>
            </a:r>
          </a:p>
        </p:txBody>
      </p:sp>
      <p:pic>
        <p:nvPicPr>
          <p:cNvPr id="60420" name="Picture 7" descr="globin_fac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1859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75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4"/>
          <p:cNvSpPr txBox="1">
            <a:spLocks noChangeArrowheads="1"/>
          </p:cNvSpPr>
          <p:nvPr/>
        </p:nvSpPr>
        <p:spPr bwMode="auto">
          <a:xfrm>
            <a:off x="2706688" y="5086350"/>
            <a:ext cx="3021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Trebuchet MS" charset="0"/>
              </a:rPr>
              <a:t>3 Globins =&gt;2 hours</a:t>
            </a:r>
          </a:p>
        </p:txBody>
      </p:sp>
      <p:sp>
        <p:nvSpPr>
          <p:cNvPr id="62466" name="Rectangle 5" descr="Newsprint"/>
          <p:cNvSpPr>
            <a:spLocks noChangeArrowheads="1"/>
          </p:cNvSpPr>
          <p:nvPr/>
        </p:nvSpPr>
        <p:spPr bwMode="auto">
          <a:xfrm>
            <a:off x="812800" y="171450"/>
            <a:ext cx="7518400" cy="800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6400" y="285750"/>
            <a:ext cx="822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HOW CAN I ALIGN </a:t>
            </a:r>
            <a:r>
              <a:rPr lang="en-GB" b="1" i="1">
                <a:solidFill>
                  <a:srgbClr val="FF0000"/>
                </a:solidFill>
                <a:latin typeface="Comic Sans MS" charset="0"/>
              </a:rPr>
              <a:t>MANY</a:t>
            </a:r>
            <a:r>
              <a:rPr lang="en-GB" b="1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GB" b="1">
                <a:latin typeface="Comic Sans MS" charset="0"/>
              </a:rPr>
              <a:t>SEQUENCES</a:t>
            </a:r>
          </a:p>
        </p:txBody>
      </p:sp>
      <p:pic>
        <p:nvPicPr>
          <p:cNvPr id="62468" name="Picture 7" descr="globin_fa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073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91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4"/>
          <p:cNvSpPr txBox="1">
            <a:spLocks noChangeArrowheads="1"/>
          </p:cNvSpPr>
          <p:nvPr/>
        </p:nvSpPr>
        <p:spPr bwMode="auto">
          <a:xfrm>
            <a:off x="2582863" y="4914900"/>
            <a:ext cx="312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Trebuchet MS" charset="0"/>
              </a:rPr>
              <a:t>4 Globins =&gt; 10 days</a:t>
            </a:r>
          </a:p>
        </p:txBody>
      </p:sp>
      <p:sp>
        <p:nvSpPr>
          <p:cNvPr id="64514" name="Rectangle 5" descr="Newsprint"/>
          <p:cNvSpPr>
            <a:spLocks noChangeArrowheads="1"/>
          </p:cNvSpPr>
          <p:nvPr/>
        </p:nvSpPr>
        <p:spPr bwMode="auto">
          <a:xfrm>
            <a:off x="812800" y="171450"/>
            <a:ext cx="7518400" cy="800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406400" y="285750"/>
            <a:ext cx="822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HOW CAN I ALIGN </a:t>
            </a:r>
            <a:r>
              <a:rPr lang="en-GB" b="1" i="1">
                <a:solidFill>
                  <a:srgbClr val="FF0000"/>
                </a:solidFill>
                <a:latin typeface="Comic Sans MS" charset="0"/>
              </a:rPr>
              <a:t>MANY</a:t>
            </a:r>
            <a:r>
              <a:rPr lang="en-GB" b="1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GB" b="1">
                <a:latin typeface="Comic Sans MS" charset="0"/>
              </a:rPr>
              <a:t>SEQUENCES</a:t>
            </a:r>
          </a:p>
        </p:txBody>
      </p:sp>
      <p:pic>
        <p:nvPicPr>
          <p:cNvPr id="64516" name="Picture 7" descr="globin_fac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2174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9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ChangeArrowheads="1"/>
          </p:cNvSpPr>
          <p:nvPr/>
        </p:nvSpPr>
        <p:spPr bwMode="auto">
          <a:xfrm>
            <a:off x="2873375" y="4724400"/>
            <a:ext cx="307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b="1">
                <a:latin typeface="Trebuchet MS" charset="0"/>
              </a:rPr>
              <a:t>5 Globins =&gt; 3 years</a:t>
            </a:r>
          </a:p>
        </p:txBody>
      </p:sp>
      <p:sp>
        <p:nvSpPr>
          <p:cNvPr id="66562" name="Rectangle 5" descr="Newsprint"/>
          <p:cNvSpPr>
            <a:spLocks noChangeArrowheads="1"/>
          </p:cNvSpPr>
          <p:nvPr/>
        </p:nvSpPr>
        <p:spPr bwMode="auto">
          <a:xfrm>
            <a:off x="812800" y="171450"/>
            <a:ext cx="7518400" cy="800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406400" y="285750"/>
            <a:ext cx="822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HOW CAN I ALIGN </a:t>
            </a:r>
            <a:r>
              <a:rPr lang="en-GB" b="1" i="1">
                <a:solidFill>
                  <a:srgbClr val="FF0000"/>
                </a:solidFill>
                <a:latin typeface="Comic Sans MS" charset="0"/>
              </a:rPr>
              <a:t>MANY</a:t>
            </a:r>
            <a:r>
              <a:rPr lang="en-GB" b="1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GB" b="1">
                <a:latin typeface="Comic Sans MS" charset="0"/>
              </a:rPr>
              <a:t>SEQUENCES</a:t>
            </a:r>
          </a:p>
        </p:txBody>
      </p:sp>
      <p:pic>
        <p:nvPicPr>
          <p:cNvPr id="66564" name="Picture 7" descr="globin_fac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4399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05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10"/>
          <p:cNvSpPr>
            <a:spLocks noChangeArrowheads="1"/>
          </p:cNvSpPr>
          <p:nvPr/>
        </p:nvSpPr>
        <p:spPr bwMode="auto">
          <a:xfrm>
            <a:off x="6705600" y="2057400"/>
            <a:ext cx="1981200" cy="2514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2757488" y="5257800"/>
            <a:ext cx="3344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b="1">
                <a:latin typeface="Trebuchet MS" charset="0"/>
              </a:rPr>
              <a:t>6 Globins =&gt;300 years</a:t>
            </a:r>
          </a:p>
        </p:txBody>
      </p:sp>
      <p:sp>
        <p:nvSpPr>
          <p:cNvPr id="68611" name="Rectangle 5" descr="Newsprint"/>
          <p:cNvSpPr>
            <a:spLocks noChangeArrowheads="1"/>
          </p:cNvSpPr>
          <p:nvPr/>
        </p:nvSpPr>
        <p:spPr bwMode="auto">
          <a:xfrm>
            <a:off x="812800" y="171450"/>
            <a:ext cx="7518400" cy="800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406400" y="285750"/>
            <a:ext cx="822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HOW CAN I ALIGN </a:t>
            </a:r>
            <a:r>
              <a:rPr lang="en-GB" b="1" i="1">
                <a:solidFill>
                  <a:srgbClr val="FF0000"/>
                </a:solidFill>
                <a:latin typeface="Comic Sans MS" charset="0"/>
              </a:rPr>
              <a:t>MANY</a:t>
            </a:r>
            <a:r>
              <a:rPr lang="en-GB" b="1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GB" b="1">
                <a:latin typeface="Comic Sans MS" charset="0"/>
              </a:rPr>
              <a:t>SEQUENCES</a:t>
            </a:r>
          </a:p>
        </p:txBody>
      </p:sp>
      <p:pic>
        <p:nvPicPr>
          <p:cNvPr id="68613" name="Picture 7" descr="globin_fac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24463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Line 8"/>
          <p:cNvSpPr>
            <a:spLocks noChangeShapeType="1"/>
          </p:cNvSpPr>
          <p:nvPr/>
        </p:nvSpPr>
        <p:spPr bwMode="auto">
          <a:xfrm flipH="1">
            <a:off x="5410200" y="3657600"/>
            <a:ext cx="1371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Rectangle 9"/>
          <p:cNvSpPr>
            <a:spLocks noChangeArrowheads="1"/>
          </p:cNvSpPr>
          <p:nvPr/>
        </p:nvSpPr>
        <p:spPr bwMode="auto">
          <a:xfrm>
            <a:off x="7011988" y="2492375"/>
            <a:ext cx="1214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EB152E"/>
                </a:solidFill>
                <a:latin typeface="Trebuchet MS" charset="0"/>
              </a:rPr>
              <a:t>!</a:t>
            </a:r>
            <a:r>
              <a:rPr lang="en-GB" b="1">
                <a:latin typeface="Trebuchet MS" charset="0"/>
              </a:rPr>
              <a:t/>
            </a:r>
            <a:br>
              <a:rPr lang="en-GB" b="1">
                <a:latin typeface="Trebuchet MS" charset="0"/>
              </a:rPr>
            </a:br>
            <a:r>
              <a:rPr lang="fr-CH" b="1">
                <a:latin typeface="Trebuchet MS" charset="0"/>
              </a:rPr>
              <a:t>DHEA</a:t>
            </a:r>
            <a:br>
              <a:rPr lang="fr-CH" b="1">
                <a:latin typeface="Trebuchet MS" charset="0"/>
              </a:rPr>
            </a:br>
            <a:r>
              <a:rPr lang="en-GB" b="1">
                <a:latin typeface="Trebuchet MS" charset="0"/>
              </a:rPr>
              <a:t>Loaded</a:t>
            </a:r>
            <a:endParaRPr lang="en-US" b="1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ChangeArrowheads="1"/>
          </p:cNvSpPr>
          <p:nvPr/>
        </p:nvSpPr>
        <p:spPr bwMode="auto">
          <a:xfrm>
            <a:off x="2073275" y="1600200"/>
            <a:ext cx="390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b="1">
                <a:latin typeface="Trebuchet MS" charset="0"/>
              </a:rPr>
              <a:t>7 Globins =&gt;</a:t>
            </a:r>
            <a:r>
              <a:rPr lang="en-GB" b="1">
                <a:solidFill>
                  <a:srgbClr val="FF0000"/>
                </a:solidFill>
                <a:latin typeface="Trebuchet MS" charset="0"/>
              </a:rPr>
              <a:t>30. 000</a:t>
            </a:r>
            <a:r>
              <a:rPr lang="en-GB" b="1">
                <a:latin typeface="Trebuchet MS" charset="0"/>
              </a:rPr>
              <a:t> years</a:t>
            </a:r>
          </a:p>
        </p:txBody>
      </p:sp>
      <p:sp>
        <p:nvSpPr>
          <p:cNvPr id="70658" name="Rectangle 5" descr="Newsprint"/>
          <p:cNvSpPr>
            <a:spLocks noChangeArrowheads="1"/>
          </p:cNvSpPr>
          <p:nvPr/>
        </p:nvSpPr>
        <p:spPr bwMode="auto">
          <a:xfrm>
            <a:off x="812800" y="171450"/>
            <a:ext cx="7518400" cy="800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406400" y="285750"/>
            <a:ext cx="822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HOW CAN I ALIGN </a:t>
            </a:r>
            <a:r>
              <a:rPr lang="en-GB" b="1" i="1">
                <a:solidFill>
                  <a:srgbClr val="FF0000"/>
                </a:solidFill>
                <a:latin typeface="Comic Sans MS" charset="0"/>
              </a:rPr>
              <a:t>MANY</a:t>
            </a:r>
            <a:r>
              <a:rPr lang="en-GB" b="1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GB" b="1">
                <a:latin typeface="Comic Sans MS" charset="0"/>
              </a:rPr>
              <a:t>SEQUENCES</a:t>
            </a:r>
          </a:p>
        </p:txBody>
      </p:sp>
      <p:pic>
        <p:nvPicPr>
          <p:cNvPr id="70660" name="Picture 7" descr="globin_fac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292576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Line 8"/>
          <p:cNvSpPr>
            <a:spLocks noChangeShapeType="1"/>
          </p:cNvSpPr>
          <p:nvPr/>
        </p:nvSpPr>
        <p:spPr bwMode="auto">
          <a:xfrm flipH="1">
            <a:off x="4343400" y="2895600"/>
            <a:ext cx="1371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Rectangle 9"/>
          <p:cNvSpPr>
            <a:spLocks noChangeArrowheads="1"/>
          </p:cNvSpPr>
          <p:nvPr/>
        </p:nvSpPr>
        <p:spPr bwMode="auto">
          <a:xfrm>
            <a:off x="5791200" y="26670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latin typeface="Trebuchet MS" charset="0"/>
              </a:rPr>
              <a:t>Solidified Fossil,</a:t>
            </a:r>
            <a:br>
              <a:rPr lang="en-GB" b="1">
                <a:latin typeface="Trebuchet MS" charset="0"/>
              </a:rPr>
            </a:br>
            <a:r>
              <a:rPr lang="en-GB" b="1">
                <a:latin typeface="Trebuchet MS" charset="0"/>
              </a:rPr>
              <a:t>Old stuff</a:t>
            </a:r>
            <a:endParaRPr lang="en-US" b="1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3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ChangeArrowheads="1"/>
          </p:cNvSpPr>
          <p:nvPr/>
        </p:nvSpPr>
        <p:spPr bwMode="auto">
          <a:xfrm>
            <a:off x="4191000" y="4191000"/>
            <a:ext cx="401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b="1">
                <a:latin typeface="Trebuchet MS" charset="0"/>
              </a:rPr>
              <a:t>8 Globins =&gt;</a:t>
            </a:r>
            <a:r>
              <a:rPr lang="en-GB" b="1">
                <a:solidFill>
                  <a:srgbClr val="FF0000"/>
                </a:solidFill>
                <a:latin typeface="Trebuchet MS" charset="0"/>
              </a:rPr>
              <a:t>3 Million</a:t>
            </a:r>
            <a:r>
              <a:rPr lang="en-GB" b="1">
                <a:latin typeface="Trebuchet MS" charset="0"/>
              </a:rPr>
              <a:t> years</a:t>
            </a:r>
          </a:p>
        </p:txBody>
      </p:sp>
      <p:sp>
        <p:nvSpPr>
          <p:cNvPr id="72706" name="Rectangle 5" descr="Newsprint"/>
          <p:cNvSpPr>
            <a:spLocks noChangeArrowheads="1"/>
          </p:cNvSpPr>
          <p:nvPr/>
        </p:nvSpPr>
        <p:spPr bwMode="auto">
          <a:xfrm>
            <a:off x="812800" y="171450"/>
            <a:ext cx="7518400" cy="800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406400" y="285750"/>
            <a:ext cx="822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HOW CAN I ALIGN </a:t>
            </a:r>
            <a:r>
              <a:rPr lang="en-GB" b="1" i="1">
                <a:solidFill>
                  <a:srgbClr val="FF0000"/>
                </a:solidFill>
                <a:latin typeface="Comic Sans MS" charset="0"/>
              </a:rPr>
              <a:t>MANY</a:t>
            </a:r>
            <a:r>
              <a:rPr lang="en-GB" b="1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GB" b="1">
                <a:latin typeface="Comic Sans MS" charset="0"/>
              </a:rPr>
              <a:t>SEQUENCES</a:t>
            </a:r>
          </a:p>
        </p:txBody>
      </p:sp>
      <p:pic>
        <p:nvPicPr>
          <p:cNvPr id="72708" name="Picture 8" descr="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2399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7" descr="globin_fac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676400"/>
            <a:ext cx="54514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AutoShape 9"/>
          <p:cNvSpPr>
            <a:spLocks noChangeArrowheads="1"/>
          </p:cNvSpPr>
          <p:nvPr/>
        </p:nvSpPr>
        <p:spPr bwMode="auto">
          <a:xfrm>
            <a:off x="2895600" y="1219200"/>
            <a:ext cx="6019800" cy="1905000"/>
          </a:xfrm>
          <a:prstGeom prst="wedgeRoundRectCallout">
            <a:avLst>
              <a:gd name="adj1" fmla="val -66296"/>
              <a:gd name="adj2" fmla="val 62833"/>
              <a:gd name="adj3" fmla="val 16667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9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 descr="Papyrus"/>
          <p:cNvSpPr>
            <a:spLocks noChangeArrowheads="1"/>
          </p:cNvSpPr>
          <p:nvPr/>
        </p:nvSpPr>
        <p:spPr bwMode="auto">
          <a:xfrm>
            <a:off x="528638" y="255588"/>
            <a:ext cx="8081962" cy="10398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1168400" y="396875"/>
            <a:ext cx="683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Making An Alignment</a:t>
            </a:r>
            <a:endParaRPr lang="en-GB">
              <a:latin typeface="Comic Sans MS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15950" y="1905000"/>
            <a:ext cx="60594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b="1">
                <a:solidFill>
                  <a:srgbClr val="000011"/>
                </a:solidFill>
                <a:latin typeface="Comic Sans MS" charset="0"/>
              </a:rPr>
              <a:t>Any </a:t>
            </a:r>
            <a:r>
              <a:rPr lang="en-GB" b="1">
                <a:solidFill>
                  <a:srgbClr val="000011"/>
                </a:solidFill>
                <a:latin typeface="Comic Sans MS" charset="0"/>
              </a:rPr>
              <a:t>Exact Method would be </a:t>
            </a:r>
            <a:r>
              <a:rPr lang="en-GB" b="1">
                <a:solidFill>
                  <a:srgbClr val="EB152E"/>
                </a:solidFill>
                <a:latin typeface="Comic Sans MS" charset="0"/>
              </a:rPr>
              <a:t>TOO SLOW</a:t>
            </a:r>
            <a:endParaRPr lang="en-GB">
              <a:solidFill>
                <a:srgbClr val="EB152E"/>
              </a:solidFill>
              <a:latin typeface="Comic Sans MS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371600" y="2667000"/>
            <a:ext cx="5129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>
                <a:solidFill>
                  <a:srgbClr val="000011"/>
                </a:solidFill>
                <a:latin typeface="Comic Sans MS" charset="0"/>
              </a:rPr>
              <a:t>We will use a Heuristic Algorithm.</a:t>
            </a:r>
            <a:endParaRPr lang="en-GB">
              <a:latin typeface="Comic Sans MS" charset="0"/>
            </a:endParaRP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609600" y="3825875"/>
            <a:ext cx="7861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>
                <a:solidFill>
                  <a:srgbClr val="EB152E"/>
                </a:solidFill>
                <a:latin typeface="Comic Sans MS" charset="0"/>
              </a:rPr>
              <a:t>Progressive Alignment</a:t>
            </a:r>
            <a:r>
              <a:rPr lang="en-GB" b="1">
                <a:solidFill>
                  <a:srgbClr val="000011"/>
                </a:solidFill>
                <a:latin typeface="Comic Sans MS" charset="0"/>
              </a:rPr>
              <a:t> Algorithm is the most Popular </a:t>
            </a:r>
            <a:endParaRPr lang="en-GB">
              <a:solidFill>
                <a:srgbClr val="EB152E"/>
              </a:solidFill>
              <a:latin typeface="Comic Sans MS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30475" y="5883275"/>
            <a:ext cx="1463675" cy="396875"/>
            <a:chOff x="1594" y="3706"/>
            <a:chExt cx="922" cy="250"/>
          </a:xfrm>
        </p:grpSpPr>
        <p:sp>
          <p:nvSpPr>
            <p:cNvPr id="78861" name="Rectangle 9"/>
            <p:cNvSpPr>
              <a:spLocks noChangeArrowheads="1"/>
            </p:cNvSpPr>
            <p:nvPr/>
          </p:nvSpPr>
          <p:spPr bwMode="auto">
            <a:xfrm>
              <a:off x="1992" y="3706"/>
              <a:ext cx="5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000011"/>
                  </a:solidFill>
                  <a:latin typeface="Comic Sans MS" charset="0"/>
                </a:rPr>
                <a:t>-Fast</a:t>
              </a:r>
            </a:p>
          </p:txBody>
        </p:sp>
        <p:grpSp>
          <p:nvGrpSpPr>
            <p:cNvPr id="78862" name="Group 13"/>
            <p:cNvGrpSpPr>
              <a:grpSpLocks/>
            </p:cNvGrpSpPr>
            <p:nvPr/>
          </p:nvGrpSpPr>
          <p:grpSpPr bwMode="auto">
            <a:xfrm>
              <a:off x="1594" y="3716"/>
              <a:ext cx="240" cy="240"/>
              <a:chOff x="816" y="5328"/>
              <a:chExt cx="240" cy="240"/>
            </a:xfrm>
          </p:grpSpPr>
          <p:sp>
            <p:nvSpPr>
              <p:cNvPr id="78863" name="Oval 14"/>
              <p:cNvSpPr>
                <a:spLocks noChangeArrowheads="1"/>
              </p:cNvSpPr>
              <p:nvPr/>
            </p:nvSpPr>
            <p:spPr bwMode="auto">
              <a:xfrm>
                <a:off x="816" y="5328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864" name="Line 15"/>
              <p:cNvSpPr>
                <a:spLocks noChangeShapeType="1"/>
              </p:cNvSpPr>
              <p:nvPr/>
            </p:nvSpPr>
            <p:spPr bwMode="auto">
              <a:xfrm>
                <a:off x="864" y="5448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865" name="Line 16"/>
              <p:cNvSpPr>
                <a:spLocks noChangeShapeType="1"/>
              </p:cNvSpPr>
              <p:nvPr/>
            </p:nvSpPr>
            <p:spPr bwMode="auto">
              <a:xfrm rot="-5400000">
                <a:off x="864" y="5448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1498600" y="4495800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000011"/>
                </a:solidFill>
                <a:latin typeface="Comic Sans MS" charset="0"/>
              </a:rPr>
              <a:t>-ClustalW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520950" y="5181600"/>
            <a:ext cx="5892800" cy="457200"/>
            <a:chOff x="1588" y="3264"/>
            <a:chExt cx="3712" cy="288"/>
          </a:xfrm>
        </p:grpSpPr>
        <p:grpSp>
          <p:nvGrpSpPr>
            <p:cNvPr id="78857" name="Group 10"/>
            <p:cNvGrpSpPr>
              <a:grpSpLocks/>
            </p:cNvGrpSpPr>
            <p:nvPr/>
          </p:nvGrpSpPr>
          <p:grpSpPr bwMode="auto">
            <a:xfrm>
              <a:off x="1588" y="3284"/>
              <a:ext cx="240" cy="240"/>
              <a:chOff x="288" y="4704"/>
              <a:chExt cx="240" cy="240"/>
            </a:xfrm>
          </p:grpSpPr>
          <p:sp>
            <p:nvSpPr>
              <p:cNvPr id="78859" name="Oval 11"/>
              <p:cNvSpPr>
                <a:spLocks noChangeArrowheads="1"/>
              </p:cNvSpPr>
              <p:nvPr/>
            </p:nvSpPr>
            <p:spPr bwMode="auto">
              <a:xfrm>
                <a:off x="288" y="4704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860" name="Line 12"/>
              <p:cNvSpPr>
                <a:spLocks noChangeShapeType="1"/>
              </p:cNvSpPr>
              <p:nvPr/>
            </p:nvSpPr>
            <p:spPr bwMode="auto">
              <a:xfrm>
                <a:off x="336" y="4824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8858" name="Rectangle 19"/>
            <p:cNvSpPr>
              <a:spLocks noChangeArrowheads="1"/>
            </p:cNvSpPr>
            <p:nvPr/>
          </p:nvSpPr>
          <p:spPr bwMode="auto">
            <a:xfrm>
              <a:off x="1920" y="3264"/>
              <a:ext cx="3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000011"/>
                  </a:solidFill>
                  <a:latin typeface="Comic Sans MS" charset="0"/>
                </a:rPr>
                <a:t>-Greedy Heuristic (No Guarranty).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89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utoUpdateAnimBg="0"/>
      <p:bldP spid="113669" grpId="0" autoUpdateAnimBg="0"/>
      <p:bldP spid="113672" grpId="0" autoUpdateAnimBg="0"/>
      <p:bldP spid="11368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Darwin’s Finches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0745" r="-34435"/>
          <a:stretch/>
        </p:blipFill>
        <p:spPr/>
      </p:pic>
    </p:spTree>
    <p:extLst>
      <p:ext uri="{BB962C8B-B14F-4D97-AF65-F5344CB8AC3E}">
        <p14:creationId xmlns:p14="http://schemas.microsoft.com/office/powerpoint/2010/main" val="118689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97"/>
          <p:cNvSpPr>
            <a:spLocks noChangeArrowheads="1"/>
          </p:cNvSpPr>
          <p:nvPr/>
        </p:nvSpPr>
        <p:spPr bwMode="auto">
          <a:xfrm>
            <a:off x="4876800" y="1066800"/>
            <a:ext cx="3810000" cy="4953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898" name="Rectangle 90"/>
          <p:cNvSpPr>
            <a:spLocks noChangeArrowheads="1"/>
          </p:cNvSpPr>
          <p:nvPr/>
        </p:nvSpPr>
        <p:spPr bwMode="auto">
          <a:xfrm>
            <a:off x="3581400" y="32004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Oval 88"/>
          <p:cNvSpPr>
            <a:spLocks noChangeArrowheads="1"/>
          </p:cNvSpPr>
          <p:nvPr/>
        </p:nvSpPr>
        <p:spPr bwMode="auto">
          <a:xfrm>
            <a:off x="228600" y="2362200"/>
            <a:ext cx="2057400" cy="2514600"/>
          </a:xfrm>
          <a:prstGeom prst="ellipse">
            <a:avLst/>
          </a:prstGeom>
          <a:solidFill>
            <a:srgbClr val="FFFF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2" descr="Newsprint"/>
          <p:cNvSpPr>
            <a:spLocks noChangeArrowheads="1"/>
          </p:cNvSpPr>
          <p:nvPr/>
        </p:nvSpPr>
        <p:spPr bwMode="auto">
          <a:xfrm>
            <a:off x="812800" y="171450"/>
            <a:ext cx="7518400" cy="5715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406400" y="28575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Progressive Alignment</a:t>
            </a:r>
          </a:p>
        </p:txBody>
      </p:sp>
      <p:sp>
        <p:nvSpPr>
          <p:cNvPr id="80902" name="Text Box 35"/>
          <p:cNvSpPr txBox="1">
            <a:spLocks noChangeArrowheads="1"/>
          </p:cNvSpPr>
          <p:nvPr/>
        </p:nvSpPr>
        <p:spPr bwMode="auto">
          <a:xfrm>
            <a:off x="673100" y="1371600"/>
            <a:ext cx="281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 b="1">
                <a:latin typeface="Trebuchet MS" charset="0"/>
              </a:rPr>
              <a:t>Feng and Dolittle, 1988; Taylor 1989</a:t>
            </a:r>
          </a:p>
        </p:txBody>
      </p:sp>
      <p:sp>
        <p:nvSpPr>
          <p:cNvPr id="80903" name="Text Box 36"/>
          <p:cNvSpPr txBox="1">
            <a:spLocks noChangeArrowheads="1"/>
          </p:cNvSpPr>
          <p:nvPr/>
        </p:nvSpPr>
        <p:spPr bwMode="auto">
          <a:xfrm>
            <a:off x="3656013" y="3429000"/>
            <a:ext cx="1144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>
                <a:latin typeface="Trebuchet MS" charset="0"/>
              </a:rPr>
              <a:t>Clustering</a:t>
            </a:r>
          </a:p>
        </p:txBody>
      </p:sp>
      <p:sp>
        <p:nvSpPr>
          <p:cNvPr id="80904" name="Line 80"/>
          <p:cNvSpPr>
            <a:spLocks noChangeShapeType="1"/>
          </p:cNvSpPr>
          <p:nvPr/>
        </p:nvSpPr>
        <p:spPr bwMode="auto">
          <a:xfrm>
            <a:off x="1004888" y="3048000"/>
            <a:ext cx="976312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05" name="Line 81"/>
          <p:cNvSpPr>
            <a:spLocks noChangeShapeType="1"/>
          </p:cNvSpPr>
          <p:nvPr/>
        </p:nvSpPr>
        <p:spPr bwMode="auto">
          <a:xfrm>
            <a:off x="471488" y="3429000"/>
            <a:ext cx="976312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06" name="Line 84"/>
          <p:cNvSpPr>
            <a:spLocks noChangeShapeType="1"/>
          </p:cNvSpPr>
          <p:nvPr/>
        </p:nvSpPr>
        <p:spPr bwMode="auto">
          <a:xfrm flipV="1">
            <a:off x="547688" y="4191000"/>
            <a:ext cx="97631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07" name="Line 85"/>
          <p:cNvSpPr>
            <a:spLocks noChangeShapeType="1"/>
          </p:cNvSpPr>
          <p:nvPr/>
        </p:nvSpPr>
        <p:spPr bwMode="auto">
          <a:xfrm flipV="1">
            <a:off x="1081088" y="3733800"/>
            <a:ext cx="976312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08" name="Line 89"/>
          <p:cNvSpPr>
            <a:spLocks noChangeShapeType="1"/>
          </p:cNvSpPr>
          <p:nvPr/>
        </p:nvSpPr>
        <p:spPr bwMode="auto">
          <a:xfrm>
            <a:off x="2286000" y="35814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09" name="Group 98"/>
          <p:cNvGrpSpPr>
            <a:grpSpLocks/>
          </p:cNvGrpSpPr>
          <p:nvPr/>
        </p:nvGrpSpPr>
        <p:grpSpPr bwMode="auto">
          <a:xfrm>
            <a:off x="5257800" y="2317750"/>
            <a:ext cx="3352800" cy="2555875"/>
            <a:chOff x="3312" y="1460"/>
            <a:chExt cx="2112" cy="1610"/>
          </a:xfrm>
        </p:grpSpPr>
        <p:sp>
          <p:nvSpPr>
            <p:cNvPr id="80910" name="Line 7"/>
            <p:cNvSpPr>
              <a:spLocks noChangeShapeType="1"/>
            </p:cNvSpPr>
            <p:nvPr/>
          </p:nvSpPr>
          <p:spPr bwMode="auto">
            <a:xfrm>
              <a:off x="3312" y="1464"/>
              <a:ext cx="436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0911" name="Line 8"/>
            <p:cNvSpPr>
              <a:spLocks noChangeShapeType="1"/>
            </p:cNvSpPr>
            <p:nvPr/>
          </p:nvSpPr>
          <p:spPr bwMode="auto">
            <a:xfrm>
              <a:off x="3312" y="1825"/>
              <a:ext cx="436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0912" name="Line 9"/>
            <p:cNvSpPr>
              <a:spLocks noChangeShapeType="1"/>
            </p:cNvSpPr>
            <p:nvPr/>
          </p:nvSpPr>
          <p:spPr bwMode="auto">
            <a:xfrm>
              <a:off x="3804" y="1460"/>
              <a:ext cx="555" cy="1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913" name="Line 10"/>
            <p:cNvSpPr>
              <a:spLocks noChangeShapeType="1"/>
            </p:cNvSpPr>
            <p:nvPr/>
          </p:nvSpPr>
          <p:spPr bwMode="auto">
            <a:xfrm flipV="1">
              <a:off x="3827" y="1626"/>
              <a:ext cx="555" cy="1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914" name="Line 12"/>
            <p:cNvSpPr>
              <a:spLocks noChangeShapeType="1"/>
            </p:cNvSpPr>
            <p:nvPr/>
          </p:nvSpPr>
          <p:spPr bwMode="auto">
            <a:xfrm flipV="1">
              <a:off x="3312" y="3070"/>
              <a:ext cx="43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0915" name="Line 13"/>
            <p:cNvSpPr>
              <a:spLocks noChangeShapeType="1"/>
            </p:cNvSpPr>
            <p:nvPr/>
          </p:nvSpPr>
          <p:spPr bwMode="auto">
            <a:xfrm flipV="1">
              <a:off x="3312" y="2709"/>
              <a:ext cx="43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0916" name="Line 14"/>
            <p:cNvSpPr>
              <a:spLocks noChangeShapeType="1"/>
            </p:cNvSpPr>
            <p:nvPr/>
          </p:nvSpPr>
          <p:spPr bwMode="auto">
            <a:xfrm flipV="1">
              <a:off x="3827" y="2909"/>
              <a:ext cx="555" cy="1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917" name="Line 15"/>
            <p:cNvSpPr>
              <a:spLocks noChangeShapeType="1"/>
            </p:cNvSpPr>
            <p:nvPr/>
          </p:nvSpPr>
          <p:spPr bwMode="auto">
            <a:xfrm>
              <a:off x="3827" y="2709"/>
              <a:ext cx="555" cy="1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918" name="Line 91"/>
            <p:cNvSpPr>
              <a:spLocks noChangeShapeType="1"/>
            </p:cNvSpPr>
            <p:nvPr/>
          </p:nvSpPr>
          <p:spPr bwMode="auto">
            <a:xfrm>
              <a:off x="4368" y="1615"/>
              <a:ext cx="545" cy="6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9" name="Line 92"/>
            <p:cNvSpPr>
              <a:spLocks noChangeShapeType="1"/>
            </p:cNvSpPr>
            <p:nvPr/>
          </p:nvSpPr>
          <p:spPr bwMode="auto">
            <a:xfrm flipH="1">
              <a:off x="4368" y="2272"/>
              <a:ext cx="545" cy="6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0" name="Line 94"/>
            <p:cNvSpPr>
              <a:spLocks noChangeShapeType="1"/>
            </p:cNvSpPr>
            <p:nvPr/>
          </p:nvSpPr>
          <p:spPr bwMode="auto">
            <a:xfrm>
              <a:off x="4913" y="2256"/>
              <a:ext cx="5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61" y="1158194"/>
            <a:ext cx="4807477" cy="68028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19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755650" y="1635125"/>
            <a:ext cx="6578600" cy="5070475"/>
            <a:chOff x="476" y="1030"/>
            <a:chExt cx="4144" cy="3194"/>
          </a:xfrm>
        </p:grpSpPr>
        <p:sp>
          <p:nvSpPr>
            <p:cNvPr id="82993" name="Text Box 36"/>
            <p:cNvSpPr txBox="1">
              <a:spLocks noChangeArrowheads="1"/>
            </p:cNvSpPr>
            <p:nvPr/>
          </p:nvSpPr>
          <p:spPr bwMode="auto">
            <a:xfrm>
              <a:off x="476" y="2748"/>
              <a:ext cx="4144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b="1">
                  <a:latin typeface="Trebuchet MS" charset="0"/>
                </a:rPr>
                <a:t>Dynamic Programming Using A Substitution Matrix</a:t>
              </a:r>
            </a:p>
          </p:txBody>
        </p:sp>
        <p:grpSp>
          <p:nvGrpSpPr>
            <p:cNvPr id="82994" name="Group 84"/>
            <p:cNvGrpSpPr>
              <a:grpSpLocks/>
            </p:cNvGrpSpPr>
            <p:nvPr/>
          </p:nvGrpSpPr>
          <p:grpSpPr bwMode="auto">
            <a:xfrm>
              <a:off x="1420" y="1030"/>
              <a:ext cx="1796" cy="3194"/>
              <a:chOff x="1420" y="1030"/>
              <a:chExt cx="1796" cy="3194"/>
            </a:xfrm>
          </p:grpSpPr>
          <p:sp>
            <p:nvSpPr>
              <p:cNvPr id="82995" name="Line 4"/>
              <p:cNvSpPr>
                <a:spLocks noChangeShapeType="1"/>
              </p:cNvSpPr>
              <p:nvPr/>
            </p:nvSpPr>
            <p:spPr bwMode="auto">
              <a:xfrm flipH="1" flipV="1">
                <a:off x="1420" y="1030"/>
                <a:ext cx="1061" cy="1706"/>
              </a:xfrm>
              <a:prstGeom prst="line">
                <a:avLst/>
              </a:prstGeom>
              <a:noFill/>
              <a:ln w="57150">
                <a:pattFill prst="pct3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2996" name="Group 83"/>
              <p:cNvGrpSpPr>
                <a:grpSpLocks/>
              </p:cNvGrpSpPr>
              <p:nvPr/>
            </p:nvGrpSpPr>
            <p:grpSpPr bwMode="auto">
              <a:xfrm>
                <a:off x="2060" y="3250"/>
                <a:ext cx="1156" cy="974"/>
                <a:chOff x="2060" y="3250"/>
                <a:chExt cx="1156" cy="974"/>
              </a:xfrm>
            </p:grpSpPr>
            <p:sp>
              <p:nvSpPr>
                <p:cNvPr id="82997" name="Rectangle 45"/>
                <p:cNvSpPr>
                  <a:spLocks noChangeArrowheads="1"/>
                </p:cNvSpPr>
                <p:nvPr/>
              </p:nvSpPr>
              <p:spPr bwMode="auto">
                <a:xfrm>
                  <a:off x="2060" y="3250"/>
                  <a:ext cx="1156" cy="97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998" name="Line 46"/>
                <p:cNvSpPr>
                  <a:spLocks noChangeShapeType="1"/>
                </p:cNvSpPr>
                <p:nvPr/>
              </p:nvSpPr>
              <p:spPr bwMode="auto">
                <a:xfrm>
                  <a:off x="2060" y="3250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999" name="Line 47"/>
                <p:cNvSpPr>
                  <a:spLocks noChangeShapeType="1"/>
                </p:cNvSpPr>
                <p:nvPr/>
              </p:nvSpPr>
              <p:spPr bwMode="auto">
                <a:xfrm>
                  <a:off x="2060" y="3319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00" name="Line 48"/>
                <p:cNvSpPr>
                  <a:spLocks noChangeShapeType="1"/>
                </p:cNvSpPr>
                <p:nvPr/>
              </p:nvSpPr>
              <p:spPr bwMode="auto">
                <a:xfrm>
                  <a:off x="2060" y="3457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01" name="Line 49"/>
                <p:cNvSpPr>
                  <a:spLocks noChangeShapeType="1"/>
                </p:cNvSpPr>
                <p:nvPr/>
              </p:nvSpPr>
              <p:spPr bwMode="auto">
                <a:xfrm>
                  <a:off x="2060" y="3597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02" name="Line 50"/>
                <p:cNvSpPr>
                  <a:spLocks noChangeShapeType="1"/>
                </p:cNvSpPr>
                <p:nvPr/>
              </p:nvSpPr>
              <p:spPr bwMode="auto">
                <a:xfrm>
                  <a:off x="2060" y="3737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03" name="Line 51"/>
                <p:cNvSpPr>
                  <a:spLocks noChangeShapeType="1"/>
                </p:cNvSpPr>
                <p:nvPr/>
              </p:nvSpPr>
              <p:spPr bwMode="auto">
                <a:xfrm>
                  <a:off x="2060" y="3876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04" name="Line 52"/>
                <p:cNvSpPr>
                  <a:spLocks noChangeShapeType="1"/>
                </p:cNvSpPr>
                <p:nvPr/>
              </p:nvSpPr>
              <p:spPr bwMode="auto">
                <a:xfrm>
                  <a:off x="2060" y="4016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05" name="Line 53"/>
                <p:cNvSpPr>
                  <a:spLocks noChangeShapeType="1"/>
                </p:cNvSpPr>
                <p:nvPr/>
              </p:nvSpPr>
              <p:spPr bwMode="auto">
                <a:xfrm>
                  <a:off x="2060" y="4154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06" name="Line 54"/>
                <p:cNvSpPr>
                  <a:spLocks noChangeShapeType="1"/>
                </p:cNvSpPr>
                <p:nvPr/>
              </p:nvSpPr>
              <p:spPr bwMode="auto">
                <a:xfrm>
                  <a:off x="2060" y="4224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07" name="Line 55"/>
                <p:cNvSpPr>
                  <a:spLocks noChangeShapeType="1"/>
                </p:cNvSpPr>
                <p:nvPr/>
              </p:nvSpPr>
              <p:spPr bwMode="auto">
                <a:xfrm>
                  <a:off x="2060" y="3389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08" name="Line 56"/>
                <p:cNvSpPr>
                  <a:spLocks noChangeShapeType="1"/>
                </p:cNvSpPr>
                <p:nvPr/>
              </p:nvSpPr>
              <p:spPr bwMode="auto">
                <a:xfrm>
                  <a:off x="2060" y="3529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09" name="Line 57"/>
                <p:cNvSpPr>
                  <a:spLocks noChangeShapeType="1"/>
                </p:cNvSpPr>
                <p:nvPr/>
              </p:nvSpPr>
              <p:spPr bwMode="auto">
                <a:xfrm>
                  <a:off x="2060" y="3667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10" name="Line 58"/>
                <p:cNvSpPr>
                  <a:spLocks noChangeShapeType="1"/>
                </p:cNvSpPr>
                <p:nvPr/>
              </p:nvSpPr>
              <p:spPr bwMode="auto">
                <a:xfrm>
                  <a:off x="2060" y="3806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11" name="Line 59"/>
                <p:cNvSpPr>
                  <a:spLocks noChangeShapeType="1"/>
                </p:cNvSpPr>
                <p:nvPr/>
              </p:nvSpPr>
              <p:spPr bwMode="auto">
                <a:xfrm>
                  <a:off x="2060" y="3944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12" name="Line 60"/>
                <p:cNvSpPr>
                  <a:spLocks noChangeShapeType="1"/>
                </p:cNvSpPr>
                <p:nvPr/>
              </p:nvSpPr>
              <p:spPr bwMode="auto">
                <a:xfrm>
                  <a:off x="2060" y="4084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1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902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1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059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1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216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1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060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1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128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1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274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19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431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20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587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2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744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2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24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23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979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24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136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2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196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2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352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27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509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2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667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029" name="Freeform 77"/>
                <p:cNvSpPr>
                  <a:spLocks/>
                </p:cNvSpPr>
                <p:nvPr/>
              </p:nvSpPr>
              <p:spPr bwMode="auto">
                <a:xfrm>
                  <a:off x="2060" y="3250"/>
                  <a:ext cx="1156" cy="974"/>
                </a:xfrm>
                <a:custGeom>
                  <a:avLst/>
                  <a:gdLst>
                    <a:gd name="T0" fmla="*/ 0 w 768"/>
                    <a:gd name="T1" fmla="*/ 0 h 768"/>
                    <a:gd name="T2" fmla="*/ 578 w 768"/>
                    <a:gd name="T3" fmla="*/ 548 h 768"/>
                    <a:gd name="T4" fmla="*/ 867 w 768"/>
                    <a:gd name="T5" fmla="*/ 548 h 768"/>
                    <a:gd name="T6" fmla="*/ 1156 w 768"/>
                    <a:gd name="T7" fmla="*/ 974 h 7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768"/>
                    <a:gd name="T14" fmla="*/ 768 w 768"/>
                    <a:gd name="T15" fmla="*/ 768 h 7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768">
                      <a:moveTo>
                        <a:pt x="0" y="0"/>
                      </a:moveTo>
                      <a:lnTo>
                        <a:pt x="384" y="432"/>
                      </a:lnTo>
                      <a:lnTo>
                        <a:pt x="576" y="432"/>
                      </a:lnTo>
                      <a:lnTo>
                        <a:pt x="768" y="768"/>
                      </a:ln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946" name="Rectangle 2" descr="Newsprint"/>
          <p:cNvSpPr>
            <a:spLocks noChangeArrowheads="1"/>
          </p:cNvSpPr>
          <p:nvPr/>
        </p:nvSpPr>
        <p:spPr bwMode="auto">
          <a:xfrm>
            <a:off x="812800" y="171450"/>
            <a:ext cx="7518400" cy="5715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06400" y="28575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Progressive Alignment</a:t>
            </a:r>
          </a:p>
        </p:txBody>
      </p: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304800" y="1066800"/>
            <a:ext cx="2393950" cy="2647950"/>
            <a:chOff x="192" y="672"/>
            <a:chExt cx="1508" cy="1668"/>
          </a:xfrm>
        </p:grpSpPr>
        <p:sp>
          <p:nvSpPr>
            <p:cNvPr id="82985" name="Line 7"/>
            <p:cNvSpPr>
              <a:spLocks noChangeShapeType="1"/>
            </p:cNvSpPr>
            <p:nvPr/>
          </p:nvSpPr>
          <p:spPr bwMode="auto">
            <a:xfrm>
              <a:off x="192" y="672"/>
              <a:ext cx="615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86" name="Line 8"/>
            <p:cNvSpPr>
              <a:spLocks noChangeShapeType="1"/>
            </p:cNvSpPr>
            <p:nvPr/>
          </p:nvSpPr>
          <p:spPr bwMode="auto">
            <a:xfrm>
              <a:off x="192" y="1030"/>
              <a:ext cx="615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87" name="Line 9"/>
            <p:cNvSpPr>
              <a:spLocks noChangeShapeType="1"/>
            </p:cNvSpPr>
            <p:nvPr/>
          </p:nvSpPr>
          <p:spPr bwMode="auto">
            <a:xfrm>
              <a:off x="917" y="672"/>
              <a:ext cx="783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88" name="Line 10"/>
            <p:cNvSpPr>
              <a:spLocks noChangeShapeType="1"/>
            </p:cNvSpPr>
            <p:nvPr/>
          </p:nvSpPr>
          <p:spPr bwMode="auto">
            <a:xfrm flipV="1">
              <a:off x="917" y="870"/>
              <a:ext cx="783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89" name="Line 12"/>
            <p:cNvSpPr>
              <a:spLocks noChangeShapeType="1"/>
            </p:cNvSpPr>
            <p:nvPr/>
          </p:nvSpPr>
          <p:spPr bwMode="auto">
            <a:xfrm flipV="1">
              <a:off x="192" y="2340"/>
              <a:ext cx="61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90" name="Line 13"/>
            <p:cNvSpPr>
              <a:spLocks noChangeShapeType="1"/>
            </p:cNvSpPr>
            <p:nvPr/>
          </p:nvSpPr>
          <p:spPr bwMode="auto">
            <a:xfrm flipV="1">
              <a:off x="192" y="1982"/>
              <a:ext cx="615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91" name="Line 14"/>
            <p:cNvSpPr>
              <a:spLocks noChangeShapeType="1"/>
            </p:cNvSpPr>
            <p:nvPr/>
          </p:nvSpPr>
          <p:spPr bwMode="auto">
            <a:xfrm flipV="1">
              <a:off x="917" y="2180"/>
              <a:ext cx="783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92" name="Line 15"/>
            <p:cNvSpPr>
              <a:spLocks noChangeShapeType="1"/>
            </p:cNvSpPr>
            <p:nvPr/>
          </p:nvSpPr>
          <p:spPr bwMode="auto">
            <a:xfrm>
              <a:off x="917" y="1982"/>
              <a:ext cx="783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2698750" y="1154113"/>
            <a:ext cx="1417638" cy="377825"/>
            <a:chOff x="1700" y="727"/>
            <a:chExt cx="893" cy="238"/>
          </a:xfrm>
        </p:grpSpPr>
        <p:sp>
          <p:nvSpPr>
            <p:cNvPr id="82981" name="AutoShape 19"/>
            <p:cNvSpPr>
              <a:spLocks noChangeArrowheads="1"/>
            </p:cNvSpPr>
            <p:nvPr/>
          </p:nvSpPr>
          <p:spPr bwMode="auto">
            <a:xfrm flipV="1">
              <a:off x="1700" y="727"/>
              <a:ext cx="893" cy="23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82" name="Line 21"/>
            <p:cNvSpPr>
              <a:spLocks noChangeShapeType="1"/>
            </p:cNvSpPr>
            <p:nvPr/>
          </p:nvSpPr>
          <p:spPr bwMode="auto">
            <a:xfrm flipV="1">
              <a:off x="1825" y="890"/>
              <a:ext cx="614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83" name="Line 22"/>
            <p:cNvSpPr>
              <a:spLocks noChangeShapeType="1"/>
            </p:cNvSpPr>
            <p:nvPr/>
          </p:nvSpPr>
          <p:spPr bwMode="auto">
            <a:xfrm flipV="1">
              <a:off x="1825" y="811"/>
              <a:ext cx="432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84" name="Line 23"/>
            <p:cNvSpPr>
              <a:spLocks noChangeShapeType="1"/>
            </p:cNvSpPr>
            <p:nvPr/>
          </p:nvSpPr>
          <p:spPr bwMode="auto">
            <a:xfrm flipV="1">
              <a:off x="2348" y="811"/>
              <a:ext cx="77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2165350" y="3240088"/>
            <a:ext cx="1951038" cy="1103312"/>
            <a:chOff x="1364" y="2041"/>
            <a:chExt cx="1229" cy="695"/>
          </a:xfrm>
        </p:grpSpPr>
        <p:sp>
          <p:nvSpPr>
            <p:cNvPr id="82975" name="Line 5"/>
            <p:cNvSpPr>
              <a:spLocks noChangeShapeType="1"/>
            </p:cNvSpPr>
            <p:nvPr/>
          </p:nvSpPr>
          <p:spPr bwMode="auto">
            <a:xfrm flipH="1" flipV="1">
              <a:off x="1364" y="2299"/>
              <a:ext cx="1117" cy="437"/>
            </a:xfrm>
            <a:prstGeom prst="line">
              <a:avLst/>
            </a:prstGeom>
            <a:noFill/>
            <a:ln w="57150">
              <a:pattFill prst="pct3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2976" name="Group 85"/>
            <p:cNvGrpSpPr>
              <a:grpSpLocks/>
            </p:cNvGrpSpPr>
            <p:nvPr/>
          </p:nvGrpSpPr>
          <p:grpSpPr bwMode="auto">
            <a:xfrm>
              <a:off x="1700" y="2041"/>
              <a:ext cx="893" cy="239"/>
              <a:chOff x="1700" y="2041"/>
              <a:chExt cx="893" cy="239"/>
            </a:xfrm>
          </p:grpSpPr>
          <p:sp>
            <p:nvSpPr>
              <p:cNvPr id="82977" name="AutoShape 18"/>
              <p:cNvSpPr>
                <a:spLocks noChangeArrowheads="1"/>
              </p:cNvSpPr>
              <p:nvPr/>
            </p:nvSpPr>
            <p:spPr bwMode="auto">
              <a:xfrm>
                <a:off x="1700" y="2041"/>
                <a:ext cx="893" cy="239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78" name="Line 24"/>
              <p:cNvSpPr>
                <a:spLocks noChangeShapeType="1"/>
              </p:cNvSpPr>
              <p:nvPr/>
            </p:nvSpPr>
            <p:spPr bwMode="auto">
              <a:xfrm flipV="1">
                <a:off x="1825" y="2200"/>
                <a:ext cx="61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79" name="Line 25"/>
              <p:cNvSpPr>
                <a:spLocks noChangeShapeType="1"/>
              </p:cNvSpPr>
              <p:nvPr/>
            </p:nvSpPr>
            <p:spPr bwMode="auto">
              <a:xfrm flipV="1">
                <a:off x="1825" y="2121"/>
                <a:ext cx="126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80" name="Line 26"/>
              <p:cNvSpPr>
                <a:spLocks noChangeShapeType="1"/>
              </p:cNvSpPr>
              <p:nvPr/>
            </p:nvSpPr>
            <p:spPr bwMode="auto">
              <a:xfrm flipV="1">
                <a:off x="2041" y="2121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6419850" y="2044700"/>
            <a:ext cx="2216150" cy="692150"/>
            <a:chOff x="4044" y="1288"/>
            <a:chExt cx="1396" cy="436"/>
          </a:xfrm>
        </p:grpSpPr>
        <p:sp>
          <p:nvSpPr>
            <p:cNvPr id="82966" name="AutoShape 20"/>
            <p:cNvSpPr>
              <a:spLocks noChangeArrowheads="1"/>
            </p:cNvSpPr>
            <p:nvPr/>
          </p:nvSpPr>
          <p:spPr bwMode="auto">
            <a:xfrm>
              <a:off x="4044" y="1288"/>
              <a:ext cx="1396" cy="43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67" name="Line 27"/>
            <p:cNvSpPr>
              <a:spLocks noChangeShapeType="1"/>
            </p:cNvSpPr>
            <p:nvPr/>
          </p:nvSpPr>
          <p:spPr bwMode="auto">
            <a:xfrm>
              <a:off x="4156" y="1466"/>
              <a:ext cx="1172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68" name="Line 28"/>
            <p:cNvSpPr>
              <a:spLocks noChangeShapeType="1"/>
            </p:cNvSpPr>
            <p:nvPr/>
          </p:nvSpPr>
          <p:spPr bwMode="auto">
            <a:xfrm>
              <a:off x="5175" y="1386"/>
              <a:ext cx="153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69" name="Line 29"/>
            <p:cNvSpPr>
              <a:spLocks noChangeShapeType="1"/>
            </p:cNvSpPr>
            <p:nvPr/>
          </p:nvSpPr>
          <p:spPr bwMode="auto">
            <a:xfrm>
              <a:off x="4156" y="1386"/>
              <a:ext cx="893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70" name="Line 30"/>
            <p:cNvSpPr>
              <a:spLocks noChangeShapeType="1"/>
            </p:cNvSpPr>
            <p:nvPr/>
          </p:nvSpPr>
          <p:spPr bwMode="auto">
            <a:xfrm flipV="1">
              <a:off x="4156" y="1625"/>
              <a:ext cx="61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71" name="Line 31"/>
            <p:cNvSpPr>
              <a:spLocks noChangeShapeType="1"/>
            </p:cNvSpPr>
            <p:nvPr/>
          </p:nvSpPr>
          <p:spPr bwMode="auto">
            <a:xfrm flipV="1">
              <a:off x="4937" y="1625"/>
              <a:ext cx="41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72" name="Line 32"/>
            <p:cNvSpPr>
              <a:spLocks noChangeShapeType="1"/>
            </p:cNvSpPr>
            <p:nvPr/>
          </p:nvSpPr>
          <p:spPr bwMode="auto">
            <a:xfrm flipV="1">
              <a:off x="4156" y="1546"/>
              <a:ext cx="175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73" name="Line 33"/>
            <p:cNvSpPr>
              <a:spLocks noChangeShapeType="1"/>
            </p:cNvSpPr>
            <p:nvPr/>
          </p:nvSpPr>
          <p:spPr bwMode="auto">
            <a:xfrm flipV="1">
              <a:off x="4477" y="1546"/>
              <a:ext cx="279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974" name="Line 34"/>
            <p:cNvSpPr>
              <a:spLocks noChangeShapeType="1"/>
            </p:cNvSpPr>
            <p:nvPr/>
          </p:nvSpPr>
          <p:spPr bwMode="auto">
            <a:xfrm flipV="1">
              <a:off x="4937" y="1546"/>
              <a:ext cx="419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3938588" y="1319213"/>
            <a:ext cx="2481262" cy="3024187"/>
            <a:chOff x="2481" y="831"/>
            <a:chExt cx="1563" cy="1905"/>
          </a:xfrm>
        </p:grpSpPr>
        <p:sp>
          <p:nvSpPr>
            <p:cNvPr id="82962" name="Line 11"/>
            <p:cNvSpPr>
              <a:spLocks noChangeShapeType="1"/>
            </p:cNvSpPr>
            <p:nvPr/>
          </p:nvSpPr>
          <p:spPr bwMode="auto">
            <a:xfrm>
              <a:off x="2593" y="831"/>
              <a:ext cx="782" cy="6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63" name="Line 16"/>
            <p:cNvSpPr>
              <a:spLocks noChangeShapeType="1"/>
            </p:cNvSpPr>
            <p:nvPr/>
          </p:nvSpPr>
          <p:spPr bwMode="auto">
            <a:xfrm flipV="1">
              <a:off x="2593" y="1506"/>
              <a:ext cx="782" cy="67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64" name="Line 17"/>
            <p:cNvSpPr>
              <a:spLocks noChangeShapeType="1"/>
            </p:cNvSpPr>
            <p:nvPr/>
          </p:nvSpPr>
          <p:spPr bwMode="auto">
            <a:xfrm>
              <a:off x="3375" y="1506"/>
              <a:ext cx="6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965" name="Line 6"/>
            <p:cNvSpPr>
              <a:spLocks noChangeShapeType="1"/>
            </p:cNvSpPr>
            <p:nvPr/>
          </p:nvSpPr>
          <p:spPr bwMode="auto">
            <a:xfrm flipV="1">
              <a:off x="2481" y="1546"/>
              <a:ext cx="1060" cy="1190"/>
            </a:xfrm>
            <a:prstGeom prst="line">
              <a:avLst/>
            </a:prstGeom>
            <a:noFill/>
            <a:ln w="57150">
              <a:pattFill prst="pct3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2946400" y="4914900"/>
            <a:ext cx="2159000" cy="1790700"/>
            <a:chOff x="1856" y="3096"/>
            <a:chExt cx="1360" cy="1128"/>
          </a:xfrm>
        </p:grpSpPr>
        <p:grpSp>
          <p:nvGrpSpPr>
            <p:cNvPr id="82954" name="Group 37"/>
            <p:cNvGrpSpPr>
              <a:grpSpLocks/>
            </p:cNvGrpSpPr>
            <p:nvPr/>
          </p:nvGrpSpPr>
          <p:grpSpPr bwMode="auto">
            <a:xfrm>
              <a:off x="2060" y="3096"/>
              <a:ext cx="1156" cy="97"/>
              <a:chOff x="960" y="4143"/>
              <a:chExt cx="460" cy="81"/>
            </a:xfrm>
          </p:grpSpPr>
          <p:sp>
            <p:nvSpPr>
              <p:cNvPr id="82959" name="Line 38"/>
              <p:cNvSpPr>
                <a:spLocks noChangeShapeType="1"/>
              </p:cNvSpPr>
              <p:nvPr/>
            </p:nvSpPr>
            <p:spPr bwMode="auto">
              <a:xfrm flipV="1">
                <a:off x="960" y="4224"/>
                <a:ext cx="460" cy="0"/>
              </a:xfrm>
              <a:prstGeom prst="line">
                <a:avLst/>
              </a:prstGeom>
              <a:noFill/>
              <a:ln w="571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60" name="Line 39"/>
              <p:cNvSpPr>
                <a:spLocks noChangeShapeType="1"/>
              </p:cNvSpPr>
              <p:nvPr/>
            </p:nvSpPr>
            <p:spPr bwMode="auto">
              <a:xfrm flipV="1">
                <a:off x="960" y="4143"/>
                <a:ext cx="324" cy="0"/>
              </a:xfrm>
              <a:prstGeom prst="line">
                <a:avLst/>
              </a:prstGeom>
              <a:noFill/>
              <a:ln w="57150">
                <a:solidFill>
                  <a:srgbClr val="66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61" name="Line 40"/>
              <p:cNvSpPr>
                <a:spLocks noChangeShapeType="1"/>
              </p:cNvSpPr>
              <p:nvPr/>
            </p:nvSpPr>
            <p:spPr bwMode="auto">
              <a:xfrm flipV="1">
                <a:off x="1352" y="4143"/>
                <a:ext cx="58" cy="0"/>
              </a:xfrm>
              <a:prstGeom prst="line">
                <a:avLst/>
              </a:prstGeom>
              <a:noFill/>
              <a:ln w="57150">
                <a:solidFill>
                  <a:srgbClr val="66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2955" name="Group 41"/>
            <p:cNvGrpSpPr>
              <a:grpSpLocks/>
            </p:cNvGrpSpPr>
            <p:nvPr/>
          </p:nvGrpSpPr>
          <p:grpSpPr bwMode="auto">
            <a:xfrm rot="5400000">
              <a:off x="1427" y="3679"/>
              <a:ext cx="974" cy="116"/>
              <a:chOff x="624" y="4478"/>
              <a:chExt cx="460" cy="82"/>
            </a:xfrm>
          </p:grpSpPr>
          <p:sp>
            <p:nvSpPr>
              <p:cNvPr id="82956" name="Line 42"/>
              <p:cNvSpPr>
                <a:spLocks noChangeShapeType="1"/>
              </p:cNvSpPr>
              <p:nvPr/>
            </p:nvSpPr>
            <p:spPr bwMode="auto">
              <a:xfrm flipV="1">
                <a:off x="624" y="4560"/>
                <a:ext cx="460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57" name="Line 43"/>
              <p:cNvSpPr>
                <a:spLocks noChangeShapeType="1"/>
              </p:cNvSpPr>
              <p:nvPr/>
            </p:nvSpPr>
            <p:spPr bwMode="auto">
              <a:xfrm flipV="1">
                <a:off x="624" y="4478"/>
                <a:ext cx="94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58" name="Line 44"/>
              <p:cNvSpPr>
                <a:spLocks noChangeShapeType="1"/>
              </p:cNvSpPr>
              <p:nvPr/>
            </p:nvSpPr>
            <p:spPr bwMode="auto">
              <a:xfrm flipV="1">
                <a:off x="786" y="4478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3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374900" y="400050"/>
            <a:ext cx="3924300" cy="1600200"/>
            <a:chOff x="1496" y="252"/>
            <a:chExt cx="2472" cy="1008"/>
          </a:xfrm>
        </p:grpSpPr>
        <p:sp>
          <p:nvSpPr>
            <p:cNvPr id="91158" name="AutoShape 4"/>
            <p:cNvSpPr>
              <a:spLocks noChangeArrowheads="1"/>
            </p:cNvSpPr>
            <p:nvPr/>
          </p:nvSpPr>
          <p:spPr bwMode="auto">
            <a:xfrm>
              <a:off x="1496" y="612"/>
              <a:ext cx="2432" cy="288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5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59" name="Rectangle 9"/>
            <p:cNvSpPr>
              <a:spLocks noChangeArrowheads="1"/>
            </p:cNvSpPr>
            <p:nvPr/>
          </p:nvSpPr>
          <p:spPr bwMode="auto">
            <a:xfrm>
              <a:off x="1536" y="576"/>
              <a:ext cx="243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fr-FR" sz="1400" b="1"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400" b="1">
                  <a:latin typeface="Courier New" charset="0"/>
                </a:rPr>
                <a:t>GARFIELD THE LAST FAT </a:t>
              </a:r>
              <a:r>
                <a:rPr lang="en-GB" sz="1400" b="1">
                  <a:solidFill>
                    <a:srgbClr val="EB152E"/>
                  </a:solidFill>
                  <a:latin typeface="Courier New" charset="0"/>
                </a:rPr>
                <a:t>CAT</a:t>
              </a:r>
              <a:endParaRPr lang="fr-FR" sz="1400" b="1">
                <a:solidFill>
                  <a:srgbClr val="EB152E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400" b="1">
                  <a:latin typeface="Courier New" charset="0"/>
                </a:rPr>
                <a:t>GARFIELD THE FAST </a:t>
              </a:r>
              <a:r>
                <a:rPr lang="en-GB" sz="1400" b="1">
                  <a:solidFill>
                    <a:srgbClr val="EB152E"/>
                  </a:solidFill>
                  <a:latin typeface="Courier New" charset="0"/>
                </a:rPr>
                <a:t>CAT</a:t>
              </a:r>
              <a:r>
                <a:rPr lang="en-GB" sz="1400" b="1">
                  <a:latin typeface="Courier New" charset="0"/>
                </a:rPr>
                <a:t> ---</a:t>
              </a:r>
            </a:p>
          </p:txBody>
        </p:sp>
        <p:sp>
          <p:nvSpPr>
            <p:cNvPr id="91160" name="Line 10"/>
            <p:cNvSpPr>
              <a:spLocks noChangeShapeType="1"/>
            </p:cNvSpPr>
            <p:nvPr/>
          </p:nvSpPr>
          <p:spPr bwMode="auto">
            <a:xfrm flipV="1">
              <a:off x="2496" y="252"/>
              <a:ext cx="1280" cy="3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61" name="Line 13"/>
            <p:cNvSpPr>
              <a:spLocks noChangeShapeType="1"/>
            </p:cNvSpPr>
            <p:nvPr/>
          </p:nvSpPr>
          <p:spPr bwMode="auto">
            <a:xfrm>
              <a:off x="2560" y="900"/>
              <a:ext cx="1280" cy="3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105400" y="114300"/>
            <a:ext cx="4013200" cy="6742113"/>
            <a:chOff x="3216" y="72"/>
            <a:chExt cx="2528" cy="4247"/>
          </a:xfrm>
        </p:grpSpPr>
        <p:sp>
          <p:nvSpPr>
            <p:cNvPr id="91149" name="AutoShape 6"/>
            <p:cNvSpPr>
              <a:spLocks noChangeArrowheads="1"/>
            </p:cNvSpPr>
            <p:nvPr/>
          </p:nvSpPr>
          <p:spPr bwMode="auto">
            <a:xfrm>
              <a:off x="3256" y="2706"/>
              <a:ext cx="2368" cy="18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50" name="AutoShape 7"/>
            <p:cNvSpPr>
              <a:spLocks noChangeArrowheads="1"/>
            </p:cNvSpPr>
            <p:nvPr/>
          </p:nvSpPr>
          <p:spPr bwMode="auto">
            <a:xfrm>
              <a:off x="3376" y="4127"/>
              <a:ext cx="2368" cy="18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51" name="Group 22"/>
            <p:cNvGrpSpPr>
              <a:grpSpLocks/>
            </p:cNvGrpSpPr>
            <p:nvPr/>
          </p:nvGrpSpPr>
          <p:grpSpPr bwMode="auto">
            <a:xfrm>
              <a:off x="3264" y="72"/>
              <a:ext cx="2368" cy="1398"/>
              <a:chOff x="3264" y="72"/>
              <a:chExt cx="2368" cy="1398"/>
            </a:xfrm>
          </p:grpSpPr>
          <p:sp>
            <p:nvSpPr>
              <p:cNvPr id="91154" name="AutoShape 2"/>
              <p:cNvSpPr>
                <a:spLocks noChangeArrowheads="1"/>
              </p:cNvSpPr>
              <p:nvPr/>
            </p:nvSpPr>
            <p:spPr bwMode="auto">
              <a:xfrm>
                <a:off x="3264" y="72"/>
                <a:ext cx="2368" cy="180"/>
              </a:xfrm>
              <a:prstGeom prst="roundRect">
                <a:avLst>
                  <a:gd name="adj" fmla="val 16667"/>
                </a:avLst>
              </a:prstGeom>
              <a:solidFill>
                <a:srgbClr val="FFFF99">
                  <a:alpha val="50195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55" name="AutoShape 3"/>
              <p:cNvSpPr>
                <a:spLocks noChangeArrowheads="1"/>
              </p:cNvSpPr>
              <p:nvPr/>
            </p:nvSpPr>
            <p:spPr bwMode="auto">
              <a:xfrm>
                <a:off x="3264" y="1260"/>
                <a:ext cx="2368" cy="180"/>
              </a:xfrm>
              <a:prstGeom prst="roundRect">
                <a:avLst>
                  <a:gd name="adj" fmla="val 16667"/>
                </a:avLst>
              </a:prstGeom>
              <a:solidFill>
                <a:srgbClr val="FFFF99">
                  <a:alpha val="50195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56" name="Rectangle 11"/>
              <p:cNvSpPr>
                <a:spLocks noChangeArrowheads="1"/>
              </p:cNvSpPr>
              <p:nvPr/>
            </p:nvSpPr>
            <p:spPr bwMode="auto">
              <a:xfrm>
                <a:off x="3542" y="137"/>
                <a:ext cx="1791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GB" sz="1400" b="1">
                    <a:latin typeface="Courier New" charset="0"/>
                  </a:rPr>
                  <a:t>GARFIELD THE LAST FAT CAT</a:t>
                </a:r>
                <a:endParaRPr lang="fr-FR" sz="1400" b="1">
                  <a:latin typeface="Courier New" charset="0"/>
                </a:endParaRPr>
              </a:p>
            </p:txBody>
          </p:sp>
          <p:sp>
            <p:nvSpPr>
              <p:cNvPr id="91157" name="Rectangle 12"/>
              <p:cNvSpPr>
                <a:spLocks noChangeArrowheads="1"/>
              </p:cNvSpPr>
              <p:nvPr/>
            </p:nvSpPr>
            <p:spPr bwMode="auto">
              <a:xfrm>
                <a:off x="3498" y="1278"/>
                <a:ext cx="152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 b="1">
                    <a:latin typeface="Courier New" charset="0"/>
                  </a:rPr>
                  <a:t>GARFIELD THE FAST CAT</a:t>
                </a:r>
              </a:p>
            </p:txBody>
          </p:sp>
        </p:grpSp>
        <p:sp>
          <p:nvSpPr>
            <p:cNvPr id="91152" name="Rectangle 17"/>
            <p:cNvSpPr>
              <a:spLocks noChangeArrowheads="1"/>
            </p:cNvSpPr>
            <p:nvPr/>
          </p:nvSpPr>
          <p:spPr bwMode="auto">
            <a:xfrm>
              <a:off x="3216" y="2688"/>
              <a:ext cx="24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endParaRPr lang="fr-FR" sz="1400" b="1">
                <a:latin typeface="Courier New" charset="0"/>
              </a:endParaRP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GB" sz="1400" b="1">
                  <a:latin typeface="Courier New" charset="0"/>
                </a:rPr>
                <a:t>GARFIELD THE </a:t>
              </a:r>
              <a:r>
                <a:rPr lang="fr-FR" sz="1400" b="1">
                  <a:latin typeface="Courier New" charset="0"/>
                </a:rPr>
                <a:t>VERY</a:t>
              </a:r>
              <a:r>
                <a:rPr lang="en-GB" sz="1400" b="1">
                  <a:latin typeface="Courier New" charset="0"/>
                </a:rPr>
                <a:t> FA</a:t>
              </a:r>
              <a:r>
                <a:rPr lang="fr-FR" sz="1400" b="1">
                  <a:latin typeface="Courier New" charset="0"/>
                </a:rPr>
                <a:t>S</a:t>
              </a:r>
              <a:r>
                <a:rPr lang="en-GB" sz="1400" b="1">
                  <a:latin typeface="Courier New" charset="0"/>
                </a:rPr>
                <a:t>T CAT</a:t>
              </a:r>
              <a:endParaRPr lang="fr-FR" sz="1400" b="1">
                <a:latin typeface="Courier New" charset="0"/>
              </a:endParaRPr>
            </a:p>
          </p:txBody>
        </p:sp>
        <p:sp>
          <p:nvSpPr>
            <p:cNvPr id="91153" name="Rectangle 18"/>
            <p:cNvSpPr>
              <a:spLocks noChangeArrowheads="1"/>
            </p:cNvSpPr>
            <p:nvPr/>
          </p:nvSpPr>
          <p:spPr bwMode="auto">
            <a:xfrm>
              <a:off x="3676" y="4127"/>
              <a:ext cx="11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1400" b="1">
                  <a:latin typeface="Courier New" charset="0"/>
                </a:rPr>
                <a:t>THE FAT CAT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336800" y="4581525"/>
            <a:ext cx="3949700" cy="1962150"/>
            <a:chOff x="1472" y="2886"/>
            <a:chExt cx="2488" cy="1236"/>
          </a:xfrm>
        </p:grpSpPr>
        <p:sp>
          <p:nvSpPr>
            <p:cNvPr id="91145" name="AutoShape 8"/>
            <p:cNvSpPr>
              <a:spLocks noChangeArrowheads="1"/>
            </p:cNvSpPr>
            <p:nvPr/>
          </p:nvSpPr>
          <p:spPr bwMode="auto">
            <a:xfrm>
              <a:off x="1472" y="3341"/>
              <a:ext cx="2400" cy="355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5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46" name="Rectangle 15"/>
            <p:cNvSpPr>
              <a:spLocks noChangeArrowheads="1"/>
            </p:cNvSpPr>
            <p:nvPr/>
          </p:nvSpPr>
          <p:spPr bwMode="auto">
            <a:xfrm>
              <a:off x="1528" y="3318"/>
              <a:ext cx="243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fr-FR" sz="1400" b="1"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400" b="1">
                  <a:latin typeface="Courier New" charset="0"/>
                </a:rPr>
                <a:t>GARFIELD THE </a:t>
              </a:r>
              <a:r>
                <a:rPr lang="fr-FR" sz="1400" b="1">
                  <a:latin typeface="Courier New" charset="0"/>
                </a:rPr>
                <a:t>VERY</a:t>
              </a:r>
              <a:r>
                <a:rPr lang="en-GB" sz="1400" b="1">
                  <a:latin typeface="Courier New" charset="0"/>
                </a:rPr>
                <a:t> FA</a:t>
              </a:r>
              <a:r>
                <a:rPr lang="fr-CH" sz="1400" b="1">
                  <a:latin typeface="Courier New" charset="0"/>
                </a:rPr>
                <a:t>S</a:t>
              </a:r>
              <a:r>
                <a:rPr lang="en-GB" sz="1400" b="1">
                  <a:latin typeface="Courier New" charset="0"/>
                </a:rPr>
                <a:t>T CAT</a:t>
              </a:r>
              <a:endParaRPr lang="fr-FR" sz="1400" b="1"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400" b="1">
                  <a:latin typeface="Courier New" charset="0"/>
                </a:rPr>
                <a:t>-------- </a:t>
              </a:r>
              <a:r>
                <a:rPr lang="en-GB" sz="1400" b="1">
                  <a:latin typeface="Courier New" charset="0"/>
                </a:rPr>
                <a:t>THE </a:t>
              </a:r>
              <a:r>
                <a:rPr lang="fr-FR" sz="1400" b="1">
                  <a:latin typeface="Courier New" charset="0"/>
                </a:rPr>
                <a:t>---- </a:t>
              </a:r>
              <a:r>
                <a:rPr lang="en-GB" sz="1400" b="1">
                  <a:latin typeface="Courier New" charset="0"/>
                </a:rPr>
                <a:t>FA</a:t>
              </a:r>
              <a:r>
                <a:rPr lang="fr-CH" sz="1400" b="1">
                  <a:latin typeface="Courier New" charset="0"/>
                </a:rPr>
                <a:t>-</a:t>
              </a:r>
              <a:r>
                <a:rPr lang="en-GB" sz="1400" b="1">
                  <a:latin typeface="Courier New" charset="0"/>
                </a:rPr>
                <a:t>T</a:t>
              </a:r>
              <a:r>
                <a:rPr lang="fr-FR" sz="1400" b="1">
                  <a:latin typeface="Courier New" charset="0"/>
                </a:rPr>
                <a:t> </a:t>
              </a:r>
              <a:r>
                <a:rPr lang="en-GB" sz="1400" b="1">
                  <a:latin typeface="Courier New" charset="0"/>
                </a:rPr>
                <a:t>CAT</a:t>
              </a:r>
            </a:p>
          </p:txBody>
        </p:sp>
        <p:sp>
          <p:nvSpPr>
            <p:cNvPr id="91147" name="Line 16"/>
            <p:cNvSpPr>
              <a:spLocks noChangeShapeType="1"/>
            </p:cNvSpPr>
            <p:nvPr/>
          </p:nvSpPr>
          <p:spPr bwMode="auto">
            <a:xfrm flipV="1">
              <a:off x="2680" y="2886"/>
              <a:ext cx="1152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48" name="Line 19"/>
            <p:cNvSpPr>
              <a:spLocks noChangeShapeType="1"/>
            </p:cNvSpPr>
            <p:nvPr/>
          </p:nvSpPr>
          <p:spPr bwMode="auto">
            <a:xfrm>
              <a:off x="2680" y="3690"/>
              <a:ext cx="1152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01600" y="1143000"/>
            <a:ext cx="4165600" cy="4429125"/>
            <a:chOff x="64" y="720"/>
            <a:chExt cx="2624" cy="2790"/>
          </a:xfrm>
        </p:grpSpPr>
        <p:sp>
          <p:nvSpPr>
            <p:cNvPr id="91141" name="AutoShape 5"/>
            <p:cNvSpPr>
              <a:spLocks noChangeArrowheads="1"/>
            </p:cNvSpPr>
            <p:nvPr/>
          </p:nvSpPr>
          <p:spPr bwMode="auto">
            <a:xfrm>
              <a:off x="64" y="1872"/>
              <a:ext cx="2384" cy="576"/>
            </a:xfrm>
            <a:prstGeom prst="roundRect">
              <a:avLst>
                <a:gd name="adj" fmla="val 16667"/>
              </a:avLst>
            </a:prstGeom>
            <a:solidFill>
              <a:srgbClr val="FF3300">
                <a:alpha val="5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42" name="Rectangle 14"/>
            <p:cNvSpPr>
              <a:spLocks noChangeArrowheads="1"/>
            </p:cNvSpPr>
            <p:nvPr/>
          </p:nvSpPr>
          <p:spPr bwMode="auto">
            <a:xfrm>
              <a:off x="64" y="1836"/>
              <a:ext cx="2624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fr-FR" sz="1400" b="1"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400" b="1">
                  <a:latin typeface="Courier New" charset="0"/>
                </a:rPr>
                <a:t>GARFIELD THE LAST FA-T CAT</a:t>
              </a:r>
              <a:endParaRPr lang="fr-FR" sz="1400" b="1"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400" b="1">
                  <a:latin typeface="Courier New" charset="0"/>
                </a:rPr>
                <a:t>GARFIELD THE FAST CA-T ---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400" b="1">
                  <a:latin typeface="Courier New" charset="0"/>
                </a:rPr>
                <a:t>GARFIELD THE VERY FAST CAT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400" b="1">
                  <a:latin typeface="Courier New" charset="0"/>
                </a:rPr>
                <a:t>-------</a:t>
              </a:r>
              <a:r>
                <a:rPr lang="fr-FR" sz="1400" b="1">
                  <a:latin typeface="Courier New" charset="0"/>
                </a:rPr>
                <a:t>-</a:t>
              </a:r>
              <a:r>
                <a:rPr lang="en-GB" sz="1400" b="1">
                  <a:latin typeface="Courier New" charset="0"/>
                </a:rPr>
                <a:t> THE ---- FA-T CAT</a:t>
              </a:r>
            </a:p>
          </p:txBody>
        </p:sp>
        <p:sp>
          <p:nvSpPr>
            <p:cNvPr id="91143" name="Line 20"/>
            <p:cNvSpPr>
              <a:spLocks noChangeShapeType="1"/>
            </p:cNvSpPr>
            <p:nvPr/>
          </p:nvSpPr>
          <p:spPr bwMode="auto">
            <a:xfrm flipH="1" flipV="1">
              <a:off x="816" y="2448"/>
              <a:ext cx="648" cy="10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44" name="Line 21"/>
            <p:cNvSpPr>
              <a:spLocks noChangeShapeType="1"/>
            </p:cNvSpPr>
            <p:nvPr/>
          </p:nvSpPr>
          <p:spPr bwMode="auto">
            <a:xfrm flipH="1">
              <a:off x="704" y="720"/>
              <a:ext cx="768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569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 descr="Papyrus"/>
          <p:cNvSpPr>
            <a:spLocks noChangeArrowheads="1"/>
          </p:cNvSpPr>
          <p:nvPr/>
        </p:nvSpPr>
        <p:spPr bwMode="auto">
          <a:xfrm>
            <a:off x="528638" y="255588"/>
            <a:ext cx="8081962" cy="10398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1168400" y="396875"/>
            <a:ext cx="683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>
                <a:latin typeface="Comic Sans MS" charset="0"/>
              </a:rPr>
              <a:t>Progressive Alignment</a:t>
            </a:r>
          </a:p>
          <a:p>
            <a:pPr algn="ctr" eaLnBrk="1" hangingPunct="1"/>
            <a:r>
              <a:rPr lang="en-GB" b="1">
                <a:latin typeface="Comic Sans MS" charset="0"/>
              </a:rPr>
              <a:t>When Does It Work</a:t>
            </a:r>
            <a:endParaRPr lang="en-GB">
              <a:latin typeface="Comic Sans MS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615950" y="1905000"/>
            <a:ext cx="558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>
                <a:solidFill>
                  <a:srgbClr val="000011"/>
                </a:solidFill>
                <a:latin typeface="Comic Sans MS" charset="0"/>
              </a:rPr>
              <a:t>Works Well When Phylogeny is Dense</a:t>
            </a:r>
            <a:endParaRPr lang="en-GB">
              <a:solidFill>
                <a:srgbClr val="EB152E"/>
              </a:solidFill>
              <a:latin typeface="Comic Sans MS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209800" y="2514600"/>
            <a:ext cx="3359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>
                <a:solidFill>
                  <a:srgbClr val="000011"/>
                </a:solidFill>
                <a:latin typeface="Comic Sans MS" charset="0"/>
              </a:rPr>
              <a:t>No outlayer Sequence.</a:t>
            </a:r>
            <a:endParaRPr lang="en-GB">
              <a:latin typeface="Comic Sans MS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511175" y="3521075"/>
            <a:ext cx="33750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>
                <a:latin typeface="Comic Sans MS" charset="0"/>
              </a:rPr>
              <a:t>Image: River Crossing</a:t>
            </a:r>
            <a:r>
              <a:rPr lang="en-GB" b="1">
                <a:solidFill>
                  <a:srgbClr val="000011"/>
                </a:solidFill>
                <a:latin typeface="Comic Sans MS" charset="0"/>
              </a:rPr>
              <a:t> </a:t>
            </a:r>
            <a:endParaRPr lang="en-GB">
              <a:solidFill>
                <a:srgbClr val="EB152E"/>
              </a:solidFill>
              <a:latin typeface="Comic Sans MS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05000" y="4114800"/>
            <a:ext cx="5181600" cy="2362200"/>
            <a:chOff x="1392" y="2640"/>
            <a:chExt cx="1584" cy="1267"/>
          </a:xfrm>
        </p:grpSpPr>
        <p:pic>
          <p:nvPicPr>
            <p:cNvPr id="87047" name="Picture 16" descr="stepping_stones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640"/>
              <a:ext cx="1584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8" name="Line 17"/>
            <p:cNvSpPr>
              <a:spLocks noChangeShapeType="1"/>
            </p:cNvSpPr>
            <p:nvPr/>
          </p:nvSpPr>
          <p:spPr bwMode="auto">
            <a:xfrm flipV="1">
              <a:off x="1584" y="3216"/>
              <a:ext cx="960" cy="4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46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utoUpdateAnimBg="0"/>
      <p:bldP spid="118789" grpId="0" autoUpdateAnimBg="0"/>
      <p:bldP spid="11879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The </a:t>
            </a:r>
            <a:r>
              <a:rPr lang="en-US" sz="3200" b="1" i="1" dirty="0" smtClean="0">
                <a:latin typeface="Avenir Black"/>
                <a:cs typeface="Avenir Black"/>
              </a:rPr>
              <a:t>Progressive</a:t>
            </a:r>
            <a:r>
              <a:rPr lang="en-US" sz="3200" i="1" dirty="0" smtClean="0">
                <a:latin typeface="Avenir Black"/>
                <a:cs typeface="Avenir Black"/>
              </a:rPr>
              <a:t> Framework </a:t>
            </a:r>
          </a:p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Should </a:t>
            </a:r>
          </a:p>
          <a:p>
            <a:pPr algn="ctr"/>
            <a:r>
              <a:rPr lang="en-US" sz="3200" i="1" dirty="0">
                <a:latin typeface="Avenir Black"/>
                <a:cs typeface="Avenir Black"/>
              </a:rPr>
              <a:t>W</a:t>
            </a:r>
            <a:r>
              <a:rPr lang="en-US" sz="3200" i="1" dirty="0" smtClean="0">
                <a:latin typeface="Avenir Black"/>
                <a:cs typeface="Avenir Black"/>
              </a:rPr>
              <a:t>ork like a </a:t>
            </a:r>
            <a:r>
              <a:rPr lang="en-US" sz="3200" b="1" i="1" dirty="0" smtClean="0">
                <a:latin typeface="Avenir Black"/>
                <a:cs typeface="Avenir Black"/>
              </a:rPr>
              <a:t>Charm</a:t>
            </a:r>
          </a:p>
          <a:p>
            <a:pPr algn="ctr"/>
            <a:endParaRPr lang="en-US" sz="3200" i="1" dirty="0" smtClean="0">
              <a:latin typeface="Avenir Black"/>
              <a:cs typeface="Avenir Black"/>
            </a:endParaRPr>
          </a:p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On 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Very Large Datasets…</a:t>
            </a:r>
            <a:endParaRPr lang="en-US" sz="3200" b="1" i="1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43708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543046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This is what People Thought…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8" y="1228636"/>
            <a:ext cx="4062186" cy="488490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14" y="6113542"/>
            <a:ext cx="4938486" cy="74445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630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35" y="69023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But The Scaling Up Proved Everybody Wrong…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28" b="-12283"/>
          <a:stretch/>
        </p:blipFill>
        <p:spPr>
          <a:xfrm>
            <a:off x="457200" y="1705430"/>
            <a:ext cx="8229600" cy="442073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748" y="5829904"/>
            <a:ext cx="3474252" cy="102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457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In Biology Things are never so </a:t>
            </a:r>
            <a:r>
              <a:rPr lang="en-US" sz="3200" b="1" i="1" dirty="0" smtClean="0">
                <a:latin typeface="Avenir Black"/>
                <a:cs typeface="Avenir Black"/>
              </a:rPr>
              <a:t>Bad </a:t>
            </a:r>
            <a:r>
              <a:rPr lang="en-US" sz="3200" i="1" dirty="0" smtClean="0">
                <a:latin typeface="Avenir Black"/>
                <a:cs typeface="Avenir Black"/>
              </a:rPr>
              <a:t>they cannot Become even </a:t>
            </a:r>
            <a:r>
              <a:rPr lang="en-US" sz="3200" b="1" i="1" dirty="0" smtClean="0">
                <a:latin typeface="Avenir Black"/>
                <a:cs typeface="Avenir Black"/>
              </a:rPr>
              <a:t>Worse</a:t>
            </a:r>
            <a:r>
              <a:rPr lang="en-US" sz="3200" i="1" dirty="0" smtClean="0">
                <a:latin typeface="Avenir Black"/>
                <a:cs typeface="Avenir Black"/>
              </a:rPr>
              <a:t>…</a:t>
            </a:r>
          </a:p>
          <a:p>
            <a:pPr algn="ctr"/>
            <a:endParaRPr lang="en-US" sz="3200" b="1" i="1" dirty="0">
              <a:latin typeface="Avenir Black"/>
              <a:cs typeface="Avenir Black"/>
            </a:endParaRPr>
          </a:p>
          <a:p>
            <a:pPr algn="ctr"/>
            <a:endParaRPr lang="en-US" sz="3200" b="1" i="1" dirty="0" smtClean="0">
              <a:latin typeface="Avenir Black"/>
              <a:cs typeface="Avenir Black"/>
            </a:endParaRP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Big Alignments </a:t>
            </a:r>
          </a:p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are not only </a:t>
            </a:r>
            <a:r>
              <a:rPr lang="en-US" sz="3200" b="1" i="1" dirty="0">
                <a:latin typeface="Avenir Black"/>
                <a:cs typeface="Avenir Black"/>
              </a:rPr>
              <a:t>I</a:t>
            </a:r>
            <a:r>
              <a:rPr lang="en-US" sz="3200" b="1" i="1" dirty="0" smtClean="0">
                <a:latin typeface="Avenir Black"/>
                <a:cs typeface="Avenir Black"/>
              </a:rPr>
              <a:t>naccurate </a:t>
            </a:r>
          </a:p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they are also </a:t>
            </a:r>
            <a:r>
              <a:rPr lang="en-US" sz="3200" b="1" i="1" dirty="0">
                <a:latin typeface="Avenir Black"/>
                <a:cs typeface="Avenir Black"/>
              </a:rPr>
              <a:t>U</a:t>
            </a:r>
            <a:r>
              <a:rPr lang="en-US" sz="3200" b="1" i="1" dirty="0" smtClean="0">
                <a:latin typeface="Avenir Black"/>
                <a:cs typeface="Avenir Black"/>
              </a:rPr>
              <a:t>nstable</a:t>
            </a:r>
          </a:p>
        </p:txBody>
      </p:sp>
    </p:spTree>
    <p:extLst>
      <p:ext uri="{BB962C8B-B14F-4D97-AF65-F5344CB8AC3E}">
        <p14:creationId xmlns:p14="http://schemas.microsoft.com/office/powerpoint/2010/main" val="265921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1429" y="597103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How do we measure Stability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???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524" y="2031999"/>
            <a:ext cx="3652762" cy="2999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3238" y="2017871"/>
            <a:ext cx="3257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6305" y="2046127"/>
            <a:ext cx="3652762" cy="2999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10233" y="2021937"/>
            <a:ext cx="3257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A</a:t>
            </a:r>
          </a:p>
          <a:p>
            <a:r>
              <a:rPr lang="en-US" b="1" dirty="0" smtClean="0">
                <a:latin typeface="Courier"/>
                <a:cs typeface="Courier"/>
              </a:rPr>
              <a:t>A</a:t>
            </a:r>
          </a:p>
          <a:p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endParaRPr lang="en-US" b="1" dirty="0" smtClean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3349" y="2031999"/>
            <a:ext cx="3231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2169" y="2046126"/>
            <a:ext cx="3257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latin typeface="Courier"/>
                <a:cs typeface="Courier"/>
              </a:rPr>
              <a:t>A</a:t>
            </a:r>
          </a:p>
          <a:p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A</a:t>
            </a:r>
          </a:p>
          <a:p>
            <a:r>
              <a:rPr lang="en-US" b="1" dirty="0" smtClean="0">
                <a:latin typeface="Courier"/>
                <a:cs typeface="Courier"/>
              </a:rPr>
              <a:t>A</a:t>
            </a:r>
          </a:p>
          <a:p>
            <a:r>
              <a:rPr lang="en-US" b="1" dirty="0">
                <a:latin typeface="Courier"/>
                <a:cs typeface="Courier"/>
              </a:rPr>
              <a:t>A</a:t>
            </a:r>
            <a:endParaRPr lang="en-US" b="1" dirty="0" smtClean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9164" y="2050192"/>
            <a:ext cx="3257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A</a:t>
            </a:r>
          </a:p>
          <a:p>
            <a:r>
              <a:rPr lang="en-US" b="1" dirty="0" smtClean="0">
                <a:latin typeface="Courier"/>
                <a:cs typeface="Courier"/>
              </a:rPr>
              <a:t>A</a:t>
            </a:r>
          </a:p>
          <a:p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A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X</a:t>
            </a:r>
          </a:p>
          <a:p>
            <a:r>
              <a:rPr lang="en-US" b="1" dirty="0" smtClean="0">
                <a:latin typeface="Courier"/>
                <a:cs typeface="Courier"/>
              </a:rPr>
              <a:t>X</a:t>
            </a:r>
          </a:p>
          <a:p>
            <a:r>
              <a:rPr lang="en-US" b="1" dirty="0" smtClean="0">
                <a:latin typeface="Courier"/>
                <a:cs typeface="Courier"/>
              </a:rPr>
              <a:t>X</a:t>
            </a:r>
          </a:p>
          <a:p>
            <a:r>
              <a:rPr lang="en-US" b="1" dirty="0" smtClean="0">
                <a:latin typeface="Courier"/>
                <a:cs typeface="Courier"/>
              </a:rPr>
              <a:t>X</a:t>
            </a:r>
          </a:p>
          <a:p>
            <a:r>
              <a:rPr lang="en-US" b="1" dirty="0" smtClean="0">
                <a:latin typeface="Courier"/>
                <a:cs typeface="Courier"/>
              </a:rPr>
              <a:t>X</a:t>
            </a:r>
          </a:p>
          <a:p>
            <a:endParaRPr lang="en-US" b="1" dirty="0" smtClean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280" y="2060254"/>
            <a:ext cx="3257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latin typeface="Courier"/>
                <a:cs typeface="Courier"/>
              </a:rPr>
              <a:t>C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0233" y="5681524"/>
            <a:ext cx="112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Method 1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00392" y="5679923"/>
            <a:ext cx="112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Method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995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29" y="306818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It is Well Known that MSAs are instable across Methods</a:t>
            </a: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975" y="1574873"/>
            <a:ext cx="3854875" cy="4668837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2794073"/>
            <a:ext cx="3770312" cy="3168650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323085"/>
            <a:ext cx="1943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0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Multiple Sequence Alignments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-32260" b="-32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37698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How About 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Realigning</a:t>
            </a:r>
            <a:r>
              <a:rPr lang="en-US" sz="3200" i="1" dirty="0" smtClean="0">
                <a:latin typeface="Avenir Black"/>
                <a:cs typeface="Avenir Black"/>
              </a:rPr>
              <a:t> Sequences While 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Changing Input Order</a:t>
            </a:r>
          </a:p>
          <a:p>
            <a:pPr algn="ctr"/>
            <a:endParaRPr lang="en-US" sz="3200" b="1" i="1" dirty="0">
              <a:latin typeface="Avenir Black"/>
              <a:cs typeface="Avenir Black"/>
            </a:endParaRPr>
          </a:p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With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THE SAME METHOD</a:t>
            </a:r>
          </a:p>
          <a:p>
            <a:pPr algn="ctr"/>
            <a:endParaRPr lang="en-US" sz="3200" b="1" i="1" dirty="0" smtClean="0">
              <a:solidFill>
                <a:srgbClr val="FF0000"/>
              </a:solidFill>
              <a:latin typeface="Avenir Black"/>
              <a:cs typeface="Avenir Black"/>
            </a:endParaRPr>
          </a:p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56145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224" y="1290562"/>
            <a:ext cx="1456871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286" y="762604"/>
            <a:ext cx="4457700" cy="581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72"/>
            <a:ext cx="3689048" cy="1631216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For Each Dataset</a:t>
            </a:r>
          </a:p>
          <a:p>
            <a:r>
              <a:rPr lang="en-US" sz="2000" dirty="0">
                <a:latin typeface="Avenir Black"/>
                <a:cs typeface="Avenir Black"/>
              </a:rPr>
              <a:t>	</a:t>
            </a:r>
            <a:r>
              <a:rPr lang="en-US" sz="2000" dirty="0" smtClean="0">
                <a:latin typeface="Avenir Black"/>
                <a:cs typeface="Avenir Black"/>
              </a:rPr>
              <a:t>-shuffle Sequences</a:t>
            </a:r>
          </a:p>
          <a:p>
            <a:r>
              <a:rPr lang="en-US" sz="2000" dirty="0" smtClean="0">
                <a:latin typeface="Avenir Black"/>
                <a:cs typeface="Avenir Black"/>
              </a:rPr>
              <a:t>	-Align</a:t>
            </a:r>
          </a:p>
          <a:p>
            <a:r>
              <a:rPr lang="en-US" sz="2000" dirty="0">
                <a:latin typeface="Avenir Black"/>
                <a:cs typeface="Avenir Black"/>
              </a:rPr>
              <a:t>	</a:t>
            </a:r>
            <a:r>
              <a:rPr lang="en-US" sz="2000" dirty="0" smtClean="0">
                <a:latin typeface="Avenir Black"/>
                <a:cs typeface="Avenir Black"/>
              </a:rPr>
              <a:t>-Do this a 100 times</a:t>
            </a:r>
          </a:p>
          <a:p>
            <a:r>
              <a:rPr lang="en-US" sz="2000" dirty="0" smtClean="0">
                <a:latin typeface="Avenir Black"/>
                <a:cs typeface="Avenir Black"/>
              </a:rPr>
              <a:t>Compare the resulting MSAs</a:t>
            </a:r>
          </a:p>
        </p:txBody>
      </p:sp>
    </p:spTree>
    <p:extLst>
      <p:ext uri="{BB962C8B-B14F-4D97-AF65-F5344CB8AC3E}">
        <p14:creationId xmlns:p14="http://schemas.microsoft.com/office/powerpoint/2010/main" val="1140445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Does this have any impact on the underlying 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Phylogenetic Trees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5381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673100"/>
            <a:ext cx="7594600" cy="5499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9333" y="4269619"/>
            <a:ext cx="1221619" cy="532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5828" y="4269619"/>
            <a:ext cx="1221619" cy="532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www.slideshare.net</a:t>
            </a:r>
            <a:r>
              <a:rPr lang="en-US" b="1" dirty="0"/>
              <a:t>/</a:t>
            </a:r>
            <a:r>
              <a:rPr lang="en-US" b="1" dirty="0" err="1"/>
              <a:t>jpeterg</a:t>
            </a:r>
            <a:r>
              <a:rPr lang="en-US" b="1" dirty="0"/>
              <a:t>/seminar-at-georgia-tech-1300049</a:t>
            </a:r>
          </a:p>
        </p:txBody>
      </p:sp>
      <p:sp>
        <p:nvSpPr>
          <p:cNvPr id="5" name="Oval 4"/>
          <p:cNvSpPr/>
          <p:nvPr/>
        </p:nvSpPr>
        <p:spPr>
          <a:xfrm>
            <a:off x="6241144" y="3531810"/>
            <a:ext cx="229809" cy="2540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66687" y="2510972"/>
            <a:ext cx="229809" cy="2540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3353" y="3847495"/>
            <a:ext cx="229809" cy="2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55333" y="2789162"/>
            <a:ext cx="229809" cy="2540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55333" y="2173515"/>
            <a:ext cx="229809" cy="2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89470" y="3634620"/>
            <a:ext cx="229809" cy="2540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69900"/>
            <a:ext cx="59309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63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Can we 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guess</a:t>
            </a:r>
            <a:r>
              <a:rPr lang="en-US" sz="3200" b="1" i="1" dirty="0" smtClean="0">
                <a:latin typeface="Avenir Black"/>
                <a:cs typeface="Avenir Black"/>
              </a:rPr>
              <a:t> what are 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The 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Bad Branches</a:t>
            </a:r>
            <a:r>
              <a:rPr lang="en-US" sz="3200" b="1" i="1" dirty="0" smtClean="0">
                <a:latin typeface="Avenir Black"/>
                <a:cs typeface="Avenir Black"/>
              </a:rPr>
              <a:t>???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3426955"/>
            <a:ext cx="7224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Avenir Black"/>
                <a:cs typeface="Avenir Black"/>
              </a:rPr>
              <a:t>This way you would not have to shuffle and re-align the sequences…</a:t>
            </a:r>
            <a:endParaRPr lang="en-US" sz="3200" b="1" i="1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06863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5045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Bootstrap in a Nutshell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95" y="749905"/>
            <a:ext cx="5948699" cy="61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2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5045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Bootstrap in a Nutshell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904"/>
            <a:ext cx="4209143" cy="5847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5237" y="1064380"/>
            <a:ext cx="241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Global  Bootstrap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0382" y="1643773"/>
            <a:ext cx="3687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	</a:t>
            </a:r>
            <a:r>
              <a:rPr lang="en-US" sz="2800" b="1" dirty="0" smtClean="0"/>
              <a:t>-One Original MSA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-Draw Replicates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-Estimate Trees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-Compare Them </a:t>
            </a:r>
            <a:r>
              <a:rPr lang="en-US" sz="2800" b="1" dirty="0"/>
              <a:t>	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		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65522" y="3710445"/>
            <a:ext cx="1947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MSA  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523" y="4289838"/>
            <a:ext cx="38326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	</a:t>
            </a:r>
            <a:r>
              <a:rPr lang="en-US" sz="2800" b="1" dirty="0" smtClean="0"/>
              <a:t>-Shuffle Sequences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-Estimate MSA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-Estimate Trees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-Compare Them </a:t>
            </a:r>
            <a:r>
              <a:rPr lang="en-US" sz="2800" b="1" dirty="0"/>
              <a:t>	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694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696356"/>
            <a:ext cx="5175927" cy="4798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230" y="217287"/>
            <a:ext cx="8003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latin typeface="Avenir Black"/>
                <a:cs typeface="Avenir Black"/>
              </a:rPr>
              <a:t>On a large dataset, p450 – 21.500 Sequences </a:t>
            </a:r>
            <a:endParaRPr lang="en-US" sz="2800" b="1" i="1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764145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Avenir Black"/>
                <a:cs typeface="Avenir Black"/>
              </a:rPr>
              <a:t>Good News: </a:t>
            </a:r>
            <a:r>
              <a:rPr lang="en-US" sz="3200" i="1" dirty="0" smtClean="0">
                <a:latin typeface="Avenir Black"/>
                <a:cs typeface="Avenir Black"/>
              </a:rPr>
              <a:t>Good Correlation</a:t>
            </a:r>
          </a:p>
          <a:p>
            <a:endParaRPr lang="en-US" sz="3200" b="1" i="1" dirty="0">
              <a:latin typeface="Avenir Black"/>
              <a:cs typeface="Avenir Black"/>
            </a:endParaRPr>
          </a:p>
          <a:p>
            <a:r>
              <a:rPr lang="en-US" sz="3200" b="1" i="1" dirty="0" smtClean="0">
                <a:latin typeface="Avenir Black"/>
                <a:cs typeface="Avenir Black"/>
              </a:rPr>
              <a:t>Bad News: </a:t>
            </a:r>
            <a:r>
              <a:rPr lang="en-US" sz="3200" i="1" dirty="0" smtClean="0">
                <a:latin typeface="Avenir Black"/>
                <a:cs typeface="Avenir Black"/>
              </a:rPr>
              <a:t>Computationally Impossible</a:t>
            </a:r>
            <a:endParaRPr lang="en-US" sz="3200" b="1" i="1" dirty="0" smtClean="0">
              <a:latin typeface="Avenir Black"/>
              <a:cs typeface="Avenir Black"/>
            </a:endParaRPr>
          </a:p>
          <a:p>
            <a:endParaRPr lang="en-US" sz="3200" b="1" i="1" dirty="0">
              <a:latin typeface="Avenir Black"/>
              <a:cs typeface="Avenir Black"/>
            </a:endParaRPr>
          </a:p>
          <a:p>
            <a:endParaRPr lang="en-US" sz="3200" b="1" i="1" dirty="0" smtClean="0">
              <a:latin typeface="Avenir Black"/>
              <a:cs typeface="Avenir Black"/>
            </a:endParaRPr>
          </a:p>
          <a:p>
            <a:endParaRPr lang="en-US" sz="3200" b="1" i="1" dirty="0" smtClean="0">
              <a:latin typeface="Avenir Black"/>
              <a:cs typeface="Avenir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6955" y="3103789"/>
            <a:ext cx="5445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Avenir Black"/>
                <a:cs typeface="Avenir Black"/>
              </a:rPr>
              <a:t>Estimating the replicate would take months</a:t>
            </a:r>
            <a:endParaRPr lang="en-US" sz="2400" b="1" i="1" dirty="0">
              <a:latin typeface="Avenir Black"/>
              <a:cs typeface="Avenir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3065" y="4593842"/>
            <a:ext cx="64601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Avenir Black"/>
                <a:cs typeface="Avenir Black"/>
              </a:rPr>
              <a:t>Alternative</a:t>
            </a:r>
            <a:r>
              <a:rPr lang="en-US" sz="3200" i="1" dirty="0" smtClean="0">
                <a:latin typeface="Avenir Black"/>
                <a:cs typeface="Avenir Black"/>
              </a:rPr>
              <a:t>: Local Bootstrap ??</a:t>
            </a:r>
          </a:p>
        </p:txBody>
      </p:sp>
    </p:spTree>
    <p:extLst>
      <p:ext uri="{BB962C8B-B14F-4D97-AF65-F5344CB8AC3E}">
        <p14:creationId xmlns:p14="http://schemas.microsoft.com/office/powerpoint/2010/main" val="164978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322186" y="1911748"/>
            <a:ext cx="4364613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800" b="1" dirty="0" smtClean="0"/>
              <a:t>A Multiple Sequence Alignment (MSA) method </a:t>
            </a:r>
            <a:br>
              <a:rPr lang="en-US" sz="2800" b="1" dirty="0" smtClean="0"/>
            </a:br>
            <a:r>
              <a:rPr lang="en-US" sz="2800" b="1" dirty="0" smtClean="0"/>
              <a:t>is the 10</a:t>
            </a:r>
            <a:r>
              <a:rPr lang="en-US" sz="2800" b="1" baseline="30000" dirty="0" smtClean="0"/>
              <a:t>th</a:t>
            </a:r>
            <a:r>
              <a:rPr lang="en" sz="2800" b="1" dirty="0" smtClean="0"/>
              <a:t> </a:t>
            </a:r>
            <a:r>
              <a:rPr lang="en-US" sz="2800" b="1" dirty="0" smtClean="0"/>
              <a:t>most </a:t>
            </a:r>
            <a:r>
              <a:rPr lang="en" sz="2800" b="1" dirty="0" smtClean="0"/>
              <a:t>cited paper</a:t>
            </a:r>
            <a:r>
              <a:rPr lang="fr-CH" sz="2800" b="1" dirty="0" smtClean="0"/>
              <a:t/>
            </a:r>
            <a:br>
              <a:rPr lang="fr-CH" sz="2800" b="1" dirty="0" smtClean="0"/>
            </a:br>
            <a:r>
              <a:rPr lang="fr-CH" sz="2800" b="1" dirty="0" smtClean="0"/>
              <a:t>EVER!</a:t>
            </a:r>
            <a:endParaRPr lang="en" sz="2800" b="1" dirty="0"/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4232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4622" y="4775432"/>
            <a:ext cx="5329377" cy="11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/>
          <p:nvPr/>
        </p:nvSpPr>
        <p:spPr>
          <a:xfrm>
            <a:off x="3442324" y="4342767"/>
            <a:ext cx="372299" cy="2236399"/>
          </a:xfrm>
          <a:prstGeom prst="rightArrow">
            <a:avLst>
              <a:gd name="adj1" fmla="val 100000"/>
              <a:gd name="adj2" fmla="val 33692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9421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620" y="2457458"/>
            <a:ext cx="8684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Avenir Black"/>
                <a:cs typeface="Avenir Black"/>
              </a:rPr>
              <a:t>On every node, swap the branches (NNI) and measure the variation of ML</a:t>
            </a:r>
          </a:p>
          <a:p>
            <a:endParaRPr lang="en-US" sz="2800" b="1" i="1" dirty="0">
              <a:latin typeface="Avenir Black"/>
              <a:cs typeface="Avenir Black"/>
            </a:endParaRPr>
          </a:p>
          <a:p>
            <a:endParaRPr lang="en-US" sz="2800" b="1" i="1" dirty="0" smtClean="0">
              <a:latin typeface="Avenir Black"/>
              <a:cs typeface="Avenir Black"/>
            </a:endParaRPr>
          </a:p>
          <a:p>
            <a:r>
              <a:rPr lang="en-US" sz="2800" b="1" i="1" dirty="0" smtClean="0">
                <a:latin typeface="Avenir Black"/>
                <a:cs typeface="Avenir Black"/>
              </a:rPr>
              <a:t>It is Fast, but does it say the same as global support?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107" y="928985"/>
            <a:ext cx="64601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Avenir Black"/>
                <a:cs typeface="Avenir Black"/>
              </a:rPr>
              <a:t>Local Bootstrap</a:t>
            </a:r>
          </a:p>
        </p:txBody>
      </p:sp>
    </p:spTree>
    <p:extLst>
      <p:ext uri="{BB962C8B-B14F-4D97-AF65-F5344CB8AC3E}">
        <p14:creationId xmlns:p14="http://schemas.microsoft.com/office/powerpoint/2010/main" val="27479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087" y="350335"/>
            <a:ext cx="800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latin typeface="Avenir Black"/>
                <a:cs typeface="Avenir Black"/>
              </a:rPr>
              <a:t>On a large dataset, p450 – 21.500 Sequences </a:t>
            </a:r>
            <a:endParaRPr lang="en-US" sz="2800" b="1" i="1" dirty="0">
              <a:latin typeface="Avenir Black"/>
              <a:cs typeface="Aveni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280" y="1150861"/>
            <a:ext cx="4537529" cy="52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7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3187" y="350335"/>
            <a:ext cx="4847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latin typeface="Avenir Black"/>
                <a:cs typeface="Avenir Black"/>
              </a:rPr>
              <a:t>How General is this trend?</a:t>
            </a:r>
            <a:endParaRPr lang="en-US" sz="2800" b="1" i="1" dirty="0">
              <a:latin typeface="Avenir Black"/>
              <a:cs typeface="Avenir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13" y="1182309"/>
            <a:ext cx="6887633" cy="53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89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Why are the MSAs instable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00052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08" y="720272"/>
            <a:ext cx="4229100" cy="3009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706" y="211637"/>
            <a:ext cx="3952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Guide Trees are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Binary Trees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706" y="1936418"/>
            <a:ext cx="3952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They can be represented with a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Parenthesis format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Aka </a:t>
            </a:r>
          </a:p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Avenir Black"/>
                <a:cs typeface="Avenir Black"/>
              </a:rPr>
              <a:t>Newick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 Format</a:t>
            </a:r>
          </a:p>
        </p:txBody>
      </p:sp>
    </p:spTree>
    <p:extLst>
      <p:ext uri="{BB962C8B-B14F-4D97-AF65-F5344CB8AC3E}">
        <p14:creationId xmlns:p14="http://schemas.microsoft.com/office/powerpoint/2010/main" val="4045756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380" y="673676"/>
            <a:ext cx="8684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In </a:t>
            </a:r>
            <a:r>
              <a:rPr lang="en-US" sz="3200" b="1" i="1" dirty="0" err="1" smtClean="0">
                <a:latin typeface="Avenir Black"/>
                <a:cs typeface="Avenir Black"/>
              </a:rPr>
              <a:t>Newick</a:t>
            </a:r>
            <a:r>
              <a:rPr lang="en-US" sz="3200" b="1" i="1" dirty="0" smtClean="0">
                <a:latin typeface="Avenir Black"/>
                <a:cs typeface="Avenir Black"/>
              </a:rPr>
              <a:t> Children 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Nodes are un-ordered</a:t>
            </a:r>
          </a:p>
          <a:p>
            <a:pPr algn="ctr"/>
            <a:endParaRPr lang="en-US" sz="3200" b="1" i="1" dirty="0">
              <a:latin typeface="Avenir Black"/>
              <a:cs typeface="Avenir Black"/>
            </a:endParaRP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((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A</a:t>
            </a:r>
            <a:r>
              <a:rPr lang="en-US" sz="3200" b="1" i="1" dirty="0" smtClean="0">
                <a:latin typeface="Avenir Black"/>
                <a:cs typeface="Avenir Black"/>
              </a:rPr>
              <a:t>,</a:t>
            </a:r>
            <a:r>
              <a:rPr lang="en-US" sz="3200" b="1" i="1" dirty="0" smtClean="0">
                <a:solidFill>
                  <a:srgbClr val="008000"/>
                </a:solidFill>
                <a:latin typeface="Avenir Black"/>
                <a:cs typeface="Avenir Black"/>
              </a:rPr>
              <a:t>B</a:t>
            </a:r>
            <a:r>
              <a:rPr lang="en-US" sz="3200" b="1" i="1" dirty="0" smtClean="0">
                <a:latin typeface="Avenir Black"/>
                <a:cs typeface="Avenir Black"/>
              </a:rPr>
              <a:t>),C) </a:t>
            </a:r>
            <a:r>
              <a:rPr lang="en-US" sz="3200" b="1" i="1" dirty="0" smtClean="0">
                <a:latin typeface="Avenir Black"/>
                <a:cs typeface="Avenir Black"/>
                <a:sym typeface="Wingdings"/>
              </a:rPr>
              <a:t>((</a:t>
            </a:r>
            <a:r>
              <a:rPr lang="en-US" sz="3200" b="1" i="1" dirty="0" smtClean="0">
                <a:solidFill>
                  <a:srgbClr val="008000"/>
                </a:solidFill>
                <a:latin typeface="Avenir Black"/>
                <a:cs typeface="Avenir Black"/>
                <a:sym typeface="Wingdings"/>
              </a:rPr>
              <a:t>B</a:t>
            </a:r>
            <a:r>
              <a:rPr lang="en-US" sz="3200" b="1" i="1" dirty="0" smtClean="0">
                <a:latin typeface="Avenir Black"/>
                <a:cs typeface="Avenir Black"/>
                <a:sym typeface="Wingdings"/>
              </a:rPr>
              <a:t>,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  <a:sym typeface="Wingdings"/>
              </a:rPr>
              <a:t>A</a:t>
            </a:r>
            <a:r>
              <a:rPr lang="en-US" sz="3200" b="1" i="1" dirty="0" smtClean="0">
                <a:latin typeface="Avenir Black"/>
                <a:cs typeface="Avenir Black"/>
                <a:sym typeface="Wingdings"/>
              </a:rPr>
              <a:t>),C)</a:t>
            </a:r>
            <a:endParaRPr lang="en-US" sz="3200" b="1" i="1" dirty="0" smtClean="0">
              <a:latin typeface="Avenir Black"/>
              <a:cs typeface="Avenir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905" y="3112076"/>
            <a:ext cx="8490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These Two Trees are </a:t>
            </a:r>
            <a:r>
              <a:rPr lang="en-US" sz="3200" b="1" i="1" dirty="0" smtClean="0">
                <a:latin typeface="Avenir Black"/>
                <a:cs typeface="Avenir Black"/>
              </a:rPr>
              <a:t>topologically identical </a:t>
            </a:r>
          </a:p>
          <a:p>
            <a:pPr algn="ctr"/>
            <a:endParaRPr lang="en-US" sz="3200" i="1" dirty="0" smtClean="0">
              <a:latin typeface="Avenir Black"/>
              <a:cs typeface="Avenir Black"/>
            </a:endParaRPr>
          </a:p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The </a:t>
            </a:r>
            <a:r>
              <a:rPr lang="en-US" sz="3200" b="1" i="1" dirty="0" smtClean="0">
                <a:latin typeface="Avenir Black"/>
                <a:cs typeface="Avenir Black"/>
              </a:rPr>
              <a:t>inside order </a:t>
            </a:r>
            <a:r>
              <a:rPr lang="en-US" sz="3200" i="1" dirty="0" smtClean="0">
                <a:latin typeface="Avenir Black"/>
                <a:cs typeface="Avenir Black"/>
              </a:rPr>
              <a:t>depends only on the sequence </a:t>
            </a:r>
            <a:r>
              <a:rPr lang="en-US" sz="3200" b="1" i="1" dirty="0" smtClean="0">
                <a:latin typeface="Avenir Black"/>
                <a:cs typeface="Avenir Black"/>
              </a:rPr>
              <a:t>input order</a:t>
            </a:r>
          </a:p>
        </p:txBody>
      </p:sp>
    </p:spTree>
    <p:extLst>
      <p:ext uri="{BB962C8B-B14F-4D97-AF65-F5344CB8AC3E}">
        <p14:creationId xmlns:p14="http://schemas.microsoft.com/office/powerpoint/2010/main" val="2846834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576915" y="2322739"/>
            <a:ext cx="97631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576915" y="2891064"/>
            <a:ext cx="976313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576915" y="4970689"/>
            <a:ext cx="97631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V="1">
            <a:off x="576915" y="4402364"/>
            <a:ext cx="9763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27854" y="2322739"/>
            <a:ext cx="2003500" cy="2647950"/>
            <a:chOff x="1455738" y="1066800"/>
            <a:chExt cx="3043691" cy="2647950"/>
          </a:xfrm>
        </p:grpSpPr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1455738" y="1066800"/>
              <a:ext cx="1243013" cy="252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V="1">
              <a:off x="1455738" y="1381125"/>
              <a:ext cx="1243013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V="1">
              <a:off x="1455738" y="3460750"/>
              <a:ext cx="1243013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1455738" y="3146425"/>
              <a:ext cx="1243013" cy="252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>
              <a:off x="2698751" y="1327226"/>
              <a:ext cx="1241425" cy="10715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 flipV="1">
              <a:off x="2698751" y="2398788"/>
              <a:ext cx="1241425" cy="10699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3940176" y="2398788"/>
              <a:ext cx="55925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564190" y="1221619"/>
              <a:ext cx="241905" cy="2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577798" y="3271838"/>
              <a:ext cx="241905" cy="2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ine 7"/>
          <p:cNvSpPr>
            <a:spLocks noChangeShapeType="1"/>
          </p:cNvSpPr>
          <p:nvPr/>
        </p:nvSpPr>
        <p:spPr bwMode="auto">
          <a:xfrm flipH="1">
            <a:off x="7133949" y="2341940"/>
            <a:ext cx="976313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 flipH="1">
            <a:off x="7133949" y="2910265"/>
            <a:ext cx="97631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 flipH="1" flipV="1">
            <a:off x="7133949" y="4989890"/>
            <a:ext cx="976313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 flipH="1" flipV="1">
            <a:off x="7133949" y="4421565"/>
            <a:ext cx="9763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 flipH="1">
            <a:off x="4955823" y="2341940"/>
            <a:ext cx="2003500" cy="2647950"/>
            <a:chOff x="1455738" y="1066800"/>
            <a:chExt cx="3043691" cy="2647950"/>
          </a:xfrm>
        </p:grpSpPr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1455738" y="1066800"/>
              <a:ext cx="1243013" cy="252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Line 10"/>
            <p:cNvSpPr>
              <a:spLocks noChangeShapeType="1"/>
            </p:cNvSpPr>
            <p:nvPr/>
          </p:nvSpPr>
          <p:spPr bwMode="auto">
            <a:xfrm flipV="1">
              <a:off x="1455738" y="1381125"/>
              <a:ext cx="1243013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 flipV="1">
              <a:off x="1455738" y="3460750"/>
              <a:ext cx="1243013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1455738" y="3146425"/>
              <a:ext cx="1243013" cy="252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2698751" y="1327226"/>
              <a:ext cx="1241425" cy="10715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 flipV="1">
              <a:off x="2698751" y="2398788"/>
              <a:ext cx="1241425" cy="10699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>
              <a:off x="3940176" y="2398788"/>
              <a:ext cx="55925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564190" y="1221619"/>
              <a:ext cx="241905" cy="2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577798" y="3271838"/>
              <a:ext cx="241905" cy="2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31354" y="3166987"/>
            <a:ext cx="12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1354" y="3263749"/>
            <a:ext cx="1224469" cy="10522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</a:t>
            </a:r>
          </a:p>
          <a:p>
            <a:pPr algn="ctr"/>
            <a:r>
              <a:rPr lang="en-US" dirty="0" smtClean="0"/>
              <a:t>MSA</a:t>
            </a:r>
          </a:p>
          <a:p>
            <a:pPr algn="ctr"/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08706" y="211637"/>
            <a:ext cx="86812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Can these variation affect the final MSA</a:t>
            </a:r>
            <a:r>
              <a:rPr lang="en-US" sz="3200" b="1" i="1" dirty="0">
                <a:latin typeface="Avenir Black"/>
                <a:cs typeface="Avenir Black"/>
              </a:rPr>
              <a:t> </a:t>
            </a:r>
            <a:r>
              <a:rPr lang="en-US" sz="3200" b="1" i="1" dirty="0" smtClean="0">
                <a:latin typeface="Avenir Black"/>
                <a:cs typeface="Avenir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796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24" y="520700"/>
            <a:ext cx="4799390" cy="5816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1872121"/>
            <a:ext cx="34471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atin typeface="Avenir Black"/>
                <a:cs typeface="Avenir Black"/>
              </a:rPr>
              <a:t>Same</a:t>
            </a:r>
            <a:r>
              <a:rPr lang="en-US" sz="2800" i="1" dirty="0" smtClean="0">
                <a:latin typeface="Avenir Black"/>
                <a:cs typeface="Avenir Black"/>
              </a:rPr>
              <a:t> Guide Trees</a:t>
            </a:r>
          </a:p>
          <a:p>
            <a:pPr algn="ctr"/>
            <a:endParaRPr lang="en-US" sz="2800" i="1" dirty="0" smtClean="0">
              <a:latin typeface="Avenir Black"/>
              <a:cs typeface="Avenir Black"/>
            </a:endParaRPr>
          </a:p>
          <a:p>
            <a:pPr algn="ctr"/>
            <a:r>
              <a:rPr lang="en-US" sz="2800" b="1" i="1" dirty="0" smtClean="0">
                <a:latin typeface="Avenir Black"/>
                <a:cs typeface="Avenir Black"/>
              </a:rPr>
              <a:t>Different</a:t>
            </a:r>
            <a:r>
              <a:rPr lang="en-US" sz="2800" i="1" dirty="0" smtClean="0">
                <a:latin typeface="Avenir Black"/>
                <a:cs typeface="Avenir Black"/>
              </a:rPr>
              <a:t> Sequence Input Orders</a:t>
            </a:r>
          </a:p>
          <a:p>
            <a:pPr algn="ctr"/>
            <a:endParaRPr lang="en-US" sz="2800" i="1" dirty="0" smtClean="0">
              <a:latin typeface="Avenir Black"/>
              <a:cs typeface="Avenir Black"/>
            </a:endParaRPr>
          </a:p>
          <a:p>
            <a:pPr algn="ctr"/>
            <a:r>
              <a:rPr lang="en-US" sz="2800" b="1" i="1" dirty="0" smtClean="0">
                <a:latin typeface="Avenir Black"/>
                <a:cs typeface="Avenir Black"/>
              </a:rPr>
              <a:t>Different</a:t>
            </a:r>
            <a:r>
              <a:rPr lang="en-US" sz="2800" i="1" dirty="0" smtClean="0">
                <a:latin typeface="Avenir Black"/>
                <a:cs typeface="Avenir Black"/>
              </a:rPr>
              <a:t> MSAs</a:t>
            </a:r>
            <a:endParaRPr lang="en-US" sz="2800" i="1" dirty="0">
              <a:latin typeface="Avenir Black"/>
              <a:cs typeface="Avenir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9234" y="668048"/>
            <a:ext cx="1401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YES!</a:t>
            </a:r>
            <a:endParaRPr lang="en-US" sz="3600" b="1" i="1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671739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434188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Why?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3" y="1312302"/>
            <a:ext cx="84950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In Most Implementations, Pairwise dynamic programming is order dependent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3" y="2843892"/>
            <a:ext cx="8128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Avenir Black"/>
                <a:cs typeface="Avenir Black"/>
              </a:rPr>
              <a:t>It delivers </a:t>
            </a:r>
            <a:r>
              <a:rPr lang="en-US" sz="24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one</a:t>
            </a:r>
            <a:r>
              <a:rPr lang="en-US" sz="2400" b="1" i="1" dirty="0" smtClean="0">
                <a:latin typeface="Avenir Black"/>
                <a:cs typeface="Avenir Black"/>
              </a:rPr>
              <a:t> optimal alignment among </a:t>
            </a:r>
            <a:r>
              <a:rPr lang="en-US" sz="24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all</a:t>
            </a:r>
            <a:r>
              <a:rPr lang="en-US" sz="2400" b="1" i="1" dirty="0" smtClean="0">
                <a:latin typeface="Avenir Black"/>
                <a:cs typeface="Avenir Black"/>
              </a:rPr>
              <a:t> the possible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4497" y="4834026"/>
            <a:ext cx="1939408" cy="13234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latin typeface="Courier"/>
                <a:cs typeface="Courier"/>
              </a:rPr>
              <a:t>WAAW</a:t>
            </a:r>
          </a:p>
          <a:p>
            <a:pPr algn="ctr"/>
            <a:r>
              <a:rPr lang="en-US" sz="4000" b="1" i="1" dirty="0" smtClean="0">
                <a:latin typeface="Courier"/>
                <a:cs typeface="Courier"/>
              </a:rPr>
              <a:t>WA-W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9821" y="4834026"/>
            <a:ext cx="1939408" cy="13234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latin typeface="Courier"/>
                <a:cs typeface="Courier"/>
              </a:rPr>
              <a:t>W-AW</a:t>
            </a:r>
          </a:p>
          <a:p>
            <a:pPr algn="ctr"/>
            <a:r>
              <a:rPr lang="en-US" sz="4000" b="1" i="1" dirty="0" smtClean="0">
                <a:latin typeface="Courier"/>
                <a:cs typeface="Courier"/>
              </a:rPr>
              <a:t>WAAW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6189" y="4694998"/>
            <a:ext cx="252825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venir Black"/>
                <a:cs typeface="Avenir Black"/>
              </a:rPr>
              <a:t>Same</a:t>
            </a:r>
            <a:r>
              <a:rPr lang="en-US" i="1" dirty="0" smtClean="0">
                <a:latin typeface="Avenir Black"/>
                <a:cs typeface="Avenir Black"/>
              </a:rPr>
              <a:t> Sequences</a:t>
            </a:r>
          </a:p>
          <a:p>
            <a:r>
              <a:rPr lang="en-US" b="1" i="1" dirty="0" smtClean="0">
                <a:latin typeface="Avenir Black"/>
                <a:cs typeface="Avenir Black"/>
              </a:rPr>
              <a:t>Same</a:t>
            </a:r>
            <a:r>
              <a:rPr lang="en-US" i="1" dirty="0" smtClean="0">
                <a:latin typeface="Avenir Black"/>
                <a:cs typeface="Avenir Black"/>
              </a:rPr>
              <a:t> Score</a:t>
            </a:r>
          </a:p>
          <a:p>
            <a:endParaRPr lang="en-US" i="1" dirty="0" smtClean="0">
              <a:latin typeface="Avenir Black"/>
              <a:cs typeface="Avenir Black"/>
            </a:endParaRPr>
          </a:p>
          <a:p>
            <a:r>
              <a:rPr lang="en-US" b="1" i="1" dirty="0" smtClean="0">
                <a:latin typeface="Avenir Black"/>
                <a:cs typeface="Avenir Black"/>
              </a:rPr>
              <a:t>Different</a:t>
            </a:r>
            <a:r>
              <a:rPr lang="en-US" i="1" dirty="0" smtClean="0">
                <a:latin typeface="Avenir Black"/>
                <a:cs typeface="Avenir Black"/>
              </a:rPr>
              <a:t> order</a:t>
            </a:r>
          </a:p>
          <a:p>
            <a:r>
              <a:rPr lang="en-US" b="1" i="1" dirty="0" smtClean="0">
                <a:latin typeface="Avenir Black"/>
                <a:cs typeface="Avenir Black"/>
              </a:rPr>
              <a:t>Different</a:t>
            </a:r>
            <a:r>
              <a:rPr lang="en-US" i="1" dirty="0" smtClean="0">
                <a:latin typeface="Avenir Black"/>
                <a:cs typeface="Avenir Black"/>
              </a:rPr>
              <a:t> 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8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34188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Why?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81" y="1161143"/>
            <a:ext cx="4087287" cy="355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372" y="3193142"/>
            <a:ext cx="3113390" cy="25158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5164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info_to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09" y="1897696"/>
            <a:ext cx="6296535" cy="4673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0397" y="4180450"/>
            <a:ext cx="2459182" cy="13238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7529" y="4865392"/>
            <a:ext cx="1709287" cy="977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ii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89" y="4729982"/>
            <a:ext cx="4712570" cy="844505"/>
          </a:xfrm>
          <a:prstGeom prst="rect">
            <a:avLst/>
          </a:prstGeom>
        </p:spPr>
      </p:pic>
      <p:sp>
        <p:nvSpPr>
          <p:cNvPr id="8" name="Shape 35"/>
          <p:cNvSpPr txBox="1">
            <a:spLocks/>
          </p:cNvSpPr>
          <p:nvPr/>
        </p:nvSpPr>
        <p:spPr>
          <a:xfrm>
            <a:off x="514925" y="-14159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3600" kern="1200" dirty="0" smtClean="0">
                <a:solidFill>
                  <a:srgbClr val="663366"/>
                </a:solidFill>
                <a:latin typeface="Rockwell"/>
                <a:ea typeface="+mj-ea"/>
                <a:cs typeface="+mj-cs"/>
              </a:rPr>
              <a:t>Applications of Alignments</a:t>
            </a:r>
            <a:r>
              <a:rPr lang="en-US" sz="3200" noProof="0" dirty="0" smtClean="0">
                <a:solidFill>
                  <a:schemeClr val="dk1"/>
                </a:solidFill>
              </a:rPr>
              <a:t> </a:t>
            </a:r>
            <a:endParaRPr kumimoji="0" lang="en" sz="32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phylogen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97697"/>
            <a:ext cx="2112874" cy="20339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2840" y="1517315"/>
            <a:ext cx="18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Classification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97240" y="1517315"/>
            <a:ext cx="18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Mapping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2029" y="1446291"/>
            <a:ext cx="18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Phylogeny</a:t>
            </a:r>
            <a:endParaRPr lang="en-US" sz="1600" b="1" dirty="0"/>
          </a:p>
        </p:txBody>
      </p:sp>
      <p:pic>
        <p:nvPicPr>
          <p:cNvPr id="13" name="Picture 12" descr="polyphen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30" y="3981185"/>
            <a:ext cx="2644959" cy="6726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3560" y="5789993"/>
            <a:ext cx="184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BLAST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19662" y="1129042"/>
            <a:ext cx="1524339" cy="839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391" y="289363"/>
            <a:ext cx="1524339" cy="839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34976" y="100609"/>
            <a:ext cx="1133587" cy="1127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4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4592" y="119713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Node Shuffling Explains most of the Input order Variations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39" y="1608666"/>
            <a:ext cx="3961190" cy="48743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7257" y="1608666"/>
            <a:ext cx="4322172" cy="3693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venir Black"/>
                <a:cs typeface="Avenir Black"/>
              </a:rPr>
              <a:t>For Each Dataset</a:t>
            </a:r>
          </a:p>
          <a:p>
            <a:endParaRPr lang="en-US" b="1" i="1" dirty="0">
              <a:latin typeface="Avenir Black"/>
              <a:cs typeface="Avenir Black"/>
            </a:endParaRPr>
          </a:p>
          <a:p>
            <a:r>
              <a:rPr lang="en-US" b="1" i="1" dirty="0" smtClean="0">
                <a:latin typeface="Avenir Black"/>
                <a:cs typeface="Avenir Black"/>
              </a:rPr>
              <a:t>	Take </a:t>
            </a:r>
            <a:r>
              <a:rPr lang="en-US" b="1" i="1" dirty="0" err="1" smtClean="0">
                <a:latin typeface="Avenir Black"/>
                <a:cs typeface="Avenir Black"/>
              </a:rPr>
              <a:t>ClustalO</a:t>
            </a:r>
            <a:r>
              <a:rPr lang="en-US" b="1" i="1" dirty="0" smtClean="0">
                <a:latin typeface="Avenir Black"/>
                <a:cs typeface="Avenir Black"/>
              </a:rPr>
              <a:t> Guide Tree</a:t>
            </a:r>
          </a:p>
          <a:p>
            <a:r>
              <a:rPr lang="en-US" b="1" i="1" dirty="0">
                <a:latin typeface="Avenir Black"/>
                <a:cs typeface="Avenir Black"/>
              </a:rPr>
              <a:t>	</a:t>
            </a:r>
            <a:endParaRPr lang="en-US" b="1" i="1" dirty="0" smtClean="0">
              <a:latin typeface="Avenir Black"/>
              <a:cs typeface="Avenir Black"/>
            </a:endParaRPr>
          </a:p>
          <a:p>
            <a:r>
              <a:rPr lang="en-US" b="1" i="1" dirty="0">
                <a:latin typeface="Avenir Black"/>
                <a:cs typeface="Avenir Black"/>
              </a:rPr>
              <a:t>	</a:t>
            </a:r>
            <a:r>
              <a:rPr lang="en-US" b="1" i="1" dirty="0" smtClean="0">
                <a:latin typeface="Avenir Black"/>
                <a:cs typeface="Avenir Black"/>
              </a:rPr>
              <a:t>((A,B),(C,D))</a:t>
            </a:r>
          </a:p>
          <a:p>
            <a:endParaRPr lang="en-US" b="1" i="1" dirty="0">
              <a:latin typeface="Avenir Black"/>
              <a:cs typeface="Avenir Black"/>
            </a:endParaRPr>
          </a:p>
          <a:p>
            <a:r>
              <a:rPr lang="en-US" b="1" i="1" dirty="0" smtClean="0">
                <a:latin typeface="Avenir Black"/>
                <a:cs typeface="Avenir Black"/>
              </a:rPr>
              <a:t>	Generate a 100 Rotated Replicates 	</a:t>
            </a:r>
          </a:p>
          <a:p>
            <a:r>
              <a:rPr lang="en-US" b="1" i="1" dirty="0">
                <a:latin typeface="Avenir Black"/>
                <a:cs typeface="Avenir Black"/>
              </a:rPr>
              <a:t>	</a:t>
            </a:r>
            <a:r>
              <a:rPr lang="en-US" b="1" i="1" dirty="0" smtClean="0">
                <a:latin typeface="Avenir Black"/>
                <a:cs typeface="Avenir Black"/>
              </a:rPr>
              <a:t>((B,A),(C,D))</a:t>
            </a:r>
          </a:p>
          <a:p>
            <a:r>
              <a:rPr lang="en-US" b="1" i="1" dirty="0">
                <a:latin typeface="Avenir Black"/>
                <a:cs typeface="Avenir Black"/>
              </a:rPr>
              <a:t>	</a:t>
            </a:r>
            <a:r>
              <a:rPr lang="en-US" b="1" i="1" dirty="0" smtClean="0">
                <a:latin typeface="Avenir Black"/>
                <a:cs typeface="Avenir Black"/>
              </a:rPr>
              <a:t>((C,D),(A,B))</a:t>
            </a:r>
          </a:p>
          <a:p>
            <a:r>
              <a:rPr lang="en-US" b="1" i="1" dirty="0">
                <a:latin typeface="Avenir Black"/>
                <a:cs typeface="Avenir Black"/>
              </a:rPr>
              <a:t>	</a:t>
            </a:r>
            <a:r>
              <a:rPr lang="en-US" b="1" i="1" dirty="0" smtClean="0">
                <a:latin typeface="Avenir Black"/>
                <a:cs typeface="Avenir Black"/>
              </a:rPr>
              <a:t>((C,D),(B,A))</a:t>
            </a:r>
          </a:p>
          <a:p>
            <a:endParaRPr lang="en-US" b="1" i="1" dirty="0">
              <a:latin typeface="Avenir Black"/>
              <a:cs typeface="Avenir Black"/>
            </a:endParaRPr>
          </a:p>
          <a:p>
            <a:r>
              <a:rPr lang="en-US" b="1" i="1" dirty="0">
                <a:latin typeface="Avenir Black"/>
                <a:cs typeface="Avenir Black"/>
              </a:rPr>
              <a:t>	</a:t>
            </a:r>
            <a:r>
              <a:rPr lang="en-US" b="1" i="1" dirty="0" smtClean="0">
                <a:latin typeface="Avenir Black"/>
                <a:cs typeface="Avenir Black"/>
              </a:rPr>
              <a:t>Measure MSA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5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4592" y="119713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This Makes a Huge Difference!!!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134" y="1009921"/>
            <a:ext cx="85155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Avenir Black"/>
                <a:cs typeface="Avenir Black"/>
              </a:rPr>
              <a:t>For N sequences</a:t>
            </a:r>
          </a:p>
          <a:p>
            <a:pPr algn="ctr"/>
            <a:endParaRPr lang="en-US" sz="3200" b="1" i="1" dirty="0" smtClean="0">
              <a:latin typeface="Avenir Black"/>
              <a:cs typeface="Avenir Black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N!</a:t>
            </a:r>
            <a:r>
              <a:rPr lang="en-US" sz="3200" b="1" i="1" dirty="0" smtClean="0">
                <a:latin typeface="Avenir Black"/>
                <a:cs typeface="Avenir Black"/>
              </a:rPr>
              <a:t> rearrangements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2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Avenir Black"/>
                <a:cs typeface="Avenir Black"/>
              </a:rPr>
              <a:t>N-1</a:t>
            </a:r>
            <a:r>
              <a:rPr lang="en-US" sz="3200" b="1" i="1" dirty="0" smtClean="0">
                <a:latin typeface="Avenir Black"/>
                <a:cs typeface="Avenir Black"/>
              </a:rPr>
              <a:t> shuffled trees</a:t>
            </a:r>
          </a:p>
          <a:p>
            <a:pPr algn="ctr"/>
            <a:endParaRPr lang="en-US" sz="3200" b="1" i="1" dirty="0">
              <a:latin typeface="Avenir Black"/>
              <a:cs typeface="Avenir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068" y="3630527"/>
            <a:ext cx="8269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10 	  </a:t>
            </a:r>
            <a:r>
              <a:rPr lang="en-US" sz="3200" b="1" i="1" dirty="0" err="1" smtClean="0">
                <a:solidFill>
                  <a:prstClr val="black"/>
                </a:solidFill>
                <a:latin typeface="Avenir Black"/>
                <a:cs typeface="Avenir Black"/>
              </a:rPr>
              <a:t>Seq</a:t>
            </a:r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: 	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1024</a:t>
            </a:r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  	</a:t>
            </a:r>
            <a:r>
              <a:rPr lang="en-US" sz="3200" b="1" i="1" dirty="0" err="1" smtClean="0">
                <a:solidFill>
                  <a:prstClr val="black"/>
                </a:solidFill>
                <a:latin typeface="Avenir Black"/>
                <a:cs typeface="Avenir Black"/>
              </a:rPr>
              <a:t>vs</a:t>
            </a:r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      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3,620,000</a:t>
            </a: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100 		  </a:t>
            </a:r>
            <a:r>
              <a:rPr lang="en-US" sz="3200" b="1" i="1" dirty="0" err="1" smtClean="0">
                <a:solidFill>
                  <a:prstClr val="black"/>
                </a:solidFill>
                <a:latin typeface="Avenir Black"/>
                <a:cs typeface="Avenir Black"/>
              </a:rPr>
              <a:t>Seq</a:t>
            </a:r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:			 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1.2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Avenir Black"/>
                <a:cs typeface="Avenir Black"/>
              </a:rPr>
              <a:t>30</a:t>
            </a:r>
            <a:r>
              <a:rPr lang="en-US" sz="3200" b="1" i="1" baseline="30000" dirty="0" smtClean="0">
                <a:solidFill>
                  <a:prstClr val="black"/>
                </a:solidFill>
                <a:latin typeface="Avenir Black"/>
                <a:cs typeface="Avenir Black"/>
              </a:rPr>
              <a:t>	</a:t>
            </a:r>
            <a:r>
              <a:rPr lang="en-US" sz="3200" b="1" i="1" dirty="0" err="1" smtClean="0">
                <a:solidFill>
                  <a:prstClr val="black"/>
                </a:solidFill>
                <a:latin typeface="Avenir Black"/>
                <a:cs typeface="Avenir Black"/>
              </a:rPr>
              <a:t>vs</a:t>
            </a:r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	     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9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Avenir Black"/>
                <a:cs typeface="Avenir Black"/>
              </a:rPr>
              <a:t>157</a:t>
            </a: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1000 </a:t>
            </a:r>
            <a:r>
              <a:rPr lang="en-US" sz="3200" b="1" i="1" dirty="0" err="1" smtClean="0">
                <a:solidFill>
                  <a:prstClr val="black"/>
                </a:solidFill>
                <a:latin typeface="Avenir Black"/>
                <a:cs typeface="Avenir Black"/>
              </a:rPr>
              <a:t>Seq</a:t>
            </a:r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:    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Big</a:t>
            </a:r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     </a:t>
            </a:r>
            <a:r>
              <a:rPr lang="en-US" sz="3200" b="1" i="1" dirty="0" err="1" smtClean="0">
                <a:solidFill>
                  <a:prstClr val="black"/>
                </a:solidFill>
                <a:latin typeface="Avenir Black"/>
                <a:cs typeface="Avenir Black"/>
              </a:rPr>
              <a:t>vs</a:t>
            </a:r>
            <a:r>
              <a:rPr lang="en-US" sz="3200" b="1" i="1" dirty="0" smtClean="0">
                <a:solidFill>
                  <a:prstClr val="black"/>
                </a:solidFill>
                <a:latin typeface="Avenir Black"/>
                <a:cs typeface="Avenir Black"/>
              </a:rPr>
              <a:t>     </a:t>
            </a:r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Very Very Big</a:t>
            </a:r>
          </a:p>
        </p:txBody>
      </p:sp>
    </p:spTree>
    <p:extLst>
      <p:ext uri="{BB962C8B-B14F-4D97-AF65-F5344CB8AC3E}">
        <p14:creationId xmlns:p14="http://schemas.microsoft.com/office/powerpoint/2010/main" val="193418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3163" y="276951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And in Practice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81100"/>
            <a:ext cx="4287940" cy="4140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762" y="861727"/>
            <a:ext cx="4221238" cy="46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3163" y="276951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And in Practice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81100"/>
            <a:ext cx="4287940" cy="4140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762" y="861727"/>
            <a:ext cx="4221238" cy="4632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6360" y="1584479"/>
            <a:ext cx="584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645" y="2305185"/>
            <a:ext cx="584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3120" y="4306242"/>
            <a:ext cx="584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32096" y="2007809"/>
            <a:ext cx="133047" cy="1209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2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On Large Datasets, the tree having the highest similarity with the rest of the Shuffle replicates</a:t>
            </a:r>
          </a:p>
          <a:p>
            <a:pPr algn="ctr"/>
            <a:endParaRPr lang="en-US" sz="3200" b="1" i="1" dirty="0">
              <a:latin typeface="Avenir Black"/>
              <a:cs typeface="Avenir Black"/>
            </a:endParaRPr>
          </a:p>
          <a:p>
            <a:pPr algn="ctr"/>
            <a:r>
              <a:rPr lang="en-US" sz="3200" b="1" i="1" dirty="0" smtClean="0">
                <a:latin typeface="Avenir Black"/>
                <a:cs typeface="Avenir Black"/>
                <a:sym typeface="Wingdings"/>
              </a:rPr>
              <a:t></a:t>
            </a:r>
          </a:p>
          <a:p>
            <a:pPr algn="ctr"/>
            <a:endParaRPr lang="en-US" sz="3200" b="1" i="1" dirty="0">
              <a:latin typeface="Avenir Black"/>
              <a:cs typeface="Avenir Black"/>
              <a:sym typeface="Wingdings"/>
            </a:endParaRPr>
          </a:p>
          <a:p>
            <a:pPr algn="ctr"/>
            <a:r>
              <a:rPr lang="en-US" sz="3200" b="1" i="1" dirty="0" smtClean="0">
                <a:latin typeface="Avenir Black"/>
                <a:cs typeface="Avenir Black"/>
                <a:sym typeface="Wingdings"/>
              </a:rPr>
              <a:t>Will have a high Bootstrap Support</a:t>
            </a:r>
            <a:endParaRPr lang="en-US" sz="3200" b="1" i="1" dirty="0" smtClean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26313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470474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Conclusion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381" y="1457445"/>
            <a:ext cx="863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latin typeface="Avenir Black"/>
                <a:cs typeface="Avenir Black"/>
              </a:rPr>
              <a:t>-</a:t>
            </a:r>
            <a:r>
              <a:rPr lang="en-US" sz="2600" b="1" i="1" dirty="0" smtClean="0">
                <a:latin typeface="Avenir Black"/>
                <a:cs typeface="Avenir Black"/>
              </a:rPr>
              <a:t>MSA stability </a:t>
            </a:r>
            <a:r>
              <a:rPr lang="en-US" sz="2600" i="1" dirty="0" smtClean="0">
                <a:latin typeface="Avenir Black"/>
                <a:cs typeface="Avenir Black"/>
              </a:rPr>
              <a:t>Gives </a:t>
            </a:r>
            <a:r>
              <a:rPr lang="en-US" sz="2600" b="1" i="1" dirty="0" smtClean="0">
                <a:latin typeface="Avenir Black"/>
                <a:cs typeface="Avenir Black"/>
              </a:rPr>
              <a:t>Branch Reliability</a:t>
            </a:r>
            <a:r>
              <a:rPr lang="en-US" sz="2600" i="1" dirty="0" smtClean="0">
                <a:latin typeface="Avenir Black"/>
                <a:cs typeface="Avenir Black"/>
              </a:rPr>
              <a:t> Information</a:t>
            </a:r>
          </a:p>
          <a:p>
            <a:endParaRPr lang="en-US" sz="2600" i="1" dirty="0" smtClean="0">
              <a:latin typeface="Avenir Black"/>
              <a:cs typeface="Avenir Black"/>
            </a:endParaRPr>
          </a:p>
          <a:p>
            <a:endParaRPr lang="en-US" sz="2600" i="1" dirty="0">
              <a:latin typeface="Avenir Black"/>
              <a:cs typeface="Avenir Black"/>
            </a:endParaRPr>
          </a:p>
          <a:p>
            <a:r>
              <a:rPr lang="en-US" sz="2600" i="1" dirty="0" smtClean="0">
                <a:latin typeface="Avenir Black"/>
                <a:cs typeface="Avenir Black"/>
              </a:rPr>
              <a:t>-</a:t>
            </a:r>
            <a:r>
              <a:rPr lang="en-US" sz="2600" b="1" i="1" dirty="0" smtClean="0">
                <a:latin typeface="Avenir Black"/>
                <a:cs typeface="Avenir Black"/>
              </a:rPr>
              <a:t>Correlation</a:t>
            </a:r>
            <a:r>
              <a:rPr lang="en-US" sz="2600" i="1" dirty="0" smtClean="0">
                <a:latin typeface="Avenir Black"/>
                <a:cs typeface="Avenir Black"/>
              </a:rPr>
              <a:t> between MSA support and Global Bootstrap is </a:t>
            </a:r>
            <a:r>
              <a:rPr lang="en-US" sz="2600" b="1" i="1" dirty="0" smtClean="0">
                <a:latin typeface="Avenir Black"/>
                <a:cs typeface="Avenir Black"/>
              </a:rPr>
              <a:t>not perfect</a:t>
            </a:r>
          </a:p>
          <a:p>
            <a:endParaRPr lang="en-US" sz="2600" i="1" dirty="0" smtClean="0">
              <a:latin typeface="Avenir Black"/>
              <a:cs typeface="Avenir Black"/>
            </a:endParaRPr>
          </a:p>
          <a:p>
            <a:endParaRPr lang="en-US" sz="2600" i="1" dirty="0">
              <a:latin typeface="Avenir Black"/>
              <a:cs typeface="Avenir Black"/>
            </a:endParaRPr>
          </a:p>
          <a:p>
            <a:r>
              <a:rPr lang="en-US" sz="2600" i="1" dirty="0" smtClean="0">
                <a:latin typeface="Avenir Black"/>
                <a:cs typeface="Avenir Black"/>
              </a:rPr>
              <a:t>-Best Measure of Branch reliability will probably be a </a:t>
            </a:r>
            <a:r>
              <a:rPr lang="en-US" sz="2600" b="1" i="1" dirty="0" smtClean="0">
                <a:latin typeface="Avenir Black"/>
                <a:cs typeface="Avenir Black"/>
              </a:rPr>
              <a:t>combination</a:t>
            </a:r>
            <a:r>
              <a:rPr lang="en-US" sz="2600" i="1" dirty="0" smtClean="0">
                <a:latin typeface="Avenir Black"/>
                <a:cs typeface="Avenir Black"/>
              </a:rPr>
              <a:t> between </a:t>
            </a:r>
            <a:r>
              <a:rPr lang="en-US" sz="2600" b="1" i="1" dirty="0" smtClean="0">
                <a:latin typeface="Avenir Black"/>
                <a:cs typeface="Avenir Black"/>
              </a:rPr>
              <a:t>MSA Support </a:t>
            </a:r>
            <a:r>
              <a:rPr lang="en-US" sz="2600" i="1" dirty="0" smtClean="0">
                <a:latin typeface="Avenir Black"/>
                <a:cs typeface="Avenir Black"/>
              </a:rPr>
              <a:t>and </a:t>
            </a:r>
            <a:r>
              <a:rPr lang="en-US" sz="2600" b="1" i="1" dirty="0" smtClean="0">
                <a:latin typeface="Avenir Black"/>
                <a:cs typeface="Avenir Black"/>
              </a:rPr>
              <a:t>Global Bootstrap</a:t>
            </a:r>
          </a:p>
        </p:txBody>
      </p:sp>
    </p:spTree>
    <p:extLst>
      <p:ext uri="{BB962C8B-B14F-4D97-AF65-F5344CB8AC3E}">
        <p14:creationId xmlns:p14="http://schemas.microsoft.com/office/powerpoint/2010/main" val="412187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How do We compute all This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???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3029827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100 datasets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3 MSA Methods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2 Bootstrap Method</a:t>
            </a:r>
          </a:p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Millions of tree nodes to compare</a:t>
            </a:r>
          </a:p>
          <a:p>
            <a:pPr algn="ctr"/>
            <a:endParaRPr lang="en-US" sz="3200" b="1" i="1" dirty="0" smtClean="0">
              <a:solidFill>
                <a:srgbClr val="FF0000"/>
              </a:solidFill>
              <a:latin typeface="Avenir Black"/>
              <a:cs typeface="Avenir Black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venir Black"/>
                <a:cs typeface="Avenir Black"/>
              </a:rPr>
              <a:t>Nightmare!!!</a:t>
            </a:r>
          </a:p>
        </p:txBody>
      </p:sp>
    </p:spTree>
    <p:extLst>
      <p:ext uri="{BB962C8B-B14F-4D97-AF65-F5344CB8AC3E}">
        <p14:creationId xmlns:p14="http://schemas.microsoft.com/office/powerpoint/2010/main" val="12021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22" y="266095"/>
            <a:ext cx="8186602" cy="6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222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31" y="544285"/>
            <a:ext cx="7756669" cy="56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3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482570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Who Does All This 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3" y="1602588"/>
            <a:ext cx="78055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Avenir Black"/>
                <a:cs typeface="Avenir Black"/>
              </a:rPr>
              <a:t>MSA Stability</a:t>
            </a:r>
          </a:p>
          <a:p>
            <a:endParaRPr lang="en-US" sz="3200" b="1" i="1" dirty="0" smtClean="0">
              <a:latin typeface="Avenir Black"/>
              <a:cs typeface="Avenir Black"/>
            </a:endParaRPr>
          </a:p>
          <a:p>
            <a:r>
              <a:rPr lang="en-US" sz="3200" b="1" i="1" dirty="0">
                <a:latin typeface="Avenir Black"/>
                <a:cs typeface="Avenir Black"/>
              </a:rPr>
              <a:t>	</a:t>
            </a:r>
            <a:r>
              <a:rPr lang="en-US" sz="3200" b="1" i="1" dirty="0" smtClean="0">
                <a:latin typeface="Avenir Black"/>
                <a:cs typeface="Avenir Black"/>
              </a:rPr>
              <a:t>	Maria </a:t>
            </a:r>
            <a:r>
              <a:rPr lang="en-US" sz="3200" b="1" i="1" dirty="0" err="1" smtClean="0">
                <a:latin typeface="Avenir Black"/>
                <a:cs typeface="Avenir Black"/>
              </a:rPr>
              <a:t>Chatzou</a:t>
            </a:r>
            <a:endParaRPr lang="en-US" sz="3200" b="1" i="1" dirty="0" smtClean="0">
              <a:latin typeface="Avenir Black"/>
              <a:cs typeface="Avenir Black"/>
            </a:endParaRPr>
          </a:p>
          <a:p>
            <a:r>
              <a:rPr lang="en-US" sz="3200" b="1" i="1" dirty="0">
                <a:latin typeface="Avenir Black"/>
                <a:cs typeface="Avenir Black"/>
              </a:rPr>
              <a:t>	</a:t>
            </a:r>
            <a:r>
              <a:rPr lang="en-US" sz="3200" b="1" i="1" dirty="0" smtClean="0">
                <a:latin typeface="Avenir Black"/>
                <a:cs typeface="Avenir Black"/>
              </a:rPr>
              <a:t>Olivier </a:t>
            </a:r>
            <a:r>
              <a:rPr lang="en-US" sz="3200" b="1" i="1" dirty="0" err="1" smtClean="0">
                <a:latin typeface="Avenir Black"/>
                <a:cs typeface="Avenir Black"/>
              </a:rPr>
              <a:t>Gascuel</a:t>
            </a:r>
            <a:r>
              <a:rPr lang="en-US" sz="3200" b="1" i="1" dirty="0" smtClean="0">
                <a:latin typeface="Avenir Black"/>
                <a:cs typeface="Avenir Black"/>
              </a:rPr>
              <a:t> (Pasteur Institute, </a:t>
            </a:r>
            <a:r>
              <a:rPr lang="en-US" sz="3200" b="1" i="1" dirty="0" err="1" smtClean="0">
                <a:latin typeface="Avenir Black"/>
                <a:cs typeface="Avenir Black"/>
              </a:rPr>
              <a:t>Fr</a:t>
            </a:r>
            <a:r>
              <a:rPr lang="en-US" sz="3200" b="1" i="1" dirty="0" smtClean="0">
                <a:latin typeface="Avenir Black"/>
                <a:cs typeface="Avenir Black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3" y="3836277"/>
            <a:ext cx="7805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latin typeface="Avenir Black"/>
                <a:cs typeface="Avenir Black"/>
              </a:rPr>
              <a:t>NextFlow</a:t>
            </a:r>
            <a:endParaRPr lang="en-US" sz="3200" b="1" i="1" dirty="0" smtClean="0">
              <a:latin typeface="Avenir Black"/>
              <a:cs typeface="Avenir Black"/>
            </a:endParaRPr>
          </a:p>
          <a:p>
            <a:endParaRPr lang="en-US" sz="3200" b="1" i="1" dirty="0" smtClean="0">
              <a:latin typeface="Avenir Black"/>
              <a:cs typeface="Avenir Black"/>
            </a:endParaRPr>
          </a:p>
          <a:p>
            <a:r>
              <a:rPr lang="en-US" sz="3200" b="1" i="1" dirty="0">
                <a:latin typeface="Avenir Black"/>
                <a:cs typeface="Avenir Black"/>
              </a:rPr>
              <a:t>	</a:t>
            </a:r>
            <a:r>
              <a:rPr lang="en-US" sz="3200" b="1" i="1" dirty="0" smtClean="0">
                <a:latin typeface="Avenir Black"/>
                <a:cs typeface="Avenir Black"/>
              </a:rPr>
              <a:t>	Paolo </a:t>
            </a:r>
            <a:r>
              <a:rPr lang="en-US" sz="3200" b="1" i="1" dirty="0" err="1" smtClean="0">
                <a:latin typeface="Avenir Black"/>
                <a:cs typeface="Avenir Black"/>
              </a:rPr>
              <a:t>DiTommaso</a:t>
            </a:r>
            <a:endParaRPr lang="en-US" sz="3200" b="1" i="1" dirty="0" smtClean="0">
              <a:latin typeface="Avenir Black"/>
              <a:cs typeface="Avenir Black"/>
            </a:endParaRPr>
          </a:p>
          <a:p>
            <a:r>
              <a:rPr lang="en-US" sz="3200" b="1" i="1" dirty="0">
                <a:latin typeface="Avenir Black"/>
                <a:cs typeface="Avenir Black"/>
              </a:rPr>
              <a:t>	</a:t>
            </a:r>
            <a:r>
              <a:rPr lang="en-US" sz="3200" b="1" i="1" dirty="0" err="1" smtClean="0">
                <a:latin typeface="Avenir Black"/>
                <a:cs typeface="Avenir Black"/>
              </a:rPr>
              <a:t>Emidio</a:t>
            </a:r>
            <a:r>
              <a:rPr lang="en-US" sz="3200" b="1" i="1" dirty="0" smtClean="0">
                <a:latin typeface="Avenir Black"/>
                <a:cs typeface="Avenir Black"/>
              </a:rPr>
              <a:t> Palumbo</a:t>
            </a:r>
          </a:p>
          <a:p>
            <a:r>
              <a:rPr lang="en-US" sz="3200" b="1" i="1" dirty="0">
                <a:latin typeface="Avenir Black"/>
                <a:cs typeface="Avenir Black"/>
              </a:rPr>
              <a:t>	</a:t>
            </a:r>
            <a:r>
              <a:rPr lang="en-US" sz="3200" b="1" i="1" dirty="0" smtClean="0">
                <a:latin typeface="Avenir Black"/>
                <a:cs typeface="Avenir Black"/>
              </a:rPr>
              <a:t>Pablo </a:t>
            </a:r>
            <a:r>
              <a:rPr lang="en-US" sz="3200" b="1" i="1" dirty="0" err="1" smtClean="0">
                <a:latin typeface="Avenir Black"/>
                <a:cs typeface="Avenir Black"/>
              </a:rPr>
              <a:t>Prieto</a:t>
            </a:r>
            <a:endParaRPr lang="en-US" sz="3200" b="1" i="1" dirty="0" smtClean="0">
              <a:latin typeface="Avenir Black"/>
              <a:cs typeface="Avenir Black"/>
            </a:endParaRPr>
          </a:p>
          <a:p>
            <a:r>
              <a:rPr lang="en-US" sz="3200" b="1" i="1" dirty="0">
                <a:latin typeface="Avenir Black"/>
                <a:cs typeface="Avenir Black"/>
              </a:rPr>
              <a:t>	</a:t>
            </a:r>
            <a:r>
              <a:rPr lang="en-US" sz="3200" b="1" i="1" dirty="0" smtClean="0">
                <a:latin typeface="Avenir Black"/>
                <a:cs typeface="Avenir Black"/>
              </a:rPr>
              <a:t>Jesus </a:t>
            </a:r>
            <a:r>
              <a:rPr lang="en-US" sz="3200" b="1" i="1" dirty="0" err="1" smtClean="0">
                <a:latin typeface="Avenir Black"/>
                <a:cs typeface="Avenir Black"/>
              </a:rPr>
              <a:t>Labarta</a:t>
            </a:r>
            <a:r>
              <a:rPr lang="en-US" sz="3200" b="1" i="1" dirty="0" smtClean="0">
                <a:latin typeface="Avenir Black"/>
                <a:cs typeface="Avenir Black"/>
              </a:rPr>
              <a:t> (BSC)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06" y="4044648"/>
            <a:ext cx="2260600" cy="2705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006" y="639233"/>
            <a:ext cx="2260600" cy="2362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4798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2687" y="2248475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Is it Possible to DO Useful Biology with Large MSAs</a:t>
            </a:r>
          </a:p>
          <a:p>
            <a:pPr algn="ctr"/>
            <a:r>
              <a:rPr lang="en-US" sz="3200" b="1" i="1" dirty="0">
                <a:latin typeface="Avenir Black"/>
                <a:cs typeface="Avenir Black"/>
              </a:rPr>
              <a:t>?</a:t>
            </a:r>
            <a:endParaRPr lang="en-US" sz="3200" b="1" i="1" dirty="0" smtClean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12299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Two problems in One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134" b="-8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196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44829"/>
            <a:ext cx="8950476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Computing even a simple Criterion is NP-Complete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sequences		1 minute</a:t>
            </a:r>
          </a:p>
          <a:p>
            <a:r>
              <a:rPr lang="en-US" dirty="0" smtClean="0"/>
              <a:t>3 sequences		2 hours</a:t>
            </a:r>
          </a:p>
          <a:p>
            <a:r>
              <a:rPr lang="en-US" dirty="0" smtClean="0"/>
              <a:t>4 sequences		10 days</a:t>
            </a:r>
          </a:p>
          <a:p>
            <a:r>
              <a:rPr lang="en-US" dirty="0" smtClean="0"/>
              <a:t>5 sequences		3 years</a:t>
            </a:r>
          </a:p>
          <a:p>
            <a:r>
              <a:rPr lang="en-US" dirty="0" smtClean="0"/>
              <a:t>6 sequences		3 centuries</a:t>
            </a:r>
          </a:p>
          <a:p>
            <a:r>
              <a:rPr lang="en-US" dirty="0"/>
              <a:t>8</a:t>
            </a:r>
            <a:r>
              <a:rPr lang="en-US" dirty="0" smtClean="0"/>
              <a:t> sequences		3 million years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97"/>
          <p:cNvSpPr>
            <a:spLocks noChangeArrowheads="1"/>
          </p:cNvSpPr>
          <p:nvPr/>
        </p:nvSpPr>
        <p:spPr bwMode="auto">
          <a:xfrm>
            <a:off x="5254298" y="1648599"/>
            <a:ext cx="3810000" cy="4953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90"/>
          <p:cNvSpPr>
            <a:spLocks noChangeArrowheads="1"/>
          </p:cNvSpPr>
          <p:nvPr/>
        </p:nvSpPr>
        <p:spPr bwMode="auto">
          <a:xfrm>
            <a:off x="3958898" y="3782199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88"/>
          <p:cNvSpPr>
            <a:spLocks noChangeArrowheads="1"/>
          </p:cNvSpPr>
          <p:nvPr/>
        </p:nvSpPr>
        <p:spPr bwMode="auto">
          <a:xfrm>
            <a:off x="606098" y="2943999"/>
            <a:ext cx="2057400" cy="2514600"/>
          </a:xfrm>
          <a:prstGeom prst="ellipse">
            <a:avLst/>
          </a:prstGeom>
          <a:solidFill>
            <a:srgbClr val="FFFF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406400" y="285750"/>
            <a:ext cx="822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4000" b="1" dirty="0" smtClean="0">
                <a:latin typeface="+mn-lt"/>
              </a:rPr>
              <a:t>It </a:t>
            </a:r>
            <a:r>
              <a:rPr lang="en-GB" sz="4000" b="1" dirty="0">
                <a:latin typeface="+mn-lt"/>
              </a:rPr>
              <a:t>m</a:t>
            </a:r>
            <a:r>
              <a:rPr lang="en-GB" sz="4000" b="1" dirty="0" smtClean="0">
                <a:latin typeface="+mn-lt"/>
              </a:rPr>
              <a:t>eans we have to cheat!</a:t>
            </a:r>
          </a:p>
          <a:p>
            <a:pPr algn="ctr" eaLnBrk="1" hangingPunct="1"/>
            <a:r>
              <a:rPr lang="en-GB" sz="4000" b="1" dirty="0" smtClean="0">
                <a:latin typeface="+mn-lt"/>
              </a:rPr>
              <a:t>Progressive </a:t>
            </a:r>
            <a:r>
              <a:rPr lang="en-GB" sz="4000" b="1" dirty="0">
                <a:latin typeface="+mn-lt"/>
              </a:rPr>
              <a:t>Alignment</a:t>
            </a:r>
          </a:p>
        </p:txBody>
      </p:sp>
      <p:sp>
        <p:nvSpPr>
          <p:cNvPr id="21511" name="Text Box 35"/>
          <p:cNvSpPr txBox="1">
            <a:spLocks noChangeArrowheads="1"/>
          </p:cNvSpPr>
          <p:nvPr/>
        </p:nvSpPr>
        <p:spPr bwMode="auto">
          <a:xfrm>
            <a:off x="471488" y="1953399"/>
            <a:ext cx="39760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 b="1" dirty="0" smtClean="0">
                <a:latin typeface="Trebuchet MS" charset="0"/>
              </a:rPr>
              <a:t>Hogeweg 1984; </a:t>
            </a:r>
            <a:r>
              <a:rPr lang="en-GB" sz="1200" b="1" dirty="0" err="1" smtClean="0">
                <a:latin typeface="Trebuchet MS" charset="0"/>
              </a:rPr>
              <a:t>Feng</a:t>
            </a:r>
            <a:r>
              <a:rPr lang="en-GB" sz="1200" b="1" dirty="0" smtClean="0">
                <a:latin typeface="Trebuchet MS" charset="0"/>
              </a:rPr>
              <a:t> </a:t>
            </a:r>
            <a:r>
              <a:rPr lang="en-GB" sz="1200" b="1" dirty="0">
                <a:latin typeface="Trebuchet MS" charset="0"/>
              </a:rPr>
              <a:t>and </a:t>
            </a:r>
            <a:r>
              <a:rPr lang="en-GB" sz="1200" b="1" dirty="0" err="1">
                <a:latin typeface="Trebuchet MS" charset="0"/>
              </a:rPr>
              <a:t>Dolittle</a:t>
            </a:r>
            <a:r>
              <a:rPr lang="en-GB" sz="1200" b="1" dirty="0">
                <a:latin typeface="Trebuchet MS" charset="0"/>
              </a:rPr>
              <a:t>, 1988; Taylor 1989</a:t>
            </a:r>
          </a:p>
        </p:txBody>
      </p:sp>
      <p:sp>
        <p:nvSpPr>
          <p:cNvPr id="21512" name="Text Box 36"/>
          <p:cNvSpPr txBox="1">
            <a:spLocks noChangeArrowheads="1"/>
          </p:cNvSpPr>
          <p:nvPr/>
        </p:nvSpPr>
        <p:spPr bwMode="auto">
          <a:xfrm>
            <a:off x="4033511" y="4010799"/>
            <a:ext cx="1144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>
                <a:latin typeface="Trebuchet MS" charset="0"/>
              </a:rPr>
              <a:t>Clustering</a:t>
            </a:r>
          </a:p>
        </p:txBody>
      </p:sp>
      <p:sp>
        <p:nvSpPr>
          <p:cNvPr id="21513" name="Line 80"/>
          <p:cNvSpPr>
            <a:spLocks noChangeShapeType="1"/>
          </p:cNvSpPr>
          <p:nvPr/>
        </p:nvSpPr>
        <p:spPr bwMode="auto">
          <a:xfrm>
            <a:off x="1382386" y="3629799"/>
            <a:ext cx="976312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4" name="Line 81"/>
          <p:cNvSpPr>
            <a:spLocks noChangeShapeType="1"/>
          </p:cNvSpPr>
          <p:nvPr/>
        </p:nvSpPr>
        <p:spPr bwMode="auto">
          <a:xfrm>
            <a:off x="848986" y="4010799"/>
            <a:ext cx="976312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5" name="Line 84"/>
          <p:cNvSpPr>
            <a:spLocks noChangeShapeType="1"/>
          </p:cNvSpPr>
          <p:nvPr/>
        </p:nvSpPr>
        <p:spPr bwMode="auto">
          <a:xfrm flipV="1">
            <a:off x="925186" y="4772799"/>
            <a:ext cx="97631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6" name="Line 85"/>
          <p:cNvSpPr>
            <a:spLocks noChangeShapeType="1"/>
          </p:cNvSpPr>
          <p:nvPr/>
        </p:nvSpPr>
        <p:spPr bwMode="auto">
          <a:xfrm flipV="1">
            <a:off x="1458586" y="4315599"/>
            <a:ext cx="976312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7" name="Line 89"/>
          <p:cNvSpPr>
            <a:spLocks noChangeShapeType="1"/>
          </p:cNvSpPr>
          <p:nvPr/>
        </p:nvSpPr>
        <p:spPr bwMode="auto">
          <a:xfrm>
            <a:off x="2663498" y="4163199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8" name="Group 98"/>
          <p:cNvGrpSpPr>
            <a:grpSpLocks/>
          </p:cNvGrpSpPr>
          <p:nvPr/>
        </p:nvGrpSpPr>
        <p:grpSpPr bwMode="auto">
          <a:xfrm>
            <a:off x="5635298" y="2899549"/>
            <a:ext cx="3352800" cy="2555875"/>
            <a:chOff x="3312" y="1460"/>
            <a:chExt cx="2112" cy="1610"/>
          </a:xfrm>
        </p:grpSpPr>
        <p:sp>
          <p:nvSpPr>
            <p:cNvPr id="21519" name="Line 7"/>
            <p:cNvSpPr>
              <a:spLocks noChangeShapeType="1"/>
            </p:cNvSpPr>
            <p:nvPr/>
          </p:nvSpPr>
          <p:spPr bwMode="auto">
            <a:xfrm>
              <a:off x="3312" y="1464"/>
              <a:ext cx="436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20" name="Line 8"/>
            <p:cNvSpPr>
              <a:spLocks noChangeShapeType="1"/>
            </p:cNvSpPr>
            <p:nvPr/>
          </p:nvSpPr>
          <p:spPr bwMode="auto">
            <a:xfrm>
              <a:off x="3312" y="1825"/>
              <a:ext cx="436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21" name="Line 9"/>
            <p:cNvSpPr>
              <a:spLocks noChangeShapeType="1"/>
            </p:cNvSpPr>
            <p:nvPr/>
          </p:nvSpPr>
          <p:spPr bwMode="auto">
            <a:xfrm>
              <a:off x="3804" y="1460"/>
              <a:ext cx="555" cy="1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22" name="Line 10"/>
            <p:cNvSpPr>
              <a:spLocks noChangeShapeType="1"/>
            </p:cNvSpPr>
            <p:nvPr/>
          </p:nvSpPr>
          <p:spPr bwMode="auto">
            <a:xfrm flipV="1">
              <a:off x="3827" y="1626"/>
              <a:ext cx="555" cy="1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23" name="Line 12"/>
            <p:cNvSpPr>
              <a:spLocks noChangeShapeType="1"/>
            </p:cNvSpPr>
            <p:nvPr/>
          </p:nvSpPr>
          <p:spPr bwMode="auto">
            <a:xfrm flipV="1">
              <a:off x="3312" y="3070"/>
              <a:ext cx="43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24" name="Line 13"/>
            <p:cNvSpPr>
              <a:spLocks noChangeShapeType="1"/>
            </p:cNvSpPr>
            <p:nvPr/>
          </p:nvSpPr>
          <p:spPr bwMode="auto">
            <a:xfrm flipV="1">
              <a:off x="3312" y="2709"/>
              <a:ext cx="43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25" name="Line 14"/>
            <p:cNvSpPr>
              <a:spLocks noChangeShapeType="1"/>
            </p:cNvSpPr>
            <p:nvPr/>
          </p:nvSpPr>
          <p:spPr bwMode="auto">
            <a:xfrm flipV="1">
              <a:off x="3827" y="2909"/>
              <a:ext cx="555" cy="1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26" name="Line 15"/>
            <p:cNvSpPr>
              <a:spLocks noChangeShapeType="1"/>
            </p:cNvSpPr>
            <p:nvPr/>
          </p:nvSpPr>
          <p:spPr bwMode="auto">
            <a:xfrm>
              <a:off x="3827" y="2709"/>
              <a:ext cx="555" cy="1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27" name="Line 91"/>
            <p:cNvSpPr>
              <a:spLocks noChangeShapeType="1"/>
            </p:cNvSpPr>
            <p:nvPr/>
          </p:nvSpPr>
          <p:spPr bwMode="auto">
            <a:xfrm>
              <a:off x="4368" y="1615"/>
              <a:ext cx="545" cy="6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92"/>
            <p:cNvSpPr>
              <a:spLocks noChangeShapeType="1"/>
            </p:cNvSpPr>
            <p:nvPr/>
          </p:nvSpPr>
          <p:spPr bwMode="auto">
            <a:xfrm flipH="1">
              <a:off x="4368" y="2272"/>
              <a:ext cx="545" cy="6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94"/>
            <p:cNvSpPr>
              <a:spLocks noChangeShapeType="1"/>
            </p:cNvSpPr>
            <p:nvPr/>
          </p:nvSpPr>
          <p:spPr bwMode="auto">
            <a:xfrm>
              <a:off x="4913" y="2256"/>
              <a:ext cx="5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616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755650" y="1635125"/>
            <a:ext cx="6578600" cy="5070475"/>
            <a:chOff x="476" y="1030"/>
            <a:chExt cx="4144" cy="3194"/>
          </a:xfrm>
        </p:grpSpPr>
        <p:sp>
          <p:nvSpPr>
            <p:cNvPr id="23602" name="Text Box 36"/>
            <p:cNvSpPr txBox="1">
              <a:spLocks noChangeArrowheads="1"/>
            </p:cNvSpPr>
            <p:nvPr/>
          </p:nvSpPr>
          <p:spPr bwMode="auto">
            <a:xfrm>
              <a:off x="476" y="2748"/>
              <a:ext cx="4144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600" b="1">
                  <a:latin typeface="Trebuchet MS" charset="0"/>
                </a:rPr>
                <a:t>Dynamic Programming Using A Substitution Matrix</a:t>
              </a:r>
            </a:p>
          </p:txBody>
        </p:sp>
        <p:grpSp>
          <p:nvGrpSpPr>
            <p:cNvPr id="23603" name="Group 84"/>
            <p:cNvGrpSpPr>
              <a:grpSpLocks/>
            </p:cNvGrpSpPr>
            <p:nvPr/>
          </p:nvGrpSpPr>
          <p:grpSpPr bwMode="auto">
            <a:xfrm>
              <a:off x="1420" y="1030"/>
              <a:ext cx="1796" cy="3194"/>
              <a:chOff x="1420" y="1030"/>
              <a:chExt cx="1796" cy="3194"/>
            </a:xfrm>
          </p:grpSpPr>
          <p:sp>
            <p:nvSpPr>
              <p:cNvPr id="23604" name="Line 4"/>
              <p:cNvSpPr>
                <a:spLocks noChangeShapeType="1"/>
              </p:cNvSpPr>
              <p:nvPr/>
            </p:nvSpPr>
            <p:spPr bwMode="auto">
              <a:xfrm flipH="1" flipV="1">
                <a:off x="1420" y="1030"/>
                <a:ext cx="1061" cy="1706"/>
              </a:xfrm>
              <a:prstGeom prst="line">
                <a:avLst/>
              </a:prstGeom>
              <a:noFill/>
              <a:ln w="57150">
                <a:pattFill prst="pct3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3605" name="Group 83"/>
              <p:cNvGrpSpPr>
                <a:grpSpLocks/>
              </p:cNvGrpSpPr>
              <p:nvPr/>
            </p:nvGrpSpPr>
            <p:grpSpPr bwMode="auto">
              <a:xfrm>
                <a:off x="2060" y="3250"/>
                <a:ext cx="1156" cy="974"/>
                <a:chOff x="2060" y="3250"/>
                <a:chExt cx="1156" cy="974"/>
              </a:xfrm>
            </p:grpSpPr>
            <p:sp>
              <p:nvSpPr>
                <p:cNvPr id="23606" name="Rectangle 45"/>
                <p:cNvSpPr>
                  <a:spLocks noChangeArrowheads="1"/>
                </p:cNvSpPr>
                <p:nvPr/>
              </p:nvSpPr>
              <p:spPr bwMode="auto">
                <a:xfrm>
                  <a:off x="2060" y="3250"/>
                  <a:ext cx="1156" cy="97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07" name="Line 46"/>
                <p:cNvSpPr>
                  <a:spLocks noChangeShapeType="1"/>
                </p:cNvSpPr>
                <p:nvPr/>
              </p:nvSpPr>
              <p:spPr bwMode="auto">
                <a:xfrm>
                  <a:off x="2060" y="3250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08" name="Line 47"/>
                <p:cNvSpPr>
                  <a:spLocks noChangeShapeType="1"/>
                </p:cNvSpPr>
                <p:nvPr/>
              </p:nvSpPr>
              <p:spPr bwMode="auto">
                <a:xfrm>
                  <a:off x="2060" y="3319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09" name="Line 48"/>
                <p:cNvSpPr>
                  <a:spLocks noChangeShapeType="1"/>
                </p:cNvSpPr>
                <p:nvPr/>
              </p:nvSpPr>
              <p:spPr bwMode="auto">
                <a:xfrm>
                  <a:off x="2060" y="3457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10" name="Line 49"/>
                <p:cNvSpPr>
                  <a:spLocks noChangeShapeType="1"/>
                </p:cNvSpPr>
                <p:nvPr/>
              </p:nvSpPr>
              <p:spPr bwMode="auto">
                <a:xfrm>
                  <a:off x="2060" y="3597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11" name="Line 50"/>
                <p:cNvSpPr>
                  <a:spLocks noChangeShapeType="1"/>
                </p:cNvSpPr>
                <p:nvPr/>
              </p:nvSpPr>
              <p:spPr bwMode="auto">
                <a:xfrm>
                  <a:off x="2060" y="3737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12" name="Line 51"/>
                <p:cNvSpPr>
                  <a:spLocks noChangeShapeType="1"/>
                </p:cNvSpPr>
                <p:nvPr/>
              </p:nvSpPr>
              <p:spPr bwMode="auto">
                <a:xfrm>
                  <a:off x="2060" y="3876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13" name="Line 52"/>
                <p:cNvSpPr>
                  <a:spLocks noChangeShapeType="1"/>
                </p:cNvSpPr>
                <p:nvPr/>
              </p:nvSpPr>
              <p:spPr bwMode="auto">
                <a:xfrm>
                  <a:off x="2060" y="4016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14" name="Line 53"/>
                <p:cNvSpPr>
                  <a:spLocks noChangeShapeType="1"/>
                </p:cNvSpPr>
                <p:nvPr/>
              </p:nvSpPr>
              <p:spPr bwMode="auto">
                <a:xfrm>
                  <a:off x="2060" y="4154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15" name="Line 54"/>
                <p:cNvSpPr>
                  <a:spLocks noChangeShapeType="1"/>
                </p:cNvSpPr>
                <p:nvPr/>
              </p:nvSpPr>
              <p:spPr bwMode="auto">
                <a:xfrm>
                  <a:off x="2060" y="4224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16" name="Line 55"/>
                <p:cNvSpPr>
                  <a:spLocks noChangeShapeType="1"/>
                </p:cNvSpPr>
                <p:nvPr/>
              </p:nvSpPr>
              <p:spPr bwMode="auto">
                <a:xfrm>
                  <a:off x="2060" y="3389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17" name="Line 56"/>
                <p:cNvSpPr>
                  <a:spLocks noChangeShapeType="1"/>
                </p:cNvSpPr>
                <p:nvPr/>
              </p:nvSpPr>
              <p:spPr bwMode="auto">
                <a:xfrm>
                  <a:off x="2060" y="3529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18" name="Line 57"/>
                <p:cNvSpPr>
                  <a:spLocks noChangeShapeType="1"/>
                </p:cNvSpPr>
                <p:nvPr/>
              </p:nvSpPr>
              <p:spPr bwMode="auto">
                <a:xfrm>
                  <a:off x="2060" y="3667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19" name="Line 58"/>
                <p:cNvSpPr>
                  <a:spLocks noChangeShapeType="1"/>
                </p:cNvSpPr>
                <p:nvPr/>
              </p:nvSpPr>
              <p:spPr bwMode="auto">
                <a:xfrm>
                  <a:off x="2060" y="3806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20" name="Line 59"/>
                <p:cNvSpPr>
                  <a:spLocks noChangeShapeType="1"/>
                </p:cNvSpPr>
                <p:nvPr/>
              </p:nvSpPr>
              <p:spPr bwMode="auto">
                <a:xfrm>
                  <a:off x="2060" y="3944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21" name="Line 60"/>
                <p:cNvSpPr>
                  <a:spLocks noChangeShapeType="1"/>
                </p:cNvSpPr>
                <p:nvPr/>
              </p:nvSpPr>
              <p:spPr bwMode="auto">
                <a:xfrm>
                  <a:off x="2060" y="4084"/>
                  <a:ext cx="1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2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902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23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059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2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216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25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060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26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128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27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274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28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431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29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587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30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744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3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24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32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979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33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136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34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196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35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352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36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509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37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667" y="3250"/>
                  <a:ext cx="0" cy="9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38" name="Freeform 77"/>
                <p:cNvSpPr>
                  <a:spLocks/>
                </p:cNvSpPr>
                <p:nvPr/>
              </p:nvSpPr>
              <p:spPr bwMode="auto">
                <a:xfrm>
                  <a:off x="2060" y="3250"/>
                  <a:ext cx="1156" cy="974"/>
                </a:xfrm>
                <a:custGeom>
                  <a:avLst/>
                  <a:gdLst>
                    <a:gd name="T0" fmla="*/ 0 w 768"/>
                    <a:gd name="T1" fmla="*/ 0 h 768"/>
                    <a:gd name="T2" fmla="*/ 384 w 768"/>
                    <a:gd name="T3" fmla="*/ 432 h 768"/>
                    <a:gd name="T4" fmla="*/ 576 w 768"/>
                    <a:gd name="T5" fmla="*/ 432 h 768"/>
                    <a:gd name="T6" fmla="*/ 768 w 768"/>
                    <a:gd name="T7" fmla="*/ 768 h 7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768"/>
                    <a:gd name="T14" fmla="*/ 768 w 768"/>
                    <a:gd name="T15" fmla="*/ 768 h 7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768">
                      <a:moveTo>
                        <a:pt x="0" y="0"/>
                      </a:moveTo>
                      <a:lnTo>
                        <a:pt x="384" y="432"/>
                      </a:lnTo>
                      <a:lnTo>
                        <a:pt x="576" y="432"/>
                      </a:lnTo>
                      <a:lnTo>
                        <a:pt x="768" y="768"/>
                      </a:ln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304800" y="1066800"/>
            <a:ext cx="2393950" cy="2647950"/>
            <a:chOff x="192" y="672"/>
            <a:chExt cx="1508" cy="1668"/>
          </a:xfrm>
        </p:grpSpPr>
        <p:sp>
          <p:nvSpPr>
            <p:cNvPr id="23594" name="Line 7"/>
            <p:cNvSpPr>
              <a:spLocks noChangeShapeType="1"/>
            </p:cNvSpPr>
            <p:nvPr/>
          </p:nvSpPr>
          <p:spPr bwMode="auto">
            <a:xfrm>
              <a:off x="192" y="672"/>
              <a:ext cx="615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95" name="Line 8"/>
            <p:cNvSpPr>
              <a:spLocks noChangeShapeType="1"/>
            </p:cNvSpPr>
            <p:nvPr/>
          </p:nvSpPr>
          <p:spPr bwMode="auto">
            <a:xfrm>
              <a:off x="192" y="1030"/>
              <a:ext cx="615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96" name="Line 9"/>
            <p:cNvSpPr>
              <a:spLocks noChangeShapeType="1"/>
            </p:cNvSpPr>
            <p:nvPr/>
          </p:nvSpPr>
          <p:spPr bwMode="auto">
            <a:xfrm>
              <a:off x="917" y="672"/>
              <a:ext cx="783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7" name="Line 10"/>
            <p:cNvSpPr>
              <a:spLocks noChangeShapeType="1"/>
            </p:cNvSpPr>
            <p:nvPr/>
          </p:nvSpPr>
          <p:spPr bwMode="auto">
            <a:xfrm flipV="1">
              <a:off x="917" y="870"/>
              <a:ext cx="783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8" name="Line 12"/>
            <p:cNvSpPr>
              <a:spLocks noChangeShapeType="1"/>
            </p:cNvSpPr>
            <p:nvPr/>
          </p:nvSpPr>
          <p:spPr bwMode="auto">
            <a:xfrm flipV="1">
              <a:off x="192" y="2340"/>
              <a:ext cx="61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99" name="Line 13"/>
            <p:cNvSpPr>
              <a:spLocks noChangeShapeType="1"/>
            </p:cNvSpPr>
            <p:nvPr/>
          </p:nvSpPr>
          <p:spPr bwMode="auto">
            <a:xfrm flipV="1">
              <a:off x="192" y="1982"/>
              <a:ext cx="615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600" name="Line 14"/>
            <p:cNvSpPr>
              <a:spLocks noChangeShapeType="1"/>
            </p:cNvSpPr>
            <p:nvPr/>
          </p:nvSpPr>
          <p:spPr bwMode="auto">
            <a:xfrm flipV="1">
              <a:off x="917" y="2180"/>
              <a:ext cx="783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1" name="Line 15"/>
            <p:cNvSpPr>
              <a:spLocks noChangeShapeType="1"/>
            </p:cNvSpPr>
            <p:nvPr/>
          </p:nvSpPr>
          <p:spPr bwMode="auto">
            <a:xfrm>
              <a:off x="917" y="1982"/>
              <a:ext cx="783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2698750" y="1154113"/>
            <a:ext cx="1417638" cy="377825"/>
            <a:chOff x="1700" y="727"/>
            <a:chExt cx="893" cy="238"/>
          </a:xfrm>
        </p:grpSpPr>
        <p:sp>
          <p:nvSpPr>
            <p:cNvPr id="23590" name="AutoShape 19"/>
            <p:cNvSpPr>
              <a:spLocks noChangeArrowheads="1"/>
            </p:cNvSpPr>
            <p:nvPr/>
          </p:nvSpPr>
          <p:spPr bwMode="auto">
            <a:xfrm flipV="1">
              <a:off x="1700" y="727"/>
              <a:ext cx="893" cy="23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1" name="Line 21"/>
            <p:cNvSpPr>
              <a:spLocks noChangeShapeType="1"/>
            </p:cNvSpPr>
            <p:nvPr/>
          </p:nvSpPr>
          <p:spPr bwMode="auto">
            <a:xfrm flipV="1">
              <a:off x="1825" y="890"/>
              <a:ext cx="614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92" name="Line 22"/>
            <p:cNvSpPr>
              <a:spLocks noChangeShapeType="1"/>
            </p:cNvSpPr>
            <p:nvPr/>
          </p:nvSpPr>
          <p:spPr bwMode="auto">
            <a:xfrm flipV="1">
              <a:off x="1825" y="811"/>
              <a:ext cx="432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93" name="Line 23"/>
            <p:cNvSpPr>
              <a:spLocks noChangeShapeType="1"/>
            </p:cNvSpPr>
            <p:nvPr/>
          </p:nvSpPr>
          <p:spPr bwMode="auto">
            <a:xfrm flipV="1">
              <a:off x="2348" y="811"/>
              <a:ext cx="77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2165350" y="3240088"/>
            <a:ext cx="1951038" cy="1103312"/>
            <a:chOff x="1364" y="2041"/>
            <a:chExt cx="1229" cy="695"/>
          </a:xfrm>
        </p:grpSpPr>
        <p:sp>
          <p:nvSpPr>
            <p:cNvPr id="23584" name="Line 5"/>
            <p:cNvSpPr>
              <a:spLocks noChangeShapeType="1"/>
            </p:cNvSpPr>
            <p:nvPr/>
          </p:nvSpPr>
          <p:spPr bwMode="auto">
            <a:xfrm flipH="1" flipV="1">
              <a:off x="1364" y="2299"/>
              <a:ext cx="1117" cy="437"/>
            </a:xfrm>
            <a:prstGeom prst="line">
              <a:avLst/>
            </a:prstGeom>
            <a:noFill/>
            <a:ln w="57150">
              <a:pattFill prst="pct3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3585" name="Group 85"/>
            <p:cNvGrpSpPr>
              <a:grpSpLocks/>
            </p:cNvGrpSpPr>
            <p:nvPr/>
          </p:nvGrpSpPr>
          <p:grpSpPr bwMode="auto">
            <a:xfrm>
              <a:off x="1700" y="2041"/>
              <a:ext cx="893" cy="239"/>
              <a:chOff x="1700" y="2041"/>
              <a:chExt cx="893" cy="239"/>
            </a:xfrm>
          </p:grpSpPr>
          <p:sp>
            <p:nvSpPr>
              <p:cNvPr id="23586" name="AutoShape 18"/>
              <p:cNvSpPr>
                <a:spLocks noChangeArrowheads="1"/>
              </p:cNvSpPr>
              <p:nvPr/>
            </p:nvSpPr>
            <p:spPr bwMode="auto">
              <a:xfrm>
                <a:off x="1700" y="2041"/>
                <a:ext cx="893" cy="239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87" name="Line 24"/>
              <p:cNvSpPr>
                <a:spLocks noChangeShapeType="1"/>
              </p:cNvSpPr>
              <p:nvPr/>
            </p:nvSpPr>
            <p:spPr bwMode="auto">
              <a:xfrm flipV="1">
                <a:off x="1825" y="2200"/>
                <a:ext cx="61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88" name="Line 25"/>
              <p:cNvSpPr>
                <a:spLocks noChangeShapeType="1"/>
              </p:cNvSpPr>
              <p:nvPr/>
            </p:nvSpPr>
            <p:spPr bwMode="auto">
              <a:xfrm flipV="1">
                <a:off x="1825" y="2121"/>
                <a:ext cx="126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89" name="Line 26"/>
              <p:cNvSpPr>
                <a:spLocks noChangeShapeType="1"/>
              </p:cNvSpPr>
              <p:nvPr/>
            </p:nvSpPr>
            <p:spPr bwMode="auto">
              <a:xfrm flipV="1">
                <a:off x="2041" y="2121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6419850" y="2044700"/>
            <a:ext cx="2216150" cy="692150"/>
            <a:chOff x="4044" y="1288"/>
            <a:chExt cx="1396" cy="436"/>
          </a:xfrm>
        </p:grpSpPr>
        <p:sp>
          <p:nvSpPr>
            <p:cNvPr id="23575" name="AutoShape 20"/>
            <p:cNvSpPr>
              <a:spLocks noChangeArrowheads="1"/>
            </p:cNvSpPr>
            <p:nvPr/>
          </p:nvSpPr>
          <p:spPr bwMode="auto">
            <a:xfrm>
              <a:off x="4044" y="1288"/>
              <a:ext cx="1396" cy="43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76" name="Line 27"/>
            <p:cNvSpPr>
              <a:spLocks noChangeShapeType="1"/>
            </p:cNvSpPr>
            <p:nvPr/>
          </p:nvSpPr>
          <p:spPr bwMode="auto">
            <a:xfrm>
              <a:off x="4156" y="1466"/>
              <a:ext cx="1172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77" name="Line 28"/>
            <p:cNvSpPr>
              <a:spLocks noChangeShapeType="1"/>
            </p:cNvSpPr>
            <p:nvPr/>
          </p:nvSpPr>
          <p:spPr bwMode="auto">
            <a:xfrm>
              <a:off x="5175" y="1386"/>
              <a:ext cx="153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78" name="Line 29"/>
            <p:cNvSpPr>
              <a:spLocks noChangeShapeType="1"/>
            </p:cNvSpPr>
            <p:nvPr/>
          </p:nvSpPr>
          <p:spPr bwMode="auto">
            <a:xfrm>
              <a:off x="4156" y="1386"/>
              <a:ext cx="893" cy="0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79" name="Line 30"/>
            <p:cNvSpPr>
              <a:spLocks noChangeShapeType="1"/>
            </p:cNvSpPr>
            <p:nvPr/>
          </p:nvSpPr>
          <p:spPr bwMode="auto">
            <a:xfrm flipV="1">
              <a:off x="4156" y="1625"/>
              <a:ext cx="61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0" name="Line 31"/>
            <p:cNvSpPr>
              <a:spLocks noChangeShapeType="1"/>
            </p:cNvSpPr>
            <p:nvPr/>
          </p:nvSpPr>
          <p:spPr bwMode="auto">
            <a:xfrm flipV="1">
              <a:off x="4937" y="1625"/>
              <a:ext cx="41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1" name="Line 32"/>
            <p:cNvSpPr>
              <a:spLocks noChangeShapeType="1"/>
            </p:cNvSpPr>
            <p:nvPr/>
          </p:nvSpPr>
          <p:spPr bwMode="auto">
            <a:xfrm flipV="1">
              <a:off x="4156" y="1546"/>
              <a:ext cx="175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2" name="Line 33"/>
            <p:cNvSpPr>
              <a:spLocks noChangeShapeType="1"/>
            </p:cNvSpPr>
            <p:nvPr/>
          </p:nvSpPr>
          <p:spPr bwMode="auto">
            <a:xfrm flipV="1">
              <a:off x="4477" y="1546"/>
              <a:ext cx="279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3" name="Line 34"/>
            <p:cNvSpPr>
              <a:spLocks noChangeShapeType="1"/>
            </p:cNvSpPr>
            <p:nvPr/>
          </p:nvSpPr>
          <p:spPr bwMode="auto">
            <a:xfrm flipV="1">
              <a:off x="4937" y="1546"/>
              <a:ext cx="419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3938588" y="1319213"/>
            <a:ext cx="2481262" cy="3024187"/>
            <a:chOff x="2481" y="831"/>
            <a:chExt cx="1563" cy="1905"/>
          </a:xfrm>
        </p:grpSpPr>
        <p:sp>
          <p:nvSpPr>
            <p:cNvPr id="23571" name="Line 11"/>
            <p:cNvSpPr>
              <a:spLocks noChangeShapeType="1"/>
            </p:cNvSpPr>
            <p:nvPr/>
          </p:nvSpPr>
          <p:spPr bwMode="auto">
            <a:xfrm>
              <a:off x="2593" y="831"/>
              <a:ext cx="782" cy="6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2" name="Line 16"/>
            <p:cNvSpPr>
              <a:spLocks noChangeShapeType="1"/>
            </p:cNvSpPr>
            <p:nvPr/>
          </p:nvSpPr>
          <p:spPr bwMode="auto">
            <a:xfrm flipV="1">
              <a:off x="2593" y="1506"/>
              <a:ext cx="782" cy="67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3" name="Line 17"/>
            <p:cNvSpPr>
              <a:spLocks noChangeShapeType="1"/>
            </p:cNvSpPr>
            <p:nvPr/>
          </p:nvSpPr>
          <p:spPr bwMode="auto">
            <a:xfrm>
              <a:off x="3375" y="1506"/>
              <a:ext cx="6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4" name="Line 6"/>
            <p:cNvSpPr>
              <a:spLocks noChangeShapeType="1"/>
            </p:cNvSpPr>
            <p:nvPr/>
          </p:nvSpPr>
          <p:spPr bwMode="auto">
            <a:xfrm flipV="1">
              <a:off x="2481" y="1546"/>
              <a:ext cx="1060" cy="1190"/>
            </a:xfrm>
            <a:prstGeom prst="line">
              <a:avLst/>
            </a:prstGeom>
            <a:noFill/>
            <a:ln w="57150">
              <a:pattFill prst="pct3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2946400" y="4914900"/>
            <a:ext cx="2159000" cy="1790700"/>
            <a:chOff x="1856" y="3096"/>
            <a:chExt cx="1360" cy="1128"/>
          </a:xfrm>
        </p:grpSpPr>
        <p:grpSp>
          <p:nvGrpSpPr>
            <p:cNvPr id="23563" name="Group 37"/>
            <p:cNvGrpSpPr>
              <a:grpSpLocks/>
            </p:cNvGrpSpPr>
            <p:nvPr/>
          </p:nvGrpSpPr>
          <p:grpSpPr bwMode="auto">
            <a:xfrm>
              <a:off x="2060" y="3096"/>
              <a:ext cx="1156" cy="97"/>
              <a:chOff x="960" y="4143"/>
              <a:chExt cx="460" cy="81"/>
            </a:xfrm>
          </p:grpSpPr>
          <p:sp>
            <p:nvSpPr>
              <p:cNvPr id="23568" name="Line 38"/>
              <p:cNvSpPr>
                <a:spLocks noChangeShapeType="1"/>
              </p:cNvSpPr>
              <p:nvPr/>
            </p:nvSpPr>
            <p:spPr bwMode="auto">
              <a:xfrm flipV="1">
                <a:off x="960" y="4224"/>
                <a:ext cx="460" cy="0"/>
              </a:xfrm>
              <a:prstGeom prst="line">
                <a:avLst/>
              </a:prstGeom>
              <a:noFill/>
              <a:ln w="571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69" name="Line 39"/>
              <p:cNvSpPr>
                <a:spLocks noChangeShapeType="1"/>
              </p:cNvSpPr>
              <p:nvPr/>
            </p:nvSpPr>
            <p:spPr bwMode="auto">
              <a:xfrm flipV="1">
                <a:off x="960" y="4143"/>
                <a:ext cx="324" cy="0"/>
              </a:xfrm>
              <a:prstGeom prst="line">
                <a:avLst/>
              </a:prstGeom>
              <a:noFill/>
              <a:ln w="57150">
                <a:solidFill>
                  <a:srgbClr val="66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0" name="Line 40"/>
              <p:cNvSpPr>
                <a:spLocks noChangeShapeType="1"/>
              </p:cNvSpPr>
              <p:nvPr/>
            </p:nvSpPr>
            <p:spPr bwMode="auto">
              <a:xfrm flipV="1">
                <a:off x="1352" y="4143"/>
                <a:ext cx="58" cy="0"/>
              </a:xfrm>
              <a:prstGeom prst="line">
                <a:avLst/>
              </a:prstGeom>
              <a:noFill/>
              <a:ln w="57150">
                <a:solidFill>
                  <a:srgbClr val="66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564" name="Group 41"/>
            <p:cNvGrpSpPr>
              <a:grpSpLocks/>
            </p:cNvGrpSpPr>
            <p:nvPr/>
          </p:nvGrpSpPr>
          <p:grpSpPr bwMode="auto">
            <a:xfrm rot="5400000">
              <a:off x="1427" y="3679"/>
              <a:ext cx="974" cy="116"/>
              <a:chOff x="624" y="4478"/>
              <a:chExt cx="460" cy="82"/>
            </a:xfrm>
          </p:grpSpPr>
          <p:sp>
            <p:nvSpPr>
              <p:cNvPr id="23565" name="Line 42"/>
              <p:cNvSpPr>
                <a:spLocks noChangeShapeType="1"/>
              </p:cNvSpPr>
              <p:nvPr/>
            </p:nvSpPr>
            <p:spPr bwMode="auto">
              <a:xfrm flipV="1">
                <a:off x="624" y="4560"/>
                <a:ext cx="460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66" name="Line 43"/>
              <p:cNvSpPr>
                <a:spLocks noChangeShapeType="1"/>
              </p:cNvSpPr>
              <p:nvPr/>
            </p:nvSpPr>
            <p:spPr bwMode="auto">
              <a:xfrm flipV="1">
                <a:off x="624" y="4478"/>
                <a:ext cx="94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67" name="Line 44"/>
              <p:cNvSpPr>
                <a:spLocks noChangeShapeType="1"/>
              </p:cNvSpPr>
              <p:nvPr/>
            </p:nvSpPr>
            <p:spPr bwMode="auto">
              <a:xfrm flipV="1">
                <a:off x="786" y="4478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89" y="-296862"/>
            <a:ext cx="8229600" cy="1143000"/>
          </a:xfrm>
        </p:spPr>
        <p:txBody>
          <a:bodyPr/>
          <a:lstStyle/>
          <a:p>
            <a:r>
              <a:rPr lang="en-US" b="1" dirty="0" smtClean="0"/>
              <a:t>Progressive Alignment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155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886200" y="1676400"/>
            <a:ext cx="5105400" cy="1905000"/>
            <a:chOff x="2448" y="1056"/>
            <a:chExt cx="3216" cy="1200"/>
          </a:xfrm>
        </p:grpSpPr>
        <p:sp>
          <p:nvSpPr>
            <p:cNvPr id="89105" name="AutoShape 26"/>
            <p:cNvSpPr>
              <a:spLocks noChangeArrowheads="1"/>
            </p:cNvSpPr>
            <p:nvPr/>
          </p:nvSpPr>
          <p:spPr bwMode="auto">
            <a:xfrm>
              <a:off x="2448" y="1056"/>
              <a:ext cx="3216" cy="120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106" name="Rectangle 27"/>
            <p:cNvSpPr>
              <a:spLocks noChangeArrowheads="1"/>
            </p:cNvSpPr>
            <p:nvPr/>
          </p:nvSpPr>
          <p:spPr bwMode="auto">
            <a:xfrm>
              <a:off x="4464" y="1440"/>
              <a:ext cx="816" cy="76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07" name="Rectangle 31"/>
            <p:cNvSpPr>
              <a:spLocks noChangeArrowheads="1"/>
            </p:cNvSpPr>
            <p:nvPr/>
          </p:nvSpPr>
          <p:spPr bwMode="auto">
            <a:xfrm>
              <a:off x="4506" y="1686"/>
              <a:ext cx="336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108" name="Rectangle 32"/>
            <p:cNvSpPr>
              <a:spLocks noChangeArrowheads="1"/>
            </p:cNvSpPr>
            <p:nvPr/>
          </p:nvSpPr>
          <p:spPr bwMode="auto">
            <a:xfrm>
              <a:off x="4878" y="1824"/>
              <a:ext cx="288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09" name="Rectangle 33"/>
            <p:cNvSpPr>
              <a:spLocks noChangeArrowheads="1"/>
            </p:cNvSpPr>
            <p:nvPr/>
          </p:nvSpPr>
          <p:spPr bwMode="auto">
            <a:xfrm>
              <a:off x="4878" y="1968"/>
              <a:ext cx="288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10" name="Rectangle 34"/>
            <p:cNvSpPr>
              <a:spLocks noChangeArrowheads="1"/>
            </p:cNvSpPr>
            <p:nvPr/>
          </p:nvSpPr>
          <p:spPr bwMode="auto">
            <a:xfrm>
              <a:off x="4878" y="1536"/>
              <a:ext cx="288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11" name="Rectangle 35"/>
            <p:cNvSpPr>
              <a:spLocks noChangeArrowheads="1"/>
            </p:cNvSpPr>
            <p:nvPr/>
          </p:nvSpPr>
          <p:spPr bwMode="auto">
            <a:xfrm>
              <a:off x="2688" y="1440"/>
              <a:ext cx="264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fr-FR" sz="1600" b="1"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600" b="1">
                  <a:latin typeface="Courier New" charset="0"/>
                </a:rPr>
                <a:t>SeqA GARFIELD THE LAST FA-T CAT</a:t>
              </a:r>
              <a:endParaRPr lang="fr-FR" sz="1600" b="1"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600" b="1">
                  <a:latin typeface="Courier New" charset="0"/>
                </a:rPr>
                <a:t>SeqB GARFIELD THE FAST CA-T ---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600" b="1">
                  <a:latin typeface="Courier New" charset="0"/>
                </a:rPr>
                <a:t>SeqC GARFIELD THE VERY FAST CAT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GB" sz="1600" b="1">
                  <a:latin typeface="Courier New" charset="0"/>
                </a:rPr>
                <a:t>SeqD -------</a:t>
              </a:r>
              <a:r>
                <a:rPr lang="fr-FR" sz="1600" b="1">
                  <a:latin typeface="Courier New" charset="0"/>
                </a:rPr>
                <a:t>-</a:t>
              </a:r>
              <a:r>
                <a:rPr lang="en-GB" sz="1600" b="1">
                  <a:latin typeface="Courier New" charset="0"/>
                </a:rPr>
                <a:t> THE ---- FA-T CAT</a:t>
              </a:r>
            </a:p>
          </p:txBody>
        </p:sp>
        <p:sp>
          <p:nvSpPr>
            <p:cNvPr id="89112" name="Rectangle 42"/>
            <p:cNvSpPr>
              <a:spLocks noChangeArrowheads="1"/>
            </p:cNvSpPr>
            <p:nvPr/>
          </p:nvSpPr>
          <p:spPr bwMode="auto">
            <a:xfrm>
              <a:off x="2544" y="1104"/>
              <a:ext cx="31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b="1">
                  <a:latin typeface="Courier New" charset="0"/>
                </a:rPr>
                <a:t>CLUSTALW (Score=20, Gop=-1, Gep=0, M=1)</a:t>
              </a:r>
              <a:endParaRPr lang="en-GB" sz="1600" b="1">
                <a:latin typeface="Courier New" charset="0"/>
              </a:endParaRP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3924300" y="4267200"/>
            <a:ext cx="5638800" cy="2209800"/>
            <a:chOff x="2472" y="2688"/>
            <a:chExt cx="3552" cy="1392"/>
          </a:xfrm>
        </p:grpSpPr>
        <p:sp>
          <p:nvSpPr>
            <p:cNvPr id="89096" name="AutoShape 24"/>
            <p:cNvSpPr>
              <a:spLocks noChangeArrowheads="1"/>
            </p:cNvSpPr>
            <p:nvPr/>
          </p:nvSpPr>
          <p:spPr bwMode="auto">
            <a:xfrm>
              <a:off x="2472" y="2688"/>
              <a:ext cx="3216" cy="139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097" name="Rectangle 25"/>
            <p:cNvSpPr>
              <a:spLocks noChangeArrowheads="1"/>
            </p:cNvSpPr>
            <p:nvPr/>
          </p:nvSpPr>
          <p:spPr bwMode="auto">
            <a:xfrm>
              <a:off x="4488" y="3216"/>
              <a:ext cx="816" cy="76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9098" name="Group 36"/>
            <p:cNvGrpSpPr>
              <a:grpSpLocks/>
            </p:cNvGrpSpPr>
            <p:nvPr/>
          </p:nvGrpSpPr>
          <p:grpSpPr bwMode="auto">
            <a:xfrm>
              <a:off x="2712" y="3216"/>
              <a:ext cx="3312" cy="676"/>
              <a:chOff x="480" y="3744"/>
              <a:chExt cx="3312" cy="676"/>
            </a:xfrm>
          </p:grpSpPr>
          <p:sp>
            <p:nvSpPr>
              <p:cNvPr id="89100" name="Rectangle 37"/>
              <p:cNvSpPr>
                <a:spLocks noChangeArrowheads="1"/>
              </p:cNvSpPr>
              <p:nvPr/>
            </p:nvSpPr>
            <p:spPr bwMode="auto">
              <a:xfrm>
                <a:off x="2670" y="3984"/>
                <a:ext cx="288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101" name="Rectangle 38"/>
              <p:cNvSpPr>
                <a:spLocks noChangeArrowheads="1"/>
              </p:cNvSpPr>
              <p:nvPr/>
            </p:nvSpPr>
            <p:spPr bwMode="auto">
              <a:xfrm>
                <a:off x="2670" y="4128"/>
                <a:ext cx="288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102" name="Rectangle 39"/>
              <p:cNvSpPr>
                <a:spLocks noChangeArrowheads="1"/>
              </p:cNvSpPr>
              <p:nvPr/>
            </p:nvSpPr>
            <p:spPr bwMode="auto">
              <a:xfrm>
                <a:off x="2670" y="4272"/>
                <a:ext cx="288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103" name="Rectangle 40"/>
              <p:cNvSpPr>
                <a:spLocks noChangeArrowheads="1"/>
              </p:cNvSpPr>
              <p:nvPr/>
            </p:nvSpPr>
            <p:spPr bwMode="auto">
              <a:xfrm>
                <a:off x="2670" y="3840"/>
                <a:ext cx="288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104" name="Rectangle 41"/>
              <p:cNvSpPr>
                <a:spLocks noChangeArrowheads="1"/>
              </p:cNvSpPr>
              <p:nvPr/>
            </p:nvSpPr>
            <p:spPr bwMode="auto">
              <a:xfrm>
                <a:off x="480" y="3744"/>
                <a:ext cx="3312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endParaRPr lang="fr-FR" sz="1600" b="1">
                  <a:latin typeface="Courier New" charset="0"/>
                </a:endParaRPr>
              </a:p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GB" sz="1600" b="1">
                    <a:latin typeface="Courier New" charset="0"/>
                  </a:rPr>
                  <a:t>SeqA GARFIELD THE LAST FA-T CAT</a:t>
                </a:r>
                <a:endParaRPr lang="fr-FR" sz="1600" b="1">
                  <a:latin typeface="Courier New" charset="0"/>
                </a:endParaRPr>
              </a:p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GB" sz="1600" b="1">
                    <a:latin typeface="Courier New" charset="0"/>
                  </a:rPr>
                  <a:t>SeqB GARFIELD THE FAST </a:t>
                </a:r>
                <a:r>
                  <a:rPr lang="fr-FR" sz="1600" b="1">
                    <a:latin typeface="Courier New" charset="0"/>
                  </a:rPr>
                  <a:t>---- </a:t>
                </a:r>
                <a:r>
                  <a:rPr lang="en-GB" sz="1600" b="1">
                    <a:latin typeface="Courier New" charset="0"/>
                  </a:rPr>
                  <a:t>CAT</a:t>
                </a:r>
              </a:p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GB" sz="1600" b="1">
                    <a:latin typeface="Courier New" charset="0"/>
                  </a:rPr>
                  <a:t>SeqC GARFIELD THE VERY FAST CAT</a:t>
                </a:r>
              </a:p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GB" sz="1600" b="1">
                    <a:latin typeface="Courier New" charset="0"/>
                  </a:rPr>
                  <a:t>SeqD -------</a:t>
                </a:r>
                <a:r>
                  <a:rPr lang="fr-FR" sz="1600" b="1">
                    <a:latin typeface="Courier New" charset="0"/>
                  </a:rPr>
                  <a:t>-</a:t>
                </a:r>
                <a:r>
                  <a:rPr lang="en-GB" sz="1600" b="1">
                    <a:latin typeface="Courier New" charset="0"/>
                  </a:rPr>
                  <a:t> THE ---- FA-T CAT</a:t>
                </a:r>
              </a:p>
            </p:txBody>
          </p:sp>
        </p:grpSp>
        <p:sp>
          <p:nvSpPr>
            <p:cNvPr id="89099" name="Rectangle 43"/>
            <p:cNvSpPr>
              <a:spLocks noChangeArrowheads="1"/>
            </p:cNvSpPr>
            <p:nvPr/>
          </p:nvSpPr>
          <p:spPr bwMode="auto">
            <a:xfrm>
              <a:off x="2578" y="2784"/>
              <a:ext cx="15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>
                  <a:latin typeface="Courier New" charset="0"/>
                </a:rPr>
                <a:t>CORRECT (Score=24)</a:t>
              </a:r>
              <a:endParaRPr lang="en-GB" sz="1600" b="1">
                <a:latin typeface="Courier New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0" y="2352675"/>
            <a:ext cx="3733800" cy="3133725"/>
            <a:chOff x="0" y="1290"/>
            <a:chExt cx="2544" cy="1446"/>
          </a:xfrm>
        </p:grpSpPr>
        <p:graphicFrame>
          <p:nvGraphicFramePr>
            <p:cNvPr id="89094" name="Object 2"/>
            <p:cNvGraphicFramePr>
              <a:graphicFrameLocks noChangeAspect="1"/>
            </p:cNvGraphicFramePr>
            <p:nvPr/>
          </p:nvGraphicFramePr>
          <p:xfrm>
            <a:off x="0" y="1290"/>
            <a:ext cx="2544" cy="1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Image Bitmap" r:id="rId4" imgW="4791744" imgH="2723810" progId="Paint.Picture">
                    <p:embed/>
                  </p:oleObj>
                </mc:Choice>
                <mc:Fallback>
                  <p:oleObj name="Image Bitmap" r:id="rId4" imgW="4791744" imgH="272381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90"/>
                          <a:ext cx="2544" cy="1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095" name="Line 44"/>
            <p:cNvSpPr>
              <a:spLocks noChangeShapeType="1"/>
            </p:cNvSpPr>
            <p:nvPr/>
          </p:nvSpPr>
          <p:spPr bwMode="auto">
            <a:xfrm flipV="1">
              <a:off x="912" y="1536"/>
              <a:ext cx="960" cy="96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Progressive Failure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985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476858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Consistency</a:t>
            </a:r>
            <a:r>
              <a:rPr lang="fr-CH" b="1" dirty="0">
                <a:latin typeface="Arial" charset="0"/>
                <a:ea typeface="ＭＳ Ｐゴシック" charset="0"/>
                <a:cs typeface="ＭＳ Ｐゴシック" charset="0"/>
              </a:rPr>
              <a:t> Based Algorithms</a:t>
            </a:r>
            <a:endParaRPr lang="fr-FR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59" y="1417638"/>
            <a:ext cx="3289300" cy="80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843" y="1582738"/>
            <a:ext cx="2578100" cy="927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1417638"/>
            <a:ext cx="2679700" cy="96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018" y="3827538"/>
            <a:ext cx="3200400" cy="9017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842" y="5030410"/>
            <a:ext cx="3396906" cy="98939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30410"/>
            <a:ext cx="3924300" cy="8001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152" y="6144380"/>
            <a:ext cx="3149600" cy="713619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4018" y="2771019"/>
            <a:ext cx="3200400" cy="86360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cxnSp>
        <p:nvCxnSpPr>
          <p:cNvPr id="12" name="Straight Arrow Connector 11"/>
          <p:cNvCxnSpPr>
            <a:stCxn id="4" idx="2"/>
            <a:endCxn id="10" idx="1"/>
          </p:cNvCxnSpPr>
          <p:nvPr/>
        </p:nvCxnSpPr>
        <p:spPr>
          <a:xfrm>
            <a:off x="1657350" y="2382838"/>
            <a:ext cx="986668" cy="819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0"/>
          </p:cNvCxnSpPr>
          <p:nvPr/>
        </p:nvCxnSpPr>
        <p:spPr>
          <a:xfrm flipH="1">
            <a:off x="4244218" y="2217738"/>
            <a:ext cx="347440" cy="553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3"/>
          </p:cNvCxnSpPr>
          <p:nvPr/>
        </p:nvCxnSpPr>
        <p:spPr>
          <a:xfrm flipH="1">
            <a:off x="5844418" y="2509838"/>
            <a:ext cx="1875068" cy="692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5" idx="0"/>
          </p:cNvCxnSpPr>
          <p:nvPr/>
        </p:nvCxnSpPr>
        <p:spPr>
          <a:xfrm>
            <a:off x="4244218" y="3634619"/>
            <a:ext cx="0" cy="192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0"/>
          </p:cNvCxnSpPr>
          <p:nvPr/>
        </p:nvCxnSpPr>
        <p:spPr>
          <a:xfrm flipH="1">
            <a:off x="1962150" y="4402667"/>
            <a:ext cx="681869" cy="627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0"/>
          </p:cNvCxnSpPr>
          <p:nvPr/>
        </p:nvCxnSpPr>
        <p:spPr>
          <a:xfrm flipH="1">
            <a:off x="4425952" y="4729238"/>
            <a:ext cx="1" cy="1415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6" idx="0"/>
          </p:cNvCxnSpPr>
          <p:nvPr/>
        </p:nvCxnSpPr>
        <p:spPr>
          <a:xfrm>
            <a:off x="5851981" y="4281713"/>
            <a:ext cx="1465314" cy="748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2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Best?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4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RV11 Benchmark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9144000" cy="39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Modeling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65200"/>
            <a:ext cx="787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5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30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50" y="2354961"/>
            <a:ext cx="2391626" cy="2688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09" y="5676900"/>
            <a:ext cx="6248400" cy="10922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Connector 5"/>
          <p:cNvCxnSpPr>
            <a:endCxn id="4" idx="3"/>
          </p:cNvCxnSpPr>
          <p:nvPr/>
        </p:nvCxnSpPr>
        <p:spPr>
          <a:xfrm>
            <a:off x="3181048" y="6223000"/>
            <a:ext cx="58545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209" y="2354961"/>
            <a:ext cx="6248399" cy="862372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2787209" y="2928258"/>
            <a:ext cx="35386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2173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RECONSTRUCTION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What’s in a Multiple Alignment?</a:t>
            </a:r>
            <a:endParaRPr lang="fr-FR" b="1" dirty="0"/>
          </a:p>
        </p:txBody>
      </p:sp>
      <p:pic>
        <p:nvPicPr>
          <p:cNvPr id="368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952" y="1672771"/>
            <a:ext cx="5467048" cy="512208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8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MSAs Give Better Distance Estimates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98254" y="2213667"/>
            <a:ext cx="23304" cy="3774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31178" y="5838030"/>
            <a:ext cx="5895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21558" y="2213667"/>
            <a:ext cx="5278410" cy="3624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409906" y="3635075"/>
            <a:ext cx="5616322" cy="2213667"/>
          </a:xfrm>
          <a:custGeom>
            <a:avLst/>
            <a:gdLst>
              <a:gd name="connsiteX0" fmla="*/ 0 w 5290062"/>
              <a:gd name="connsiteY0" fmla="*/ 2213667 h 2213667"/>
              <a:gd name="connsiteX1" fmla="*/ 2353728 w 5290062"/>
              <a:gd name="connsiteY1" fmla="*/ 815562 h 2213667"/>
              <a:gd name="connsiteX2" fmla="*/ 4276328 w 5290062"/>
              <a:gd name="connsiteY2" fmla="*/ 198065 h 2213667"/>
              <a:gd name="connsiteX3" fmla="*/ 5290062 w 5290062"/>
              <a:gd name="connsiteY3" fmla="*/ 0 h 2213667"/>
              <a:gd name="connsiteX4" fmla="*/ 5290062 w 5290062"/>
              <a:gd name="connsiteY4" fmla="*/ 0 h 221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0062" h="2213667">
                <a:moveTo>
                  <a:pt x="0" y="2213667"/>
                </a:moveTo>
                <a:cubicBezTo>
                  <a:pt x="820503" y="1682581"/>
                  <a:pt x="1641007" y="1151496"/>
                  <a:pt x="2353728" y="815562"/>
                </a:cubicBezTo>
                <a:cubicBezTo>
                  <a:pt x="3066449" y="479628"/>
                  <a:pt x="3786939" y="333992"/>
                  <a:pt x="4276328" y="198065"/>
                </a:cubicBezTo>
                <a:cubicBezTo>
                  <a:pt x="4765717" y="62138"/>
                  <a:pt x="5290062" y="0"/>
                  <a:pt x="5290062" y="0"/>
                </a:cubicBezTo>
                <a:lnTo>
                  <a:pt x="5290062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99968" y="1947445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Mutations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26228" y="3450409"/>
            <a:ext cx="189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</a:t>
            </a:r>
          </a:p>
          <a:p>
            <a:r>
              <a:rPr lang="en-US" dirty="0" smtClean="0"/>
              <a:t>of </a:t>
            </a:r>
          </a:p>
          <a:p>
            <a:r>
              <a:rPr lang="en-US" dirty="0" smtClean="0"/>
              <a:t>Observed</a:t>
            </a:r>
          </a:p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6658" y="1762779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Mutations Rate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53458" y="5619221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01714" y="4019554"/>
            <a:ext cx="851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53242" y="3786536"/>
            <a:ext cx="0" cy="233018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01714" y="3180144"/>
            <a:ext cx="851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53242" y="2612571"/>
            <a:ext cx="0" cy="567573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4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59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791"/>
          </a:xfrm>
        </p:spPr>
        <p:txBody>
          <a:bodyPr/>
          <a:lstStyle/>
          <a:p>
            <a:r>
              <a:rPr lang="en-US" dirty="0" smtClean="0"/>
              <a:t>My Team Members !</a:t>
            </a:r>
            <a:r>
              <a:rPr lang="en-US" dirty="0"/>
              <a:t>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948" b="13948"/>
          <a:stretch>
            <a:fillRect/>
          </a:stretch>
        </p:blipFill>
        <p:spPr>
          <a:xfrm>
            <a:off x="457200" y="1197430"/>
            <a:ext cx="5828114" cy="3205238"/>
          </a:xfrm>
        </p:spPr>
      </p:pic>
      <p:sp>
        <p:nvSpPr>
          <p:cNvPr id="3" name="TextBox 2"/>
          <p:cNvSpPr txBox="1"/>
          <p:nvPr/>
        </p:nvSpPr>
        <p:spPr>
          <a:xfrm>
            <a:off x="6749143" y="1560286"/>
            <a:ext cx="190159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Jia</a:t>
            </a:r>
            <a:r>
              <a:rPr lang="en-US" dirty="0" smtClean="0"/>
              <a:t> Ming Chang</a:t>
            </a:r>
          </a:p>
          <a:p>
            <a:r>
              <a:rPr lang="en-US" dirty="0" err="1" smtClean="0"/>
              <a:t>Ionas</a:t>
            </a:r>
            <a:r>
              <a:rPr lang="en-US" dirty="0"/>
              <a:t> </a:t>
            </a:r>
            <a:r>
              <a:rPr lang="en-US" dirty="0" err="1" smtClean="0"/>
              <a:t>Erb</a:t>
            </a:r>
            <a:endParaRPr lang="en-US" dirty="0" smtClean="0"/>
          </a:p>
          <a:p>
            <a:r>
              <a:rPr lang="en-US" dirty="0" smtClean="0"/>
              <a:t>Maria </a:t>
            </a:r>
            <a:r>
              <a:rPr lang="en-US" dirty="0" err="1" smtClean="0"/>
              <a:t>Chatzou</a:t>
            </a:r>
            <a:endParaRPr lang="en-US" dirty="0" smtClean="0"/>
          </a:p>
          <a:p>
            <a:r>
              <a:rPr lang="en-US" dirty="0" smtClean="0"/>
              <a:t>Jose Espinosa</a:t>
            </a:r>
          </a:p>
          <a:p>
            <a:r>
              <a:rPr lang="en-US" dirty="0" smtClean="0"/>
              <a:t>Pablo Di </a:t>
            </a:r>
            <a:r>
              <a:rPr lang="en-US" dirty="0" err="1" smtClean="0"/>
              <a:t>Tomasso</a:t>
            </a:r>
            <a:endParaRPr lang="en-US" dirty="0" smtClean="0"/>
          </a:p>
          <a:p>
            <a:r>
              <a:rPr lang="en-US" dirty="0" err="1" smtClean="0"/>
              <a:t>Carsten</a:t>
            </a:r>
            <a:r>
              <a:rPr lang="en-US" dirty="0" smtClean="0"/>
              <a:t> </a:t>
            </a:r>
            <a:r>
              <a:rPr lang="en-US" dirty="0" err="1" smtClean="0"/>
              <a:t>Kemena</a:t>
            </a:r>
            <a:endParaRPr lang="en-US" dirty="0" smtClean="0"/>
          </a:p>
          <a:p>
            <a:r>
              <a:rPr lang="en-US" dirty="0" smtClean="0"/>
              <a:t>Pablo </a:t>
            </a:r>
            <a:r>
              <a:rPr lang="en-US" dirty="0" err="1" smtClean="0"/>
              <a:t>Prieto</a:t>
            </a:r>
            <a:endParaRPr lang="en-US" dirty="0" smtClean="0"/>
          </a:p>
          <a:p>
            <a:r>
              <a:rPr lang="en-US" dirty="0" smtClean="0"/>
              <a:t>Cedric </a:t>
            </a:r>
            <a:r>
              <a:rPr lang="en-US" dirty="0" err="1" smtClean="0"/>
              <a:t>Magis</a:t>
            </a:r>
            <a:endParaRPr lang="en-US" dirty="0" smtClean="0"/>
          </a:p>
          <a:p>
            <a:r>
              <a:rPr lang="en-US" dirty="0" err="1" smtClean="0"/>
              <a:t>Givanni</a:t>
            </a:r>
            <a:r>
              <a:rPr lang="en-US" dirty="0" smtClean="0"/>
              <a:t> </a:t>
            </a:r>
            <a:r>
              <a:rPr lang="en-US" dirty="0" err="1" smtClean="0"/>
              <a:t>Bussotti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Cedric Notredame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9082" y="5167477"/>
            <a:ext cx="5064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/>
              <a:t>www.tcoffee.org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9317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2" y="1523023"/>
            <a:ext cx="856793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25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 Better MSAs give Better Trees ?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576009"/>
            <a:ext cx="9055100" cy="111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72" y="2779485"/>
            <a:ext cx="2311400" cy="391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37" y="2729894"/>
            <a:ext cx="16129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3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ENSEMBL 2008</a:t>
            </a:r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7" r="-6567"/>
          <a:stretch>
            <a:fillRect/>
          </a:stretch>
        </p:blipFill>
        <p:spPr>
          <a:xfrm>
            <a:off x="838200" y="1417637"/>
            <a:ext cx="6902450" cy="4823505"/>
          </a:xfrm>
        </p:spPr>
      </p:pic>
    </p:spTree>
    <p:extLst>
      <p:ext uri="{BB962C8B-B14F-4D97-AF65-F5344CB8AC3E}">
        <p14:creationId xmlns:p14="http://schemas.microsoft.com/office/powerpoint/2010/main" val="253072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3163" y="683984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How Big are The BIG MSAs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1597176"/>
            <a:ext cx="5689600" cy="32651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26038" y="3108476"/>
            <a:ext cx="1475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58" y="6035524"/>
            <a:ext cx="3520442" cy="8224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3748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157192"/>
            <a:ext cx="16561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6211" y="276951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venir Black"/>
                <a:cs typeface="Avenir Black"/>
              </a:rPr>
              <a:t>What are The Available Methods </a:t>
            </a:r>
            <a:r>
              <a:rPr lang="en-US" sz="3200" b="1" i="1" dirty="0">
                <a:latin typeface="Avenir Black"/>
                <a:cs typeface="Avenir Black"/>
              </a:rPr>
              <a:t>?</a:t>
            </a:r>
            <a:endParaRPr lang="en-US" sz="3200" b="1" i="1" dirty="0" smtClean="0">
              <a:latin typeface="Avenir Black"/>
              <a:cs typeface="Avenir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76672" y="373113"/>
            <a:ext cx="559048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58" y="6216952"/>
            <a:ext cx="3520442" cy="64104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92667" y="3773712"/>
            <a:ext cx="8708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0876" y="3914017"/>
            <a:ext cx="8708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0876" y="3647921"/>
            <a:ext cx="8708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5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8898</TotalTime>
  <Words>1153</Words>
  <Application>Microsoft Macintosh PowerPoint</Application>
  <PresentationFormat>On-screen Show (4:3)</PresentationFormat>
  <Paragraphs>356</Paragraphs>
  <Slides>77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Office Theme</vt:lpstr>
      <vt:lpstr>Image Bitmap</vt:lpstr>
      <vt:lpstr>When Bigger is Not Better…  The Unfortunate Tale Of  Enormously Large Multiple Sequence Alignments</vt:lpstr>
      <vt:lpstr>Darwin’s Finches</vt:lpstr>
      <vt:lpstr>Multiple Sequence Alignments</vt:lpstr>
      <vt:lpstr>A Multiple Sequence Alignment (MSA) method  is the 10th most cited paper EVER!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The Scaling Up Proved Everybody Wrong…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problems in One</vt:lpstr>
      <vt:lpstr>Computing even a simple Criterion is NP-Complete</vt:lpstr>
      <vt:lpstr>PowerPoint Presentation</vt:lpstr>
      <vt:lpstr>Progressive Alignment</vt:lpstr>
      <vt:lpstr>Example of Progressive Failure </vt:lpstr>
      <vt:lpstr>Consistency Based Algorithms</vt:lpstr>
      <vt:lpstr>Who is THE Best?</vt:lpstr>
      <vt:lpstr>RV11 Benchmark</vt:lpstr>
      <vt:lpstr>Structural Modeling</vt:lpstr>
      <vt:lpstr>PowerPoint Presentation</vt:lpstr>
      <vt:lpstr>PHYLOGENETIC RECONSTRUCTION</vt:lpstr>
      <vt:lpstr>What’s in a Multiple Alignment?</vt:lpstr>
      <vt:lpstr>Good MSAs Give Better Distance Estimates</vt:lpstr>
      <vt:lpstr>PowerPoint Presentation</vt:lpstr>
      <vt:lpstr>My Team Members !!</vt:lpstr>
      <vt:lpstr>PowerPoint Presentation</vt:lpstr>
      <vt:lpstr>Do Better MSAs give Better Trees ?</vt:lpstr>
      <vt:lpstr>ENSEMBL 2008</vt:lpstr>
    </vt:vector>
  </TitlesOfParts>
  <Company>CRG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Consistency Based Methods for Multiple Sequence Alignments</dc:title>
  <dc:creator>Notredame Cédric</dc:creator>
  <cp:lastModifiedBy>Notredame Cédric</cp:lastModifiedBy>
  <cp:revision>98</cp:revision>
  <dcterms:created xsi:type="dcterms:W3CDTF">2013-10-06T15:58:10Z</dcterms:created>
  <dcterms:modified xsi:type="dcterms:W3CDTF">2016-02-19T11:11:24Z</dcterms:modified>
</cp:coreProperties>
</file>