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5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</p:sldIdLst>
  <p:sldSz cx="4610100" cy="3460750"/>
  <p:notesSz cx="4610100" cy="34607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46"/>
    <p:restoredTop sz="94676"/>
  </p:normalViewPr>
  <p:slideViewPr>
    <p:cSldViewPr>
      <p:cViewPr varScale="1">
        <p:scale>
          <a:sx n="343" d="100"/>
          <a:sy n="343" d="100"/>
        </p:scale>
        <p:origin x="87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37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5"/>
            <a:ext cx="4608195" cy="3456304"/>
          </a:xfrm>
          <a:custGeom>
            <a:avLst/>
            <a:gdLst/>
            <a:ahLst/>
            <a:cxnLst/>
            <a:rect l="l" t="t" r="r" b="b"/>
            <a:pathLst>
              <a:path w="4608195" h="3456304">
                <a:moveTo>
                  <a:pt x="0" y="3456005"/>
                </a:moveTo>
                <a:lnTo>
                  <a:pt x="4607940" y="3456005"/>
                </a:lnTo>
                <a:lnTo>
                  <a:pt x="4607940" y="0"/>
                </a:lnTo>
                <a:lnTo>
                  <a:pt x="0" y="0"/>
                </a:lnTo>
                <a:lnTo>
                  <a:pt x="0" y="3456005"/>
                </a:lnTo>
              </a:path>
            </a:pathLst>
          </a:custGeom>
          <a:solidFill>
            <a:srgbClr val="02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5"/>
            <a:ext cx="4607940" cy="3456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5"/>
            <a:ext cx="4608195" cy="3456304"/>
          </a:xfrm>
          <a:custGeom>
            <a:avLst/>
            <a:gdLst/>
            <a:ahLst/>
            <a:cxnLst/>
            <a:rect l="l" t="t" r="r" b="b"/>
            <a:pathLst>
              <a:path w="4608195" h="3456304">
                <a:moveTo>
                  <a:pt x="0" y="3456005"/>
                </a:moveTo>
                <a:lnTo>
                  <a:pt x="4607940" y="3456005"/>
                </a:lnTo>
                <a:lnTo>
                  <a:pt x="4607940" y="0"/>
                </a:lnTo>
                <a:lnTo>
                  <a:pt x="0" y="0"/>
                </a:lnTo>
                <a:lnTo>
                  <a:pt x="0" y="3456005"/>
                </a:lnTo>
              </a:path>
            </a:pathLst>
          </a:custGeom>
          <a:solidFill>
            <a:srgbClr val="02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5"/>
            <a:ext cx="4607940" cy="3456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5"/>
            <a:ext cx="4608195" cy="3456304"/>
          </a:xfrm>
          <a:custGeom>
            <a:avLst/>
            <a:gdLst/>
            <a:ahLst/>
            <a:cxnLst/>
            <a:rect l="l" t="t" r="r" b="b"/>
            <a:pathLst>
              <a:path w="4608195" h="3456304">
                <a:moveTo>
                  <a:pt x="0" y="3456005"/>
                </a:moveTo>
                <a:lnTo>
                  <a:pt x="4607940" y="3456005"/>
                </a:lnTo>
                <a:lnTo>
                  <a:pt x="4607940" y="0"/>
                </a:lnTo>
                <a:lnTo>
                  <a:pt x="0" y="0"/>
                </a:lnTo>
                <a:lnTo>
                  <a:pt x="0" y="3456005"/>
                </a:lnTo>
              </a:path>
            </a:pathLst>
          </a:custGeom>
          <a:solidFill>
            <a:srgbClr val="02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5"/>
            <a:ext cx="4607940" cy="3456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5"/>
            <a:ext cx="4608195" cy="3456304"/>
          </a:xfrm>
          <a:custGeom>
            <a:avLst/>
            <a:gdLst/>
            <a:ahLst/>
            <a:cxnLst/>
            <a:rect l="l" t="t" r="r" b="b"/>
            <a:pathLst>
              <a:path w="4608195" h="3456304">
                <a:moveTo>
                  <a:pt x="0" y="3456005"/>
                </a:moveTo>
                <a:lnTo>
                  <a:pt x="4607940" y="3456005"/>
                </a:lnTo>
                <a:lnTo>
                  <a:pt x="4607940" y="0"/>
                </a:lnTo>
                <a:lnTo>
                  <a:pt x="0" y="0"/>
                </a:lnTo>
                <a:lnTo>
                  <a:pt x="0" y="3456005"/>
                </a:lnTo>
              </a:path>
            </a:pathLst>
          </a:custGeom>
          <a:solidFill>
            <a:srgbClr val="02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673" y="74317"/>
            <a:ext cx="3810753" cy="20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9202" y="1008819"/>
            <a:ext cx="3911694" cy="12725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1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24328" y="3313608"/>
            <a:ext cx="17780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8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9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1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2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5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5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6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7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7980" y="792865"/>
            <a:ext cx="2132330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fr-CH" sz="2050" i="1" dirty="0" err="1" smtClean="0">
                <a:solidFill>
                  <a:srgbClr val="98B2CC"/>
                </a:solidFill>
                <a:latin typeface="Arial"/>
                <a:cs typeface="Arial"/>
              </a:rPr>
              <a:t>Genome</a:t>
            </a:r>
            <a:r>
              <a:rPr lang="fr-CH" sz="2050" i="1" dirty="0" smtClean="0">
                <a:solidFill>
                  <a:srgbClr val="98B2CC"/>
                </a:solidFill>
                <a:latin typeface="Arial"/>
                <a:cs typeface="Arial"/>
              </a:rPr>
              <a:t> </a:t>
            </a:r>
          </a:p>
          <a:p>
            <a:pPr marL="12700" algn="ctr">
              <a:lnSpc>
                <a:spcPct val="100000"/>
              </a:lnSpc>
            </a:pPr>
            <a:r>
              <a:rPr sz="2050" i="1" dirty="0" smtClean="0">
                <a:solidFill>
                  <a:srgbClr val="98B2CC"/>
                </a:solidFill>
                <a:latin typeface="Arial"/>
                <a:cs typeface="Arial"/>
              </a:rPr>
              <a:t>de </a:t>
            </a:r>
            <a:r>
              <a:rPr sz="2050" i="1" dirty="0">
                <a:solidFill>
                  <a:srgbClr val="98B2CC"/>
                </a:solidFill>
                <a:latin typeface="Arial"/>
                <a:cs typeface="Arial"/>
              </a:rPr>
              <a:t>n</a:t>
            </a:r>
            <a:r>
              <a:rPr sz="2050" i="1" spc="-35" dirty="0">
                <a:solidFill>
                  <a:srgbClr val="98B2CC"/>
                </a:solidFill>
                <a:latin typeface="Arial"/>
                <a:cs typeface="Arial"/>
              </a:rPr>
              <a:t>o</a:t>
            </a:r>
            <a:r>
              <a:rPr sz="2050" i="1" spc="-55" dirty="0">
                <a:solidFill>
                  <a:srgbClr val="98B2CC"/>
                </a:solidFill>
                <a:latin typeface="Arial"/>
                <a:cs typeface="Arial"/>
              </a:rPr>
              <a:t>v</a:t>
            </a:r>
            <a:r>
              <a:rPr sz="2050" i="1" dirty="0">
                <a:solidFill>
                  <a:srgbClr val="98B2CC"/>
                </a:solidFill>
                <a:latin typeface="Arial"/>
                <a:cs typeface="Arial"/>
              </a:rPr>
              <a:t>o</a:t>
            </a:r>
            <a:r>
              <a:rPr sz="2050" i="1" spc="6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98B2CC"/>
                </a:solidFill>
                <a:latin typeface="Arial"/>
                <a:cs typeface="Arial"/>
              </a:rPr>
              <a:t>assem</a:t>
            </a:r>
            <a:r>
              <a:rPr sz="2050" spc="-45" dirty="0">
                <a:solidFill>
                  <a:srgbClr val="98B2CC"/>
                </a:solidFill>
                <a:latin typeface="Arial"/>
                <a:cs typeface="Arial"/>
              </a:rPr>
              <a:t>b</a:t>
            </a:r>
            <a:r>
              <a:rPr sz="2050" dirty="0">
                <a:solidFill>
                  <a:srgbClr val="98B2CC"/>
                </a:solidFill>
                <a:latin typeface="Arial"/>
                <a:cs typeface="Arial"/>
              </a:rPr>
              <a:t>ly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076450" y="2797175"/>
            <a:ext cx="27990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lang="fr-CH" sz="1200" spc="-1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fr-CH" sz="1200" spc="-10" dirty="0" err="1" smtClean="0">
                <a:solidFill>
                  <a:srgbClr val="FFFFFF"/>
                </a:solidFill>
                <a:latin typeface="Arial"/>
                <a:cs typeface="Arial"/>
              </a:rPr>
              <a:t>Adapted</a:t>
            </a:r>
            <a:r>
              <a:rPr lang="fr-CH" sz="12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CH" sz="1200" spc="-10" dirty="0" err="1" smtClean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lang="fr-CH" sz="12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3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Chikhi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3960" y="1783834"/>
            <a:ext cx="2036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CH" spc="-10" dirty="0" err="1">
                <a:solidFill>
                  <a:srgbClr val="FFFFFF"/>
                </a:solidFill>
                <a:latin typeface="Arial"/>
                <a:cs typeface="Arial"/>
              </a:rPr>
              <a:t>Cedric</a:t>
            </a:r>
            <a:r>
              <a:rPr lang="fr-CH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CH" spc="-10" dirty="0" err="1">
                <a:solidFill>
                  <a:srgbClr val="FFFFFF"/>
                </a:solidFill>
                <a:latin typeface="Arial"/>
                <a:cs typeface="Arial"/>
              </a:rPr>
              <a:t>Notredame</a:t>
            </a:r>
            <a:endParaRPr lang="fr-CH" spc="-1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"/>
            <a:ext cx="4607940" cy="345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297" y="803511"/>
            <a:ext cx="161607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Definition of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bl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2653858" y="822574"/>
            <a:ext cx="16071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(t</a:t>
            </a:r>
            <a:r>
              <a:rPr sz="9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kier question than it seems)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384" y="1742652"/>
            <a:ext cx="3303904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sequences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appr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ximate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iginal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 sequenced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mate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ial.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9305">
              <a:lnSpc>
                <a:spcPct val="100000"/>
              </a:lnSpc>
            </a:pPr>
            <a:r>
              <a:rPr sz="1400" spc="80" dirty="0"/>
              <a:t>S</a:t>
            </a:r>
            <a:r>
              <a:rPr spc="55" dirty="0"/>
              <a:t>OM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pc="55" dirty="0"/>
              <a:t>ASSEMB</a:t>
            </a:r>
            <a:r>
              <a:rPr spc="-105" dirty="0"/>
              <a:t>L</a:t>
            </a:r>
            <a:r>
              <a:rPr spc="-10" dirty="0"/>
              <a:t>Y</a:t>
            </a:r>
            <a:r>
              <a:rPr spc="145" dirty="0"/>
              <a:t> </a:t>
            </a:r>
            <a:r>
              <a:rPr spc="55" dirty="0"/>
              <a:t>INTUITIO</a:t>
            </a:r>
            <a:r>
              <a:rPr spc="-10" dirty="0"/>
              <a:t>N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47297" y="307918"/>
            <a:ext cx="194437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ly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ally is:</a:t>
            </a:r>
            <a:endParaRPr sz="11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290195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smaller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the re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erenc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290195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agmented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3"/>
            <a:ext cx="4607941" cy="3456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66215" y="946866"/>
            <a:ext cx="364490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solidFill>
                  <a:srgbClr val="ECECEC"/>
                </a:solidFill>
                <a:latin typeface="Verdana"/>
                <a:cs typeface="Verdana"/>
              </a:rPr>
              <a:t>re</a:t>
            </a:r>
            <a:r>
              <a:rPr sz="800" spc="15" dirty="0">
                <a:solidFill>
                  <a:srgbClr val="ECECEC"/>
                </a:solidFill>
                <a:latin typeface="Verdana"/>
                <a:cs typeface="Verdana"/>
              </a:rPr>
              <a:t>p</a:t>
            </a:r>
            <a:r>
              <a:rPr sz="800" spc="5" dirty="0">
                <a:solidFill>
                  <a:srgbClr val="ECECEC"/>
                </a:solidFill>
                <a:latin typeface="Verdana"/>
                <a:cs typeface="Verdana"/>
              </a:rPr>
              <a:t>eat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"/>
            <a:ext cx="4607941" cy="3456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82101" y="959960"/>
            <a:ext cx="364490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solidFill>
                  <a:srgbClr val="ECECEC"/>
                </a:solidFill>
                <a:latin typeface="Verdana"/>
                <a:cs typeface="Verdana"/>
              </a:rPr>
              <a:t>re</a:t>
            </a:r>
            <a:r>
              <a:rPr sz="800" spc="15" dirty="0">
                <a:solidFill>
                  <a:srgbClr val="ECECEC"/>
                </a:solidFill>
                <a:latin typeface="Verdana"/>
                <a:cs typeface="Verdana"/>
              </a:rPr>
              <a:t>p</a:t>
            </a:r>
            <a:r>
              <a:rPr sz="800" spc="5" dirty="0">
                <a:solidFill>
                  <a:srgbClr val="ECECEC"/>
                </a:solidFill>
                <a:latin typeface="Verdana"/>
                <a:cs typeface="Verdana"/>
              </a:rPr>
              <a:t>eat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69890" y="2848295"/>
            <a:ext cx="624172" cy="63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1350" y="2848297"/>
            <a:ext cx="341696" cy="75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4277" y="2817388"/>
            <a:ext cx="168759" cy="1196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78954" y="3060132"/>
            <a:ext cx="293858" cy="90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1204" y="2936818"/>
            <a:ext cx="720090" cy="131445"/>
          </a:xfrm>
          <a:custGeom>
            <a:avLst/>
            <a:gdLst/>
            <a:ahLst/>
            <a:cxnLst/>
            <a:rect l="l" t="t" r="r" b="b"/>
            <a:pathLst>
              <a:path w="720089" h="131444">
                <a:moveTo>
                  <a:pt x="719873" y="130875"/>
                </a:moveTo>
                <a:lnTo>
                  <a:pt x="0" y="0"/>
                </a:lnTo>
              </a:path>
            </a:pathLst>
          </a:custGeom>
          <a:ln w="65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94760" y="2930962"/>
            <a:ext cx="47625" cy="26034"/>
          </a:xfrm>
          <a:custGeom>
            <a:avLst/>
            <a:gdLst/>
            <a:ahLst/>
            <a:cxnLst/>
            <a:rect l="l" t="t" r="r" b="b"/>
            <a:pathLst>
              <a:path w="47625" h="26035">
                <a:moveTo>
                  <a:pt x="47411" y="0"/>
                </a:moveTo>
                <a:lnTo>
                  <a:pt x="0" y="4666"/>
                </a:lnTo>
                <a:lnTo>
                  <a:pt x="42732" y="25752"/>
                </a:lnTo>
                <a:lnTo>
                  <a:pt x="32196" y="10536"/>
                </a:lnTo>
                <a:lnTo>
                  <a:pt x="47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4760" y="2930962"/>
            <a:ext cx="47625" cy="26034"/>
          </a:xfrm>
          <a:custGeom>
            <a:avLst/>
            <a:gdLst/>
            <a:ahLst/>
            <a:cxnLst/>
            <a:rect l="l" t="t" r="r" b="b"/>
            <a:pathLst>
              <a:path w="47625" h="26035">
                <a:moveTo>
                  <a:pt x="32196" y="10536"/>
                </a:moveTo>
                <a:lnTo>
                  <a:pt x="47411" y="0"/>
                </a:lnTo>
                <a:lnTo>
                  <a:pt x="0" y="4666"/>
                </a:lnTo>
                <a:lnTo>
                  <a:pt x="42732" y="25752"/>
                </a:lnTo>
                <a:lnTo>
                  <a:pt x="32196" y="10536"/>
                </a:lnTo>
                <a:close/>
              </a:path>
            </a:pathLst>
          </a:custGeom>
          <a:ln w="3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7423" y="2936818"/>
            <a:ext cx="393065" cy="131445"/>
          </a:xfrm>
          <a:custGeom>
            <a:avLst/>
            <a:gdLst/>
            <a:ahLst/>
            <a:cxnLst/>
            <a:rect l="l" t="t" r="r" b="b"/>
            <a:pathLst>
              <a:path w="393064" h="131444">
                <a:moveTo>
                  <a:pt x="0" y="130875"/>
                </a:moveTo>
                <a:lnTo>
                  <a:pt x="392643" y="0"/>
                </a:lnTo>
              </a:path>
            </a:pathLst>
          </a:custGeom>
          <a:ln w="65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68675" y="2934748"/>
            <a:ext cx="47625" cy="27305"/>
          </a:xfrm>
          <a:custGeom>
            <a:avLst/>
            <a:gdLst/>
            <a:ahLst/>
            <a:cxnLst/>
            <a:rect l="l" t="t" r="r" b="b"/>
            <a:pathLst>
              <a:path w="47625" h="27305">
                <a:moveTo>
                  <a:pt x="47609" y="0"/>
                </a:moveTo>
                <a:lnTo>
                  <a:pt x="0" y="2069"/>
                </a:lnTo>
                <a:lnTo>
                  <a:pt x="16550" y="10344"/>
                </a:lnTo>
                <a:lnTo>
                  <a:pt x="8290" y="26895"/>
                </a:lnTo>
                <a:lnTo>
                  <a:pt x="47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68675" y="2934748"/>
            <a:ext cx="47625" cy="27305"/>
          </a:xfrm>
          <a:custGeom>
            <a:avLst/>
            <a:gdLst/>
            <a:ahLst/>
            <a:cxnLst/>
            <a:rect l="l" t="t" r="r" b="b"/>
            <a:pathLst>
              <a:path w="47625" h="27305">
                <a:moveTo>
                  <a:pt x="16550" y="10344"/>
                </a:moveTo>
                <a:lnTo>
                  <a:pt x="8290" y="26895"/>
                </a:lnTo>
                <a:lnTo>
                  <a:pt x="47609" y="0"/>
                </a:lnTo>
                <a:lnTo>
                  <a:pt x="0" y="2069"/>
                </a:lnTo>
                <a:lnTo>
                  <a:pt x="16550" y="10344"/>
                </a:lnTo>
                <a:close/>
              </a:path>
            </a:pathLst>
          </a:custGeom>
          <a:ln w="3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33"/>
            <a:ext cx="4607941" cy="3456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3"/>
            <a:ext cx="4607941" cy="3456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2393" y="2499634"/>
            <a:ext cx="993516" cy="483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93684" y="2486381"/>
            <a:ext cx="341696" cy="750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96838" y="2486381"/>
            <a:ext cx="550057" cy="750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88139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88139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67413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67413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46672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46672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71737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71737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50986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50986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30258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09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30258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09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09517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7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09517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7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88782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88782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75794" y="149203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75794" y="149203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5043" y="149203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55043" y="149203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80105" y="149203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4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80105" y="149203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4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59379" y="149203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397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59379" y="149203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397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17875" y="149203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17875" y="149203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97147" y="149203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397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97147" y="149203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397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08070" y="154780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2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08070" y="154780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2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87332" y="154780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87332" y="154780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6579" y="154780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4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66579" y="154780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4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91643" y="154780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91643" y="154780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29426" y="154780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29426" y="154780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08322" y="160356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08322" y="160356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87581" y="160356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4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87581" y="160356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4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12645" y="160356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12645" y="160356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91895" y="160356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91895" y="160356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50428" y="160356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50428" y="160356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29675" y="160356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29675" y="160356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08070" y="166397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2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08070" y="166397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2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87332" y="166397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87332" y="166397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66579" y="166397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4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66579" y="166397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4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91643" y="166397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91643" y="166397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29426" y="166397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29426" y="166397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87865" y="174576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4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87865" y="174576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4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99403" y="18015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99403" y="180153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20405" y="185730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20405" y="185730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9403" y="196351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899403" y="196351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21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64853" y="173608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64853" y="173608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33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45423" y="173920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45423" y="173920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56950" y="179497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56950" y="179497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377945" y="185075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377945" y="185075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56950" y="195699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56950" y="195699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22390" y="172954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22390" y="172954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84250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84250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63503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63503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42756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42756" y="144321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71880" y="149203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71880" y="149203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51133" y="149203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551133" y="149203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730386" y="149203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730386" y="1492032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304153" y="154780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04153" y="154780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483406" y="154780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483406" y="154780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662689" y="154780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662689" y="154780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404402" y="160356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04402" y="160356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83655" y="160356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583655" y="160356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304153" y="166397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304153" y="166397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483406" y="166397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483406" y="166397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662689" y="166397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317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662689" y="166397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15" y="0"/>
                </a:lnTo>
              </a:path>
            </a:pathLst>
          </a:custGeom>
          <a:ln w="13942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0" y="33"/>
            <a:ext cx="4607941" cy="3456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0" y="33"/>
            <a:ext cx="4607941" cy="3456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584411" y="2128897"/>
            <a:ext cx="2426101" cy="373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608254" y="1999888"/>
            <a:ext cx="969010" cy="108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" marR="12700" indent="293370" algn="r">
              <a:lnSpc>
                <a:spcPct val="107400"/>
              </a:lnSpc>
            </a:pPr>
            <a:r>
              <a:rPr sz="800" spc="5" dirty="0">
                <a:solidFill>
                  <a:srgbClr val="E6E6E6"/>
                </a:solidFill>
                <a:latin typeface="DejaVu Sans"/>
                <a:cs typeface="DejaVu Sans"/>
              </a:rPr>
              <a:t>ide</a:t>
            </a:r>
            <a:r>
              <a:rPr sz="800" spc="10" dirty="0">
                <a:solidFill>
                  <a:srgbClr val="E6E6E6"/>
                </a:solidFill>
                <a:latin typeface="DejaVu Sans"/>
                <a:cs typeface="DejaVu Sans"/>
              </a:rPr>
              <a:t>al</a:t>
            </a:r>
            <a:r>
              <a:rPr sz="800" spc="5" dirty="0">
                <a:solidFill>
                  <a:srgbClr val="E6E6E6"/>
                </a:solidFill>
                <a:latin typeface="DejaVu Sans"/>
                <a:cs typeface="DejaVu Sans"/>
              </a:rPr>
              <a:t> </a:t>
            </a:r>
            <a:r>
              <a:rPr sz="800" spc="10" dirty="0">
                <a:solidFill>
                  <a:srgbClr val="E6E6E6"/>
                </a:solidFill>
                <a:latin typeface="DejaVu Sans"/>
                <a:cs typeface="DejaVu Sans"/>
              </a:rPr>
              <a:t>wo</a:t>
            </a:r>
            <a:r>
              <a:rPr sz="800" spc="5" dirty="0">
                <a:solidFill>
                  <a:srgbClr val="E6E6E6"/>
                </a:solidFill>
                <a:latin typeface="DejaVu Sans"/>
                <a:cs typeface="DejaVu Sans"/>
              </a:rPr>
              <a:t>rld: </a:t>
            </a:r>
            <a:r>
              <a:rPr sz="800" spc="10" dirty="0">
                <a:solidFill>
                  <a:srgbClr val="E6E6E6"/>
                </a:solidFill>
                <a:latin typeface="DejaVu Sans"/>
                <a:cs typeface="DejaVu Sans"/>
              </a:rPr>
              <a:t>pe</a:t>
            </a:r>
            <a:r>
              <a:rPr sz="800" spc="5" dirty="0">
                <a:solidFill>
                  <a:srgbClr val="E6E6E6"/>
                </a:solidFill>
                <a:latin typeface="DejaVu Sans"/>
                <a:cs typeface="DejaVu Sans"/>
              </a:rPr>
              <a:t>rfect </a:t>
            </a:r>
            <a:r>
              <a:rPr sz="800" spc="10" dirty="0">
                <a:solidFill>
                  <a:srgbClr val="E6E6E6"/>
                </a:solidFill>
                <a:latin typeface="DejaVu Sans"/>
                <a:cs typeface="DejaVu Sans"/>
              </a:rPr>
              <a:t>a</a:t>
            </a:r>
            <a:r>
              <a:rPr sz="800" spc="5" dirty="0">
                <a:solidFill>
                  <a:srgbClr val="E6E6E6"/>
                </a:solidFill>
                <a:latin typeface="DejaVu Sans"/>
                <a:cs typeface="DejaVu Sans"/>
              </a:rPr>
              <a:t>s</a:t>
            </a:r>
            <a:r>
              <a:rPr sz="800" spc="10" dirty="0">
                <a:solidFill>
                  <a:srgbClr val="E6E6E6"/>
                </a:solidFill>
                <a:latin typeface="DejaVu Sans"/>
                <a:cs typeface="DejaVu Sans"/>
              </a:rPr>
              <a:t>sembly</a:t>
            </a:r>
            <a:endParaRPr sz="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 marR="5080" indent="204470" algn="r">
              <a:lnSpc>
                <a:spcPct val="107400"/>
              </a:lnSpc>
            </a:pPr>
            <a:r>
              <a:rPr sz="800" spc="10" dirty="0">
                <a:solidFill>
                  <a:srgbClr val="ECECEC"/>
                </a:solidFill>
                <a:latin typeface="DejaVu Sans"/>
                <a:cs typeface="DejaVu Sans"/>
              </a:rPr>
              <a:t>mis</a:t>
            </a:r>
            <a:r>
              <a:rPr sz="800" dirty="0">
                <a:solidFill>
                  <a:srgbClr val="ECECEC"/>
                </a:solidFill>
                <a:latin typeface="DejaVu Sans"/>
                <a:cs typeface="DejaVu Sans"/>
              </a:rPr>
              <a:t>si</a:t>
            </a:r>
            <a:r>
              <a:rPr sz="800" spc="15" dirty="0">
                <a:solidFill>
                  <a:srgbClr val="ECECEC"/>
                </a:solidFill>
                <a:latin typeface="DejaVu Sans"/>
                <a:cs typeface="DejaVu Sans"/>
              </a:rPr>
              <a:t>ng</a:t>
            </a:r>
            <a:r>
              <a:rPr sz="800" spc="5" dirty="0">
                <a:solidFill>
                  <a:srgbClr val="ECECEC"/>
                </a:solidFill>
                <a:latin typeface="DejaVu Sans"/>
                <a:cs typeface="DejaVu Sans"/>
              </a:rPr>
              <a:t> </a:t>
            </a:r>
            <a:r>
              <a:rPr sz="800" spc="-15" dirty="0">
                <a:solidFill>
                  <a:srgbClr val="ECECEC"/>
                </a:solidFill>
                <a:latin typeface="DejaVu Sans"/>
                <a:cs typeface="DejaVu Sans"/>
              </a:rPr>
              <a:t>r</a:t>
            </a:r>
            <a:r>
              <a:rPr sz="800" spc="5" dirty="0">
                <a:solidFill>
                  <a:srgbClr val="ECECEC"/>
                </a:solidFill>
                <a:latin typeface="DejaVu Sans"/>
                <a:cs typeface="DejaVu Sans"/>
              </a:rPr>
              <a:t>e</a:t>
            </a:r>
            <a:r>
              <a:rPr sz="800" spc="10" dirty="0">
                <a:solidFill>
                  <a:srgbClr val="ECECEC"/>
                </a:solidFill>
                <a:latin typeface="DejaVu Sans"/>
                <a:cs typeface="DejaVu Sans"/>
              </a:rPr>
              <a:t>ads</a:t>
            </a:r>
            <a:r>
              <a:rPr sz="800" spc="5" dirty="0">
                <a:solidFill>
                  <a:srgbClr val="ECECEC"/>
                </a:solidFill>
                <a:latin typeface="DejaVu Sans"/>
                <a:cs typeface="DejaVu Sans"/>
              </a:rPr>
              <a:t> c</a:t>
            </a:r>
            <a:r>
              <a:rPr sz="800" spc="-15" dirty="0">
                <a:solidFill>
                  <a:srgbClr val="ECECEC"/>
                </a:solidFill>
                <a:latin typeface="DejaVu Sans"/>
                <a:cs typeface="DejaVu Sans"/>
              </a:rPr>
              <a:t>r</a:t>
            </a:r>
            <a:r>
              <a:rPr sz="800" spc="5" dirty="0">
                <a:solidFill>
                  <a:srgbClr val="ECECEC"/>
                </a:solidFill>
                <a:latin typeface="DejaVu Sans"/>
                <a:cs typeface="DejaVu Sans"/>
              </a:rPr>
              <a:t>e</a:t>
            </a:r>
            <a:r>
              <a:rPr sz="800" spc="10" dirty="0">
                <a:solidFill>
                  <a:srgbClr val="ECECEC"/>
                </a:solidFill>
                <a:latin typeface="DejaVu Sans"/>
                <a:cs typeface="DejaVu Sans"/>
              </a:rPr>
              <a:t>ate</a:t>
            </a:r>
            <a:r>
              <a:rPr sz="800" spc="5" dirty="0">
                <a:solidFill>
                  <a:srgbClr val="ECECEC"/>
                </a:solidFill>
                <a:latin typeface="DejaVu Sans"/>
                <a:cs typeface="DejaVu Sans"/>
              </a:rPr>
              <a:t> </a:t>
            </a:r>
            <a:r>
              <a:rPr sz="800" spc="10" dirty="0">
                <a:solidFill>
                  <a:srgbClr val="ECECEC"/>
                </a:solidFill>
                <a:latin typeface="DejaVu Sans"/>
                <a:cs typeface="DejaVu Sans"/>
              </a:rPr>
              <a:t>gaps</a:t>
            </a:r>
            <a:endParaRPr sz="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700">
              <a:latin typeface="Times New Roman"/>
              <a:cs typeface="Times New Roman"/>
            </a:endParaRPr>
          </a:p>
          <a:p>
            <a:pPr marL="196215" marR="5080" indent="-184150" algn="just">
              <a:lnSpc>
                <a:spcPct val="107300"/>
              </a:lnSpc>
            </a:pPr>
            <a:r>
              <a:rPr sz="700" spc="-15" dirty="0">
                <a:solidFill>
                  <a:srgbClr val="ECECEC"/>
                </a:solidFill>
                <a:latin typeface="DejaVu Sans"/>
                <a:cs typeface="DejaVu Sans"/>
              </a:rPr>
              <a:t>r</a:t>
            </a:r>
            <a:r>
              <a:rPr sz="700" spc="5" dirty="0">
                <a:solidFill>
                  <a:srgbClr val="ECECEC"/>
                </a:solidFill>
                <a:latin typeface="DejaVu Sans"/>
                <a:cs typeface="DejaVu Sans"/>
              </a:rPr>
              <a:t>epet</a:t>
            </a:r>
            <a:r>
              <a:rPr sz="700" dirty="0">
                <a:solidFill>
                  <a:srgbClr val="ECECEC"/>
                </a:solidFill>
                <a:latin typeface="DejaVu Sans"/>
                <a:cs typeface="DejaVu Sans"/>
              </a:rPr>
              <a:t>i</a:t>
            </a:r>
            <a:r>
              <a:rPr sz="700" spc="5" dirty="0">
                <a:solidFill>
                  <a:srgbClr val="ECECEC"/>
                </a:solidFill>
                <a:latin typeface="DejaVu Sans"/>
                <a:cs typeface="DejaVu Sans"/>
              </a:rPr>
              <a:t>t</a:t>
            </a:r>
            <a:r>
              <a:rPr sz="700" dirty="0">
                <a:solidFill>
                  <a:srgbClr val="ECECEC"/>
                </a:solidFill>
                <a:latin typeface="DejaVu Sans"/>
                <a:cs typeface="DejaVu Sans"/>
              </a:rPr>
              <a:t>io</a:t>
            </a:r>
            <a:r>
              <a:rPr sz="700" spc="10" dirty="0">
                <a:solidFill>
                  <a:srgbClr val="ECECEC"/>
                </a:solidFill>
                <a:latin typeface="DejaVu Sans"/>
                <a:cs typeface="DejaVu Sans"/>
              </a:rPr>
              <a:t>ns</a:t>
            </a:r>
            <a:r>
              <a:rPr sz="700" spc="5" dirty="0">
                <a:solidFill>
                  <a:srgbClr val="ECECEC"/>
                </a:solidFill>
                <a:latin typeface="DejaVu Sans"/>
                <a:cs typeface="DejaVu Sans"/>
              </a:rPr>
              <a:t> fra</a:t>
            </a:r>
            <a:r>
              <a:rPr sz="700" spc="10" dirty="0">
                <a:solidFill>
                  <a:srgbClr val="ECECEC"/>
                </a:solidFill>
                <a:latin typeface="DejaVu Sans"/>
                <a:cs typeface="DejaVu Sans"/>
              </a:rPr>
              <a:t>gmen</a:t>
            </a:r>
            <a:r>
              <a:rPr sz="700" spc="5" dirty="0">
                <a:solidFill>
                  <a:srgbClr val="ECECEC"/>
                </a:solidFill>
                <a:latin typeface="DejaVu Sans"/>
                <a:cs typeface="DejaVu Sans"/>
              </a:rPr>
              <a:t>t</a:t>
            </a:r>
            <a:r>
              <a:rPr sz="700" spc="10" dirty="0">
                <a:solidFill>
                  <a:srgbClr val="ECECEC"/>
                </a:solidFill>
                <a:latin typeface="DejaVu Sans"/>
                <a:cs typeface="DejaVu Sans"/>
              </a:rPr>
              <a:t> as</a:t>
            </a:r>
            <a:r>
              <a:rPr sz="700" spc="5" dirty="0">
                <a:solidFill>
                  <a:srgbClr val="ECECEC"/>
                </a:solidFill>
                <a:latin typeface="DejaVu Sans"/>
                <a:cs typeface="DejaVu Sans"/>
              </a:rPr>
              <a:t>semblie</a:t>
            </a:r>
            <a:r>
              <a:rPr sz="700" spc="10" dirty="0">
                <a:solidFill>
                  <a:srgbClr val="ECECEC"/>
                </a:solidFill>
                <a:latin typeface="DejaVu Sans"/>
                <a:cs typeface="DejaVu Sans"/>
              </a:rPr>
              <a:t>s</a:t>
            </a:r>
            <a:r>
              <a:rPr sz="700" spc="5" dirty="0">
                <a:solidFill>
                  <a:srgbClr val="ECECEC"/>
                </a:solidFill>
                <a:latin typeface="DejaVu Sans"/>
                <a:cs typeface="DejaVu Sans"/>
              </a:rPr>
              <a:t> </a:t>
            </a:r>
            <a:r>
              <a:rPr sz="700" spc="10" dirty="0">
                <a:solidFill>
                  <a:srgbClr val="ECECEC"/>
                </a:solidFill>
                <a:latin typeface="DejaVu Sans"/>
                <a:cs typeface="DejaVu Sans"/>
              </a:rPr>
              <a:t>and</a:t>
            </a:r>
            <a:r>
              <a:rPr sz="700" spc="5" dirty="0">
                <a:solidFill>
                  <a:srgbClr val="ECECEC"/>
                </a:solidFill>
                <a:latin typeface="DejaVu Sans"/>
                <a:cs typeface="DejaVu Sans"/>
              </a:rPr>
              <a:t> </a:t>
            </a:r>
            <a:r>
              <a:rPr sz="700" spc="-15" dirty="0">
                <a:solidFill>
                  <a:srgbClr val="ECECEC"/>
                </a:solidFill>
                <a:latin typeface="DejaVu Sans"/>
                <a:cs typeface="DejaVu Sans"/>
              </a:rPr>
              <a:t>r</a:t>
            </a:r>
            <a:r>
              <a:rPr sz="700" spc="5" dirty="0">
                <a:solidFill>
                  <a:srgbClr val="ECECEC"/>
                </a:solidFill>
                <a:latin typeface="DejaVu Sans"/>
                <a:cs typeface="DejaVu Sans"/>
              </a:rPr>
              <a:t>ed</a:t>
            </a:r>
            <a:r>
              <a:rPr sz="700" spc="10" dirty="0">
                <a:solidFill>
                  <a:srgbClr val="ECECEC"/>
                </a:solidFill>
                <a:latin typeface="DejaVu Sans"/>
                <a:cs typeface="DejaVu Sans"/>
              </a:rPr>
              <a:t>u</a:t>
            </a:r>
            <a:r>
              <a:rPr sz="700" spc="5" dirty="0">
                <a:solidFill>
                  <a:srgbClr val="ECECEC"/>
                </a:solidFill>
                <a:latin typeface="DejaVu Sans"/>
                <a:cs typeface="DejaVu Sans"/>
              </a:rPr>
              <a:t>c</a:t>
            </a:r>
            <a:r>
              <a:rPr sz="700" spc="10" dirty="0">
                <a:solidFill>
                  <a:srgbClr val="ECECEC"/>
                </a:solidFill>
                <a:latin typeface="DejaVu Sans"/>
                <a:cs typeface="DejaVu Sans"/>
              </a:rPr>
              <a:t>e</a:t>
            </a:r>
            <a:r>
              <a:rPr sz="700" dirty="0">
                <a:solidFill>
                  <a:srgbClr val="ECECEC"/>
                </a:solidFill>
                <a:latin typeface="DejaVu Sans"/>
                <a:cs typeface="DejaVu Sans"/>
              </a:rPr>
              <a:t> </a:t>
            </a:r>
            <a:r>
              <a:rPr sz="700" spc="5" dirty="0">
                <a:solidFill>
                  <a:srgbClr val="ECECEC"/>
                </a:solidFill>
                <a:latin typeface="DejaVu Sans"/>
                <a:cs typeface="DejaVu Sans"/>
              </a:rPr>
              <a:t>total </a:t>
            </a:r>
            <a:r>
              <a:rPr sz="700" dirty="0">
                <a:solidFill>
                  <a:srgbClr val="ECECEC"/>
                </a:solidFill>
                <a:latin typeface="DejaVu Sans"/>
                <a:cs typeface="DejaVu Sans"/>
              </a:rPr>
              <a:t>siz</a:t>
            </a:r>
            <a:r>
              <a:rPr sz="700" spc="10" dirty="0">
                <a:solidFill>
                  <a:srgbClr val="ECECEC"/>
                </a:solidFill>
                <a:latin typeface="DejaVu Sans"/>
                <a:cs typeface="DejaVu Sans"/>
              </a:rPr>
              <a:t>e</a:t>
            </a:r>
            <a:endParaRPr sz="700">
              <a:latin typeface="DejaVu Sans"/>
              <a:cs typeface="DejaVu Sans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437024" y="3313618"/>
            <a:ext cx="1524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9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978769" y="1394504"/>
            <a:ext cx="596265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solidFill>
                  <a:srgbClr val="ECECEC"/>
                </a:solidFill>
                <a:latin typeface="DejaVu Sans"/>
                <a:cs typeface="DejaVu Sans"/>
              </a:rPr>
              <a:t>seq</a:t>
            </a:r>
            <a:r>
              <a:rPr sz="800" spc="15" dirty="0">
                <a:solidFill>
                  <a:srgbClr val="ECECEC"/>
                </a:solidFill>
                <a:latin typeface="DejaVu Sans"/>
                <a:cs typeface="DejaVu Sans"/>
              </a:rPr>
              <a:t>u</a:t>
            </a:r>
            <a:r>
              <a:rPr sz="800" spc="5" dirty="0">
                <a:solidFill>
                  <a:srgbClr val="ECECEC"/>
                </a:solidFill>
                <a:latin typeface="DejaVu Sans"/>
                <a:cs typeface="DejaVu Sans"/>
              </a:rPr>
              <a:t>e</a:t>
            </a:r>
            <a:r>
              <a:rPr sz="800" spc="15" dirty="0">
                <a:solidFill>
                  <a:srgbClr val="ECECEC"/>
                </a:solidFill>
                <a:latin typeface="DejaVu Sans"/>
                <a:cs typeface="DejaVu Sans"/>
              </a:rPr>
              <a:t>n</a:t>
            </a:r>
            <a:r>
              <a:rPr sz="800" spc="5" dirty="0">
                <a:solidFill>
                  <a:srgbClr val="ECECEC"/>
                </a:solidFill>
                <a:latin typeface="DejaVu Sans"/>
                <a:cs typeface="DejaVu Sans"/>
              </a:rPr>
              <a:t>ce</a:t>
            </a:r>
            <a:r>
              <a:rPr sz="800" spc="15" dirty="0">
                <a:solidFill>
                  <a:srgbClr val="ECECEC"/>
                </a:solidFill>
                <a:latin typeface="DejaVu Sans"/>
                <a:cs typeface="DejaVu Sans"/>
              </a:rPr>
              <a:t>d</a:t>
            </a:r>
            <a:endParaRPr sz="800">
              <a:latin typeface="DejaVu Sans"/>
              <a:cs typeface="DejaVu Sans"/>
            </a:endParaRPr>
          </a:p>
          <a:p>
            <a:pPr marL="252729">
              <a:lnSpc>
                <a:spcPct val="100000"/>
              </a:lnSpc>
              <a:spcBef>
                <a:spcPts val="70"/>
              </a:spcBef>
            </a:pPr>
            <a:r>
              <a:rPr sz="800" b="1" spc="10" dirty="0">
                <a:solidFill>
                  <a:srgbClr val="ECECEC"/>
                </a:solidFill>
                <a:latin typeface="DejaVu Sans"/>
                <a:cs typeface="DejaVu Sans"/>
              </a:rPr>
              <a:t>reads</a:t>
            </a:r>
            <a:endParaRPr sz="800">
              <a:latin typeface="DejaVu Sans"/>
              <a:cs typeface="DejaVu Sans"/>
            </a:endParaRP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4589424" cy="3460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"/>
            <a:ext cx="4607940" cy="345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297" y="628873"/>
            <a:ext cx="3708400" cy="1710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oca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ula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y:</a:t>
            </a:r>
            <a:endParaRPr sz="11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630"/>
              </a:spcBef>
            </a:pP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Read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sequence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that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comes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out of the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sequencer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100" b="1" spc="-45" dirty="0">
                <a:solidFill>
                  <a:srgbClr val="98B2CC"/>
                </a:solidFill>
                <a:latin typeface="Arial"/>
                <a:cs typeface="Arial"/>
              </a:rPr>
              <a:t>P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aired</a:t>
            </a:r>
            <a:r>
              <a:rPr sz="1100" b="1" spc="-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read</a:t>
            </a:r>
            <a:r>
              <a:rPr sz="1100" b="1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1200" spc="52" baseline="-13888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gap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≤</a:t>
            </a:r>
            <a:r>
              <a:rPr sz="11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500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1200" spc="-7" baseline="-1388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 baseline="-13888">
              <a:latin typeface="Arial"/>
              <a:cs typeface="Arial"/>
            </a:endParaRPr>
          </a:p>
          <a:p>
            <a:pPr marR="1205230" algn="ctr">
              <a:lnSpc>
                <a:spcPct val="100000"/>
              </a:lnSpc>
              <a:spcBef>
                <a:spcPts val="330"/>
              </a:spcBef>
            </a:pP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Mate-pair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1200" spc="52" baseline="-13888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gap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≥</a:t>
            </a:r>
            <a:r>
              <a:rPr sz="11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kb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1200" spc="-7" baseline="-1388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 baseline="-13888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Single</a:t>
            </a:r>
            <a:r>
              <a:rPr sz="1100" b="1" spc="-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read</a:t>
            </a:r>
            <a:r>
              <a:rPr sz="1100" b="1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Unpaired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endParaRPr sz="1100">
              <a:latin typeface="Arial"/>
              <a:cs typeface="Arial"/>
            </a:endParaRPr>
          </a:p>
          <a:p>
            <a:pPr marL="294005" indent="54610">
              <a:lnSpc>
                <a:spcPct val="100000"/>
              </a:lnSpc>
              <a:spcBef>
                <a:spcPts val="330"/>
              </a:spcBef>
            </a:pPr>
            <a:r>
              <a:rPr sz="1100" i="1" spc="-10" dirty="0">
                <a:solidFill>
                  <a:srgbClr val="98B2CC"/>
                </a:solidFill>
                <a:latin typeface="Arial"/>
                <a:cs typeface="Arial"/>
              </a:rPr>
              <a:t>k</a:t>
            </a:r>
            <a:r>
              <a:rPr sz="1100" i="1" spc="-20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-mer</a:t>
            </a:r>
            <a:r>
              <a:rPr sz="1100" b="1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sequence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of length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1100">
              <a:latin typeface="Arial"/>
              <a:cs typeface="Arial"/>
            </a:endParaRPr>
          </a:p>
          <a:p>
            <a:pPr marL="294005">
              <a:lnSpc>
                <a:spcPct val="100000"/>
              </a:lnSpc>
              <a:spcBef>
                <a:spcPts val="630"/>
              </a:spcBef>
            </a:pP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Contig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gap-less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led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sequence</a:t>
            </a:r>
            <a:endParaRPr sz="1100">
              <a:latin typeface="Arial"/>
              <a:cs typeface="Arial"/>
            </a:endParaRPr>
          </a:p>
          <a:p>
            <a:pPr marL="188595">
              <a:lnSpc>
                <a:spcPct val="100000"/>
              </a:lnSpc>
              <a:spcBef>
                <a:spcPts val="330"/>
              </a:spcBef>
            </a:pP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Scaf</a:t>
            </a:r>
            <a:r>
              <a:rPr sz="1100" b="1" spc="-30" dirty="0">
                <a:solidFill>
                  <a:srgbClr val="98B2CC"/>
                </a:solidFill>
                <a:latin typeface="Arial"/>
                <a:cs typeface="Arial"/>
              </a:rPr>
              <a:t>f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old</a:t>
            </a:r>
            <a:r>
              <a:rPr sz="1100" b="1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sequence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contain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gaps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(N)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14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1615">
              <a:lnSpc>
                <a:spcPct val="100000"/>
              </a:lnSpc>
            </a:pPr>
            <a:r>
              <a:rPr sz="1400" spc="80" dirty="0"/>
              <a:t>E</a:t>
            </a:r>
            <a:r>
              <a:rPr spc="55" dirty="0"/>
              <a:t>XERCIS</a:t>
            </a:r>
            <a:r>
              <a:rPr spc="-10" dirty="0"/>
              <a:t>E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15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307" y="402464"/>
            <a:ext cx="3872229" cy="257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00960" algn="ctr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is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set of reads:</a:t>
            </a:r>
            <a:endParaRPr sz="1000" dirty="0">
              <a:latin typeface="Arial"/>
              <a:cs typeface="Arial"/>
            </a:endParaRPr>
          </a:p>
          <a:p>
            <a:pPr marL="78740">
              <a:lnSpc>
                <a:spcPct val="100000"/>
              </a:lnSpc>
              <a:spcBef>
                <a:spcPts val="595"/>
              </a:spcBef>
            </a:pPr>
            <a:r>
              <a:rPr sz="600" spc="160" dirty="0">
                <a:solidFill>
                  <a:srgbClr val="FFFFFF"/>
                </a:solidFill>
                <a:latin typeface="Arial Unicode MS"/>
                <a:cs typeface="Arial Unicode MS"/>
              </a:rPr>
              <a:t>❚❆❈❆●❚</a:t>
            </a:r>
            <a:endParaRPr sz="600" dirty="0">
              <a:latin typeface="Arial Unicode MS"/>
              <a:cs typeface="Arial Unicode MS"/>
            </a:endParaRPr>
          </a:p>
          <a:p>
            <a:pPr marL="211454">
              <a:lnSpc>
                <a:spcPct val="100000"/>
              </a:lnSpc>
              <a:spcBef>
                <a:spcPts val="75"/>
              </a:spcBef>
            </a:pPr>
            <a:r>
              <a:rPr sz="600" spc="125" dirty="0">
                <a:solidFill>
                  <a:srgbClr val="FFFFFF"/>
                </a:solidFill>
                <a:latin typeface="Arial Unicode MS"/>
                <a:cs typeface="Arial Unicode MS"/>
              </a:rPr>
              <a:t>❈❆●❚❈</a:t>
            </a:r>
            <a:endParaRPr sz="600" dirty="0">
              <a:latin typeface="Arial Unicode MS"/>
              <a:cs typeface="Arial Unicode MS"/>
            </a:endParaRPr>
          </a:p>
          <a:p>
            <a:pPr marL="278130">
              <a:lnSpc>
                <a:spcPct val="100000"/>
              </a:lnSpc>
              <a:spcBef>
                <a:spcPts val="75"/>
              </a:spcBef>
            </a:pPr>
            <a:r>
              <a:rPr sz="600" spc="140" dirty="0">
                <a:solidFill>
                  <a:srgbClr val="FFFFFF"/>
                </a:solidFill>
                <a:latin typeface="Arial Unicode MS"/>
                <a:cs typeface="Arial Unicode MS"/>
              </a:rPr>
              <a:t>❆●❚❈❆</a:t>
            </a:r>
            <a:endParaRPr sz="600" dirty="0">
              <a:latin typeface="Arial Unicode MS"/>
              <a:cs typeface="Arial Unicode MS"/>
            </a:endParaRPr>
          </a:p>
          <a:p>
            <a:pPr marL="477520">
              <a:lnSpc>
                <a:spcPct val="100000"/>
              </a:lnSpc>
              <a:spcBef>
                <a:spcPts val="75"/>
              </a:spcBef>
            </a:pPr>
            <a:r>
              <a:rPr sz="600" spc="105" dirty="0">
                <a:solidFill>
                  <a:srgbClr val="FFFFFF"/>
                </a:solidFill>
                <a:latin typeface="Arial Unicode MS"/>
                <a:cs typeface="Arial Unicode MS"/>
              </a:rPr>
              <a:t>❈❆●❆</a:t>
            </a:r>
            <a:endParaRPr sz="600" dirty="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50" dirty="0">
              <a:latin typeface="Times New Roman"/>
              <a:cs typeface="Times New Roman"/>
            </a:endParaRPr>
          </a:p>
          <a:p>
            <a:pPr marL="289560" indent="-174625">
              <a:lnSpc>
                <a:spcPts val="1125"/>
              </a:lnSpc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-mers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are in these reads (including duplicates), 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000" dirty="0">
              <a:latin typeface="Arial"/>
              <a:cs typeface="Arial"/>
            </a:endParaRPr>
          </a:p>
          <a:p>
            <a:pPr marL="289560">
              <a:lnSpc>
                <a:spcPts val="1075"/>
              </a:lnSpc>
            </a:pP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3?</a:t>
            </a:r>
            <a:endParaRPr sz="1000" dirty="0">
              <a:latin typeface="Arial"/>
              <a:cs typeface="Arial"/>
            </a:endParaRPr>
          </a:p>
          <a:p>
            <a:pPr marL="289560" indent="-174625">
              <a:lnSpc>
                <a:spcPts val="1150"/>
              </a:lnSpc>
              <a:buClr>
                <a:srgbClr val="98B2CC"/>
              </a:buClr>
              <a:buFont typeface="Arial"/>
              <a:buAutoNum type="arabicPeriod" startAt="2"/>
              <a:tabLst>
                <a:tab pos="290195" algn="l"/>
              </a:tabLst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distinct k</a:t>
            </a:r>
            <a:r>
              <a:rPr sz="1000" i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-mers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are in these reads?</a:t>
            </a:r>
            <a:endParaRPr sz="1000" dirty="0">
              <a:latin typeface="Arial"/>
              <a:cs typeface="Arial"/>
            </a:endParaRPr>
          </a:p>
          <a:p>
            <a:pPr marL="429259">
              <a:lnSpc>
                <a:spcPts val="1200"/>
              </a:lnSpc>
              <a:spcBef>
                <a:spcPts val="490"/>
              </a:spcBef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(i) 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 dirty="0">
              <a:latin typeface="Arial"/>
              <a:cs typeface="Arial"/>
            </a:endParaRPr>
          </a:p>
          <a:p>
            <a:pPr marL="429259">
              <a:lnSpc>
                <a:spcPts val="1195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(ii) 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00" dirty="0">
              <a:latin typeface="Arial"/>
              <a:cs typeface="Arial"/>
            </a:endParaRPr>
          </a:p>
          <a:p>
            <a:pPr marL="429259">
              <a:lnSpc>
                <a:spcPts val="1200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(iii) 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00" dirty="0">
              <a:latin typeface="Arial"/>
              <a:cs typeface="Arial"/>
            </a:endParaRPr>
          </a:p>
          <a:p>
            <a:pPr marL="289560" marR="5080" indent="-174625">
              <a:lnSpc>
                <a:spcPts val="1050"/>
              </a:lnSpc>
              <a:spcBef>
                <a:spcPts val="500"/>
              </a:spcBef>
              <a:buClr>
                <a:srgbClr val="98B2CC"/>
              </a:buClr>
              <a:buFont typeface="Arial"/>
              <a:buAutoNum type="arabicPeriod" startAt="3"/>
              <a:tabLst>
                <a:tab pos="290195" algn="l"/>
              </a:tabLst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Pretend these reads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come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from the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genome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C</a:t>
            </a:r>
            <a:r>
              <a:rPr sz="1000" spc="-40" dirty="0">
                <a:solidFill>
                  <a:srgbClr val="91FC91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G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C</a:t>
            </a:r>
            <a:r>
              <a:rPr sz="1000" spc="-40" dirty="0">
                <a:solidFill>
                  <a:srgbClr val="91FC91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A.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What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is the largest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that the set of distinct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-mers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in the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genome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is 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xactly the set of distinct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-mers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in the reads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e?</a:t>
            </a:r>
            <a:endParaRPr sz="1000" dirty="0">
              <a:latin typeface="Arial"/>
              <a:cs typeface="Arial"/>
            </a:endParaRPr>
          </a:p>
          <a:p>
            <a:pPr marL="289560" marR="52705" indent="-174625">
              <a:lnSpc>
                <a:spcPts val="1040"/>
              </a:lnSpc>
              <a:spcBef>
                <a:spcPts val="310"/>
              </a:spcBef>
              <a:buClr>
                <a:srgbClr val="98B2CC"/>
              </a:buClr>
              <a:buFont typeface="Arial"/>
              <a:buAutoNum type="arabicPeriod" startAt="3"/>
              <a:tabLst>
                <a:tab pos="290195" algn="l"/>
              </a:tabLst>
            </a:pP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alue of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 is there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mathematical relation bet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6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 the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umber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-mers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(incl.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duplicates) in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sequenc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 the length of that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sequence?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90" y="587375"/>
            <a:ext cx="851807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8060">
              <a:lnSpc>
                <a:spcPct val="100000"/>
              </a:lnSpc>
            </a:pPr>
            <a:r>
              <a:rPr sz="1400" spc="80" dirty="0"/>
              <a:t>E</a:t>
            </a:r>
            <a:r>
              <a:rPr spc="55" dirty="0"/>
              <a:t>XERCIS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z="1400" spc="75" dirty="0">
                <a:solidFill>
                  <a:srgbClr val="FC9191"/>
                </a:solidFill>
              </a:rPr>
              <a:t>(</a:t>
            </a:r>
            <a:r>
              <a:rPr spc="55" dirty="0">
                <a:solidFill>
                  <a:srgbClr val="FC9191"/>
                </a:solidFill>
              </a:rPr>
              <a:t>SOLUTION</a:t>
            </a:r>
            <a:r>
              <a:rPr sz="1400" spc="5" dirty="0">
                <a:solidFill>
                  <a:srgbClr val="FC9191"/>
                </a:solidFill>
              </a:rPr>
              <a:t>)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16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7" y="382992"/>
            <a:ext cx="3872229" cy="270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00960" algn="ctr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is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set of reads:</a:t>
            </a:r>
            <a:endParaRPr sz="1000">
              <a:latin typeface="Arial"/>
              <a:cs typeface="Arial"/>
            </a:endParaRPr>
          </a:p>
          <a:p>
            <a:pPr marL="78740">
              <a:lnSpc>
                <a:spcPct val="100000"/>
              </a:lnSpc>
              <a:spcBef>
                <a:spcPts val="595"/>
              </a:spcBef>
            </a:pPr>
            <a:r>
              <a:rPr sz="600" spc="160" dirty="0">
                <a:solidFill>
                  <a:srgbClr val="FFFFFF"/>
                </a:solidFill>
                <a:latin typeface="Arial Unicode MS"/>
                <a:cs typeface="Arial Unicode MS"/>
              </a:rPr>
              <a:t>❚❆❈❆●❚</a:t>
            </a:r>
            <a:endParaRPr sz="600">
              <a:latin typeface="Arial Unicode MS"/>
              <a:cs typeface="Arial Unicode MS"/>
            </a:endParaRPr>
          </a:p>
          <a:p>
            <a:pPr marL="211454">
              <a:lnSpc>
                <a:spcPct val="100000"/>
              </a:lnSpc>
              <a:spcBef>
                <a:spcPts val="75"/>
              </a:spcBef>
            </a:pPr>
            <a:r>
              <a:rPr sz="600" spc="125" dirty="0">
                <a:solidFill>
                  <a:srgbClr val="FFFFFF"/>
                </a:solidFill>
                <a:latin typeface="Arial Unicode MS"/>
                <a:cs typeface="Arial Unicode MS"/>
              </a:rPr>
              <a:t>❈❆●❚❈</a:t>
            </a:r>
            <a:endParaRPr sz="600">
              <a:latin typeface="Arial Unicode MS"/>
              <a:cs typeface="Arial Unicode MS"/>
            </a:endParaRPr>
          </a:p>
          <a:p>
            <a:pPr marL="278130">
              <a:lnSpc>
                <a:spcPct val="100000"/>
              </a:lnSpc>
              <a:spcBef>
                <a:spcPts val="75"/>
              </a:spcBef>
            </a:pPr>
            <a:r>
              <a:rPr sz="600" spc="140" dirty="0">
                <a:solidFill>
                  <a:srgbClr val="FFFFFF"/>
                </a:solidFill>
                <a:latin typeface="Arial Unicode MS"/>
                <a:cs typeface="Arial Unicode MS"/>
              </a:rPr>
              <a:t>❆●❚❈❆</a:t>
            </a:r>
            <a:endParaRPr sz="600">
              <a:latin typeface="Arial Unicode MS"/>
              <a:cs typeface="Arial Unicode MS"/>
            </a:endParaRPr>
          </a:p>
          <a:p>
            <a:pPr marL="477520">
              <a:lnSpc>
                <a:spcPct val="100000"/>
              </a:lnSpc>
              <a:spcBef>
                <a:spcPts val="75"/>
              </a:spcBef>
            </a:pPr>
            <a:r>
              <a:rPr sz="600" spc="105" dirty="0">
                <a:solidFill>
                  <a:srgbClr val="FFFFFF"/>
                </a:solidFill>
                <a:latin typeface="Arial Unicode MS"/>
                <a:cs typeface="Arial Unicode MS"/>
              </a:rPr>
              <a:t>❈❆●❆</a:t>
            </a:r>
            <a:endParaRPr sz="6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50">
              <a:latin typeface="Times New Roman"/>
              <a:cs typeface="Times New Roman"/>
            </a:endParaRPr>
          </a:p>
          <a:p>
            <a:pPr marL="289560" indent="-174625">
              <a:lnSpc>
                <a:spcPts val="1125"/>
              </a:lnSpc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-mers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are in these reads (including duplicates), 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000">
              <a:latin typeface="Arial"/>
              <a:cs typeface="Arial"/>
            </a:endParaRPr>
          </a:p>
          <a:p>
            <a:pPr marR="2714625" algn="ctr">
              <a:lnSpc>
                <a:spcPts val="1075"/>
              </a:lnSpc>
            </a:pP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3?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  <a:p>
            <a:pPr marL="289560" indent="-174625">
              <a:lnSpc>
                <a:spcPts val="1150"/>
              </a:lnSpc>
              <a:buClr>
                <a:srgbClr val="98B2CC"/>
              </a:buClr>
              <a:buFont typeface="Arial"/>
              <a:buAutoNum type="arabicPeriod" startAt="2"/>
              <a:tabLst>
                <a:tab pos="290195" algn="l"/>
              </a:tabLst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distinct k</a:t>
            </a:r>
            <a:r>
              <a:rPr sz="1000" i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-mers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are in these reads?</a:t>
            </a:r>
            <a:endParaRPr sz="1000">
              <a:latin typeface="Arial"/>
              <a:cs typeface="Arial"/>
            </a:endParaRPr>
          </a:p>
          <a:p>
            <a:pPr marL="429259">
              <a:lnSpc>
                <a:spcPts val="1200"/>
              </a:lnSpc>
              <a:spcBef>
                <a:spcPts val="490"/>
              </a:spcBef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(i) 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:</a:t>
            </a:r>
            <a:r>
              <a:rPr sz="1000" spc="60" dirty="0">
                <a:solidFill>
                  <a:srgbClr val="FC919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  <a:p>
            <a:pPr marL="429259">
              <a:lnSpc>
                <a:spcPts val="1195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(ii) 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:</a:t>
            </a:r>
            <a:r>
              <a:rPr sz="1000" spc="60" dirty="0">
                <a:solidFill>
                  <a:srgbClr val="FC919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  <a:p>
            <a:pPr marL="429259">
              <a:lnSpc>
                <a:spcPts val="1200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(iii) 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:</a:t>
            </a:r>
            <a:r>
              <a:rPr sz="1000" spc="60" dirty="0">
                <a:solidFill>
                  <a:srgbClr val="FC919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 marL="289560" marR="5080" indent="-174625">
              <a:lnSpc>
                <a:spcPts val="1050"/>
              </a:lnSpc>
              <a:spcBef>
                <a:spcPts val="500"/>
              </a:spcBef>
              <a:buClr>
                <a:srgbClr val="98B2CC"/>
              </a:buClr>
              <a:buFont typeface="Arial"/>
              <a:buAutoNum type="arabicPeriod" startAt="3"/>
              <a:tabLst>
                <a:tab pos="290195" algn="l"/>
              </a:tabLst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Pretend these reads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come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from the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genome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C</a:t>
            </a:r>
            <a:r>
              <a:rPr sz="1000" spc="-40" dirty="0">
                <a:solidFill>
                  <a:srgbClr val="91FC91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G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C</a:t>
            </a:r>
            <a:r>
              <a:rPr sz="1000" spc="-40" dirty="0">
                <a:solidFill>
                  <a:srgbClr val="91FC91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A.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What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is the largest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that the set of distinct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-mers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in the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genome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is 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xactly the set of distinct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-mers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in the reads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e?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3; </a:t>
            </a:r>
            <a:r>
              <a:rPr sz="1000" spc="-35" dirty="0">
                <a:solidFill>
                  <a:srgbClr val="FC9191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or k=4, 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TC</a:t>
            </a:r>
            <a:r>
              <a:rPr sz="1000" spc="-40" dirty="0">
                <a:solidFill>
                  <a:srgbClr val="FC9191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does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 not 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appear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 in the reads</a:t>
            </a:r>
            <a:endParaRPr sz="1000">
              <a:latin typeface="Arial"/>
              <a:cs typeface="Arial"/>
            </a:endParaRPr>
          </a:p>
          <a:p>
            <a:pPr marL="289560" marR="52705" indent="-174625">
              <a:lnSpc>
                <a:spcPts val="1040"/>
              </a:lnSpc>
              <a:spcBef>
                <a:spcPts val="300"/>
              </a:spcBef>
              <a:buClr>
                <a:srgbClr val="98B2CC"/>
              </a:buClr>
              <a:buFont typeface="Arial"/>
              <a:buAutoNum type="arabicPeriod" startAt="3"/>
              <a:tabLst>
                <a:tab pos="290195" algn="l"/>
              </a:tabLst>
            </a:pP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alue of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 is there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mathematical relation bet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6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 the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umber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i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-mers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(incl.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duplicates) in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sequenc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 the length of that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sequence?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FC9191"/>
                </a:solidFill>
                <a:latin typeface="Arial"/>
                <a:cs typeface="Arial"/>
              </a:rPr>
              <a:t>N</a:t>
            </a:r>
            <a:r>
              <a:rPr sz="1000" i="1" spc="75" dirty="0">
                <a:solidFill>
                  <a:srgbClr val="FC9191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FC9191"/>
                </a:solidFill>
                <a:latin typeface="Tahoma"/>
                <a:cs typeface="Tahoma"/>
              </a:rPr>
              <a:t>=</a:t>
            </a:r>
            <a:r>
              <a:rPr sz="1000" spc="-40" dirty="0">
                <a:solidFill>
                  <a:srgbClr val="FC9191"/>
                </a:solidFill>
                <a:latin typeface="Tahoma"/>
                <a:cs typeface="Tahoma"/>
              </a:rPr>
              <a:t> </a:t>
            </a:r>
            <a:r>
              <a:rPr sz="1000" i="1" spc="-10" dirty="0">
                <a:solidFill>
                  <a:srgbClr val="FC9191"/>
                </a:solidFill>
                <a:latin typeface="Arial"/>
                <a:cs typeface="Arial"/>
              </a:rPr>
              <a:t>L</a:t>
            </a:r>
            <a:r>
              <a:rPr sz="1000" i="1" spc="-60" dirty="0">
                <a:solidFill>
                  <a:srgbClr val="FC9191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C9191"/>
                </a:solidFill>
                <a:latin typeface="Lucida Sans Unicode"/>
                <a:cs typeface="Lucida Sans Unicode"/>
              </a:rPr>
              <a:t>−</a:t>
            </a:r>
            <a:r>
              <a:rPr sz="1000" spc="-95" dirty="0">
                <a:solidFill>
                  <a:srgbClr val="FC9191"/>
                </a:solidFill>
                <a:latin typeface="Lucida Sans Unicode"/>
                <a:cs typeface="Lucida Sans Unicode"/>
              </a:rPr>
              <a:t> </a:t>
            </a:r>
            <a:r>
              <a:rPr sz="1000" i="1" spc="-5" dirty="0">
                <a:solidFill>
                  <a:srgbClr val="FC9191"/>
                </a:solidFill>
                <a:latin typeface="Arial"/>
                <a:cs typeface="Arial"/>
              </a:rPr>
              <a:t>k</a:t>
            </a:r>
            <a:r>
              <a:rPr sz="1000" i="1" spc="40" dirty="0">
                <a:solidFill>
                  <a:srgbClr val="FC9191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FC9191"/>
                </a:solidFill>
                <a:latin typeface="Tahoma"/>
                <a:cs typeface="Tahoma"/>
              </a:rPr>
              <a:t>+</a:t>
            </a:r>
            <a:r>
              <a:rPr sz="1000" spc="-95" dirty="0">
                <a:solidFill>
                  <a:srgbClr val="FC9191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530225"/>
            <a:ext cx="851807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7830">
              <a:lnSpc>
                <a:spcPct val="100000"/>
              </a:lnSpc>
            </a:pPr>
            <a:r>
              <a:rPr sz="1400" spc="80" dirty="0"/>
              <a:t>P</a:t>
            </a:r>
            <a:r>
              <a:rPr spc="55" dirty="0"/>
              <a:t>LA</a:t>
            </a:r>
            <a:r>
              <a:rPr spc="-10" dirty="0"/>
              <a:t>N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7" y="376244"/>
            <a:ext cx="1851660" cy="276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345" marR="106680" indent="-208279">
              <a:lnSpc>
                <a:spcPct val="102699"/>
              </a:lnSpc>
            </a:pP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What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is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de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n</a:t>
            </a:r>
            <a:r>
              <a:rPr sz="1100" spc="-30" dirty="0">
                <a:solidFill>
                  <a:srgbClr val="20252A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20252A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20252A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ly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Desc</a:t>
            </a:r>
            <a:r>
              <a:rPr sz="1100" spc="5" dirty="0">
                <a:solidFill>
                  <a:srgbClr val="353535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iption</a:t>
            </a:r>
            <a:endParaRPr sz="1100" dirty="0">
              <a:latin typeface="Arial"/>
              <a:cs typeface="Arial"/>
            </a:endParaRPr>
          </a:p>
          <a:p>
            <a:pPr marL="220345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Sho</a:t>
            </a:r>
            <a:r>
              <a:rPr sz="1100" spc="30" dirty="0">
                <a:solidFill>
                  <a:srgbClr val="353535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t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E</a:t>
            </a:r>
            <a:r>
              <a:rPr sz="1100" spc="-45" dirty="0">
                <a:solidFill>
                  <a:srgbClr val="353535"/>
                </a:solidFill>
                <a:latin typeface="Arial"/>
                <a:cs typeface="Arial"/>
              </a:rPr>
              <a:t>x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ercise</a:t>
            </a:r>
            <a:endParaRPr sz="1100" dirty="0">
              <a:latin typeface="Arial"/>
              <a:cs typeface="Arial"/>
            </a:endParaRPr>
          </a:p>
          <a:p>
            <a:pPr marL="220345" marR="12700" indent="-208279">
              <a:lnSpc>
                <a:spcPct val="102699"/>
              </a:lnSpc>
              <a:spcBef>
                <a:spcPts val="515"/>
              </a:spcBef>
            </a:pPr>
            <a:r>
              <a:rPr sz="1100" spc="-10" dirty="0">
                <a:solidFill>
                  <a:srgbClr val="98B2CC"/>
                </a:solidFill>
                <a:latin typeface="Arial"/>
                <a:cs typeface="Arial"/>
              </a:rPr>
              <a:t>Some</a:t>
            </a:r>
            <a:r>
              <a:rPr sz="1100" spc="-5" dirty="0">
                <a:solidFill>
                  <a:srgbClr val="98B2CC"/>
                </a:solidFill>
                <a:latin typeface="Arial"/>
                <a:cs typeface="Arial"/>
              </a:rPr>
              <a:t> useful </a:t>
            </a:r>
            <a:r>
              <a:rPr sz="1100" spc="-10" dirty="0">
                <a:solidFill>
                  <a:srgbClr val="98B2CC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98B2CC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98B2CC"/>
                </a:solidFill>
                <a:latin typeface="Arial"/>
                <a:cs typeface="Arial"/>
              </a:rPr>
              <a:t>ly </a:t>
            </a:r>
            <a:r>
              <a:rPr sz="1100" spc="-10" dirty="0">
                <a:solidFill>
                  <a:srgbClr val="98B2CC"/>
                </a:solidFill>
                <a:latin typeface="Arial"/>
                <a:cs typeface="Arial"/>
              </a:rPr>
              <a:t>theo</a:t>
            </a:r>
            <a:r>
              <a:rPr sz="1100" spc="25" dirty="0">
                <a:solidFill>
                  <a:srgbClr val="98B2CC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98B2CC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aphs</a:t>
            </a:r>
            <a:endParaRPr sz="1100" dirty="0">
              <a:latin typeface="Arial"/>
              <a:cs typeface="Arial"/>
            </a:endParaRPr>
          </a:p>
          <a:p>
            <a:pPr marL="220345" marR="365760">
              <a:lnSpc>
                <a:spcPct val="1026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Contigs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const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uction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ercise</a:t>
            </a:r>
            <a:endParaRPr sz="1100" dirty="0">
              <a:latin typeface="Arial"/>
              <a:cs typeface="Arial"/>
            </a:endParaRPr>
          </a:p>
          <a:p>
            <a:pPr marL="220345" marR="33655" indent="-208279">
              <a:lnSpc>
                <a:spcPct val="102600"/>
              </a:lnSpc>
              <a:spcBef>
                <a:spcPts val="515"/>
              </a:spcBef>
            </a:pP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H</a:t>
            </a:r>
            <a:r>
              <a:rPr sz="1100" spc="-30" dirty="0">
                <a:solidFill>
                  <a:srgbClr val="20252A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w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to </a:t>
            </a:r>
            <a:r>
              <a:rPr sz="1100" spc="-45" dirty="0">
                <a:solidFill>
                  <a:srgbClr val="20252A"/>
                </a:solidFill>
                <a:latin typeface="Arial"/>
                <a:cs typeface="Arial"/>
              </a:rPr>
              <a:t>e</a:t>
            </a:r>
            <a:r>
              <a:rPr sz="1100" spc="-40" dirty="0">
                <a:solidFill>
                  <a:srgbClr val="20252A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aluate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an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20252A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ly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Re</a:t>
            </a:r>
            <a:r>
              <a:rPr sz="1100" spc="-40" dirty="0">
                <a:solidFill>
                  <a:srgbClr val="353535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erence-free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met</a:t>
            </a:r>
            <a:r>
              <a:rPr sz="1100" spc="5" dirty="0">
                <a:solidFill>
                  <a:srgbClr val="353535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ics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E</a:t>
            </a:r>
            <a:r>
              <a:rPr sz="1100" spc="-45" dirty="0">
                <a:solidFill>
                  <a:srgbClr val="353535"/>
                </a:solidFill>
                <a:latin typeface="Arial"/>
                <a:cs typeface="Arial"/>
              </a:rPr>
              <a:t>x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ercise</a:t>
            </a:r>
            <a:endParaRPr sz="1100" dirty="0">
              <a:latin typeface="Arial"/>
              <a:cs typeface="Arial"/>
            </a:endParaRPr>
          </a:p>
          <a:p>
            <a:pPr marL="220345" marR="440055" indent="-208279">
              <a:lnSpc>
                <a:spcPct val="102600"/>
              </a:lnSpc>
              <a:spcBef>
                <a:spcPts val="515"/>
              </a:spcBef>
            </a:pP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20252A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ly soft</a:t>
            </a:r>
            <a:r>
              <a:rPr sz="1100" spc="-30" dirty="0">
                <a:solidFill>
                  <a:srgbClr val="20252A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are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DNA-seq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353535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ly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RNA-seq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353535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ly</a:t>
            </a:r>
            <a:endParaRPr sz="1100" dirty="0">
              <a:latin typeface="Arial"/>
              <a:cs typeface="Arial"/>
            </a:endParaRPr>
          </a:p>
          <a:p>
            <a:pPr marL="220345" marR="5080">
              <a:lnSpc>
                <a:spcPct val="102600"/>
              </a:lnSpc>
            </a:pPr>
            <a:r>
              <a:rPr sz="1100" spc="-60" dirty="0">
                <a:solidFill>
                  <a:srgbClr val="353535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resh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 stuff:</a:t>
            </a:r>
            <a:r>
              <a:rPr sz="1100" spc="6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353535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ulti-k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and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 viz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E</a:t>
            </a:r>
            <a:r>
              <a:rPr sz="1100" spc="-45" dirty="0">
                <a:solidFill>
                  <a:srgbClr val="353535"/>
                </a:solidFill>
                <a:latin typeface="Arial"/>
                <a:cs typeface="Arial"/>
              </a:rPr>
              <a:t>x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ercise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9560">
              <a:lnSpc>
                <a:spcPct val="100000"/>
              </a:lnSpc>
            </a:pPr>
            <a:r>
              <a:rPr sz="1400" spc="85" dirty="0"/>
              <a:t>G</a:t>
            </a:r>
            <a:r>
              <a:rPr spc="55" dirty="0"/>
              <a:t>RAPH</a:t>
            </a:r>
            <a:r>
              <a:rPr spc="-10" dirty="0"/>
              <a:t>S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47297" y="840823"/>
            <a:ext cx="3750310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91FC91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91FC91"/>
                </a:solidFill>
                <a:latin typeface="Arial"/>
                <a:cs typeface="Arial"/>
              </a:rPr>
              <a:t>aph</a:t>
            </a:r>
            <a:r>
              <a:rPr sz="1100" spc="-5" dirty="0">
                <a:solidFill>
                  <a:srgbClr val="91FC9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set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nodes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set of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edges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(directed or not).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250">
              <a:latin typeface="Times New Roman"/>
              <a:cs typeface="Times New Roman"/>
            </a:endParaRPr>
          </a:p>
          <a:p>
            <a:pPr marL="163195" algn="ctr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a2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9032" y="1686814"/>
            <a:ext cx="1384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a0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1406" y="1330900"/>
            <a:ext cx="1384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a1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8649" y="1330435"/>
            <a:ext cx="1384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a3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1022" y="1687266"/>
            <a:ext cx="1384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a4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8649" y="2041477"/>
            <a:ext cx="1384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a5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5027" y="2190818"/>
            <a:ext cx="1384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a6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91406" y="2041931"/>
            <a:ext cx="1384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a7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89799" y="1308856"/>
            <a:ext cx="828395" cy="867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18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9915">
              <a:lnSpc>
                <a:spcPct val="100000"/>
              </a:lnSpc>
            </a:pPr>
            <a:r>
              <a:rPr sz="1400" spc="85" dirty="0"/>
              <a:t>G</a:t>
            </a:r>
            <a:r>
              <a:rPr spc="55" dirty="0"/>
              <a:t>RAPH</a:t>
            </a:r>
            <a:r>
              <a:rPr spc="-10" dirty="0"/>
              <a:t>S</a:t>
            </a:r>
            <a:r>
              <a:rPr spc="145" dirty="0"/>
              <a:t> </a:t>
            </a:r>
            <a:r>
              <a:rPr spc="55" dirty="0"/>
              <a:t>FO</a:t>
            </a:r>
            <a:r>
              <a:rPr spc="-10" dirty="0"/>
              <a:t>R</a:t>
            </a:r>
            <a:r>
              <a:rPr spc="145" dirty="0"/>
              <a:t> </a:t>
            </a:r>
            <a:r>
              <a:rPr spc="55" dirty="0"/>
              <a:t>SE</a:t>
            </a:r>
            <a:r>
              <a:rPr spc="45" dirty="0"/>
              <a:t>Q</a:t>
            </a:r>
            <a:r>
              <a:rPr spc="55" dirty="0"/>
              <a:t>UENCIN</a:t>
            </a:r>
            <a:r>
              <a:rPr spc="-10" dirty="0"/>
              <a:t>G</a:t>
            </a:r>
            <a:r>
              <a:rPr spc="150" dirty="0"/>
              <a:t> </a:t>
            </a:r>
            <a:r>
              <a:rPr spc="5" dirty="0"/>
              <a:t>D</a:t>
            </a:r>
            <a:r>
              <a:rPr spc="-80" dirty="0"/>
              <a:t>AT</a:t>
            </a:r>
            <a:r>
              <a:rPr spc="-10" dirty="0"/>
              <a:t>A</a:t>
            </a:r>
            <a:endParaRPr sz="1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7" y="357918"/>
            <a:ext cx="391096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100" spc="-10" dirty="0">
                <a:solidFill>
                  <a:srgbClr val="91FC91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91FC91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91FC91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91FC91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91FC91"/>
                </a:solidFill>
                <a:latin typeface="Arial"/>
                <a:cs typeface="Arial"/>
              </a:rPr>
              <a:t>laps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bet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reads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is the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fundamental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in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mation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solidFill>
                  <a:srgbClr val="91FC91"/>
                </a:solidFill>
                <a:latin typeface="Arial"/>
                <a:cs typeface="Arial"/>
              </a:rPr>
              <a:t>G</a:t>
            </a:r>
            <a:r>
              <a:rPr sz="1100" spc="-20" dirty="0">
                <a:solidFill>
                  <a:srgbClr val="91FC91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91FC91"/>
                </a:solidFill>
                <a:latin typeface="Arial"/>
                <a:cs typeface="Arial"/>
              </a:rPr>
              <a:t>aphs</a:t>
            </a:r>
            <a:r>
              <a:rPr sz="1100" spc="-5" dirty="0">
                <a:solidFill>
                  <a:srgbClr val="91FC9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represent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lap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8" y="1113440"/>
            <a:ext cx="307721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dif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erent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types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sequencing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data:</a:t>
            </a:r>
            <a:endParaRPr sz="11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29019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uijn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aphs</a:t>
            </a:r>
            <a:endParaRPr sz="11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290195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ing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8643" y="1342538"/>
            <a:ext cx="832485" cy="34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260" marR="5080" indent="-36195">
              <a:lnSpc>
                <a:spcPct val="153100"/>
              </a:lnSpc>
            </a:pP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or Illumina data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acBio data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90" y="1995530"/>
            <a:ext cx="3685540" cy="1214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bioin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matician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kn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will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understand:</a:t>
            </a:r>
            <a:endParaRPr sz="11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29019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to set the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paramete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ler</a:t>
            </a:r>
            <a:endParaRPr sz="11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290195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lers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29019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ariants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lost</a:t>
            </a:r>
            <a:endParaRPr sz="11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29019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repetitions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collapsed</a:t>
            </a:r>
            <a:endParaRPr sz="11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29019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hete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ozygous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regions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appear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twice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55">
              <a:lnSpc>
                <a:spcPct val="100000"/>
              </a:lnSpc>
            </a:pPr>
            <a:r>
              <a:rPr spc="55" dirty="0"/>
              <a:t>D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z="1400" spc="80" dirty="0"/>
              <a:t>B</a:t>
            </a:r>
            <a:r>
              <a:rPr spc="15" dirty="0"/>
              <a:t>R</a:t>
            </a:r>
            <a:r>
              <a:rPr spc="55" dirty="0"/>
              <a:t>UIJ</a:t>
            </a:r>
            <a:r>
              <a:rPr spc="-10" dirty="0"/>
              <a:t>N</a:t>
            </a:r>
            <a:r>
              <a:rPr spc="145" dirty="0"/>
              <a:t> </a:t>
            </a:r>
            <a:r>
              <a:rPr spc="55" dirty="0"/>
              <a:t>GRAPH</a:t>
            </a:r>
            <a:r>
              <a:rPr spc="-10" dirty="0"/>
              <a:t>S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47295" y="499673"/>
            <a:ext cx="3909060" cy="2197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is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going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to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fundamental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100" b="1" i="1" spc="-10" dirty="0">
                <a:solidFill>
                  <a:srgbClr val="FFFFFF"/>
                </a:solidFill>
                <a:latin typeface="Arial"/>
                <a:cs typeface="Arial"/>
              </a:rPr>
              <a:t>Illumina</a:t>
            </a:r>
            <a:r>
              <a:rPr sz="11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data.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Bruijn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fi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integer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100" dirty="0">
              <a:latin typeface="Arial"/>
              <a:cs typeface="Arial"/>
            </a:endParaRPr>
          </a:p>
          <a:p>
            <a:pPr marL="289560" marR="81280" indent="-184785">
              <a:lnSpc>
                <a:spcPct val="102699"/>
              </a:lnSpc>
              <a:spcBef>
                <a:spcPts val="295"/>
              </a:spcBef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Nodes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all </a:t>
            </a:r>
            <a:r>
              <a:rPr sz="1100" i="1" spc="1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-mers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(subst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ings of length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present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in the read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marL="289560" marR="5080" indent="-184785">
              <a:lnSpc>
                <a:spcPct val="102600"/>
              </a:lnSpc>
              <a:spcBef>
                <a:spcPts val="300"/>
              </a:spcBef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is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bet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i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if the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−</a:t>
            </a:r>
            <a:r>
              <a:rPr sz="11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-mer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prefix of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matches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xactly the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−</a:t>
            </a:r>
            <a:r>
              <a:rPr sz="11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-mer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suffix of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i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emple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single read: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endParaRPr lang="fr-CH" sz="1000" spc="-65" dirty="0" smtClean="0">
              <a:solidFill>
                <a:srgbClr val="FFFFFF"/>
              </a:solidFill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lang="fr-CH" sz="1000" spc="-65" dirty="0" smtClean="0">
                <a:solidFill>
                  <a:srgbClr val="FFFFFF"/>
                </a:solidFill>
                <a:latin typeface="Arial Unicode MS"/>
                <a:cs typeface="Arial Unicode MS"/>
              </a:rPr>
              <a:t>ACTG</a:t>
            </a:r>
            <a:endParaRPr sz="1000" dirty="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6028" y="2661648"/>
            <a:ext cx="22479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2889" y="2661648"/>
            <a:ext cx="23939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CTG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4310" y="2716374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7338" y="0"/>
                </a:lnTo>
                <a:lnTo>
                  <a:pt x="33599" y="0"/>
                </a:lnTo>
                <a:lnTo>
                  <a:pt x="48869" y="0"/>
                </a:lnTo>
                <a:lnTo>
                  <a:pt x="63235" y="0"/>
                </a:lnTo>
                <a:lnTo>
                  <a:pt x="76784" y="0"/>
                </a:lnTo>
                <a:lnTo>
                  <a:pt x="89601" y="0"/>
                </a:lnTo>
                <a:lnTo>
                  <a:pt x="101775" y="0"/>
                </a:lnTo>
                <a:lnTo>
                  <a:pt x="113391" y="0"/>
                </a:lnTo>
                <a:lnTo>
                  <a:pt x="124536" y="0"/>
                </a:lnTo>
                <a:lnTo>
                  <a:pt x="135297" y="0"/>
                </a:lnTo>
                <a:lnTo>
                  <a:pt x="145762" y="0"/>
                </a:lnTo>
                <a:lnTo>
                  <a:pt x="156015" y="0"/>
                </a:lnTo>
                <a:lnTo>
                  <a:pt x="166145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4310" y="2716374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7338" y="0"/>
                </a:lnTo>
                <a:lnTo>
                  <a:pt x="33599" y="0"/>
                </a:lnTo>
                <a:lnTo>
                  <a:pt x="48869" y="0"/>
                </a:lnTo>
                <a:lnTo>
                  <a:pt x="63235" y="0"/>
                </a:lnTo>
                <a:lnTo>
                  <a:pt x="76784" y="0"/>
                </a:lnTo>
                <a:lnTo>
                  <a:pt x="89601" y="0"/>
                </a:lnTo>
                <a:lnTo>
                  <a:pt x="101775" y="0"/>
                </a:lnTo>
                <a:lnTo>
                  <a:pt x="113391" y="0"/>
                </a:lnTo>
                <a:lnTo>
                  <a:pt x="124536" y="0"/>
                </a:lnTo>
                <a:lnTo>
                  <a:pt x="135297" y="0"/>
                </a:lnTo>
                <a:lnTo>
                  <a:pt x="145762" y="0"/>
                </a:lnTo>
                <a:lnTo>
                  <a:pt x="156015" y="0"/>
                </a:lnTo>
                <a:lnTo>
                  <a:pt x="166145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99267" y="2684458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91" y="0"/>
                </a:moveTo>
                <a:lnTo>
                  <a:pt x="15273" y="8857"/>
                </a:lnTo>
                <a:lnTo>
                  <a:pt x="21454" y="17911"/>
                </a:lnTo>
                <a:lnTo>
                  <a:pt x="24311" y="27185"/>
                </a:lnTo>
                <a:lnTo>
                  <a:pt x="23718" y="36700"/>
                </a:lnTo>
                <a:lnTo>
                  <a:pt x="19552" y="46479"/>
                </a:lnTo>
                <a:lnTo>
                  <a:pt x="11687" y="56542"/>
                </a:lnTo>
                <a:lnTo>
                  <a:pt x="0" y="66912"/>
                </a:lnTo>
                <a:lnTo>
                  <a:pt x="12661" y="59904"/>
                </a:lnTo>
                <a:lnTo>
                  <a:pt x="48618" y="43324"/>
                </a:lnTo>
                <a:lnTo>
                  <a:pt x="87508" y="31916"/>
                </a:lnTo>
                <a:lnTo>
                  <a:pt x="76465" y="29414"/>
                </a:lnTo>
                <a:lnTo>
                  <a:pt x="30751" y="12802"/>
                </a:lnTo>
                <a:lnTo>
                  <a:pt x="18552" y="6807"/>
                </a:lnTo>
                <a:lnTo>
                  <a:pt x="5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99267" y="2684458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8" y="31916"/>
                </a:moveTo>
                <a:lnTo>
                  <a:pt x="42564" y="18022"/>
                </a:lnTo>
                <a:lnTo>
                  <a:pt x="5891" y="0"/>
                </a:lnTo>
                <a:lnTo>
                  <a:pt x="15273" y="8857"/>
                </a:lnTo>
                <a:lnTo>
                  <a:pt x="21454" y="17911"/>
                </a:lnTo>
                <a:lnTo>
                  <a:pt x="24311" y="27185"/>
                </a:lnTo>
                <a:lnTo>
                  <a:pt x="23718" y="36700"/>
                </a:lnTo>
                <a:lnTo>
                  <a:pt x="19552" y="46479"/>
                </a:lnTo>
                <a:lnTo>
                  <a:pt x="11687" y="56542"/>
                </a:lnTo>
                <a:lnTo>
                  <a:pt x="0" y="66912"/>
                </a:lnTo>
                <a:lnTo>
                  <a:pt x="12661" y="59904"/>
                </a:lnTo>
                <a:lnTo>
                  <a:pt x="48618" y="43324"/>
                </a:lnTo>
                <a:lnTo>
                  <a:pt x="82769" y="32918"/>
                </a:lnTo>
                <a:lnTo>
                  <a:pt x="87508" y="31916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55">
              <a:lnSpc>
                <a:spcPct val="100000"/>
              </a:lnSpc>
            </a:pPr>
            <a:r>
              <a:rPr spc="55" dirty="0"/>
              <a:t>D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z="1400" spc="80" dirty="0"/>
              <a:t>B</a:t>
            </a:r>
            <a:r>
              <a:rPr spc="15" dirty="0"/>
              <a:t>R</a:t>
            </a:r>
            <a:r>
              <a:rPr spc="55" dirty="0"/>
              <a:t>UIJ</a:t>
            </a:r>
            <a:r>
              <a:rPr spc="-10" dirty="0"/>
              <a:t>N</a:t>
            </a:r>
            <a:r>
              <a:rPr spc="145" dirty="0"/>
              <a:t> </a:t>
            </a:r>
            <a:r>
              <a:rPr spc="55" dirty="0"/>
              <a:t>GRAPH</a:t>
            </a:r>
            <a:r>
              <a:rPr spc="-10" dirty="0"/>
              <a:t>S</a:t>
            </a:r>
            <a:endParaRPr sz="1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ct val="100000"/>
              </a:lnSpc>
            </a:pPr>
            <a:r>
              <a:rPr spc="-10" dirty="0"/>
              <a:t>Example</a:t>
            </a:r>
            <a:r>
              <a:rPr spc="-5" dirty="0"/>
              <a:t> </a:t>
            </a:r>
            <a:r>
              <a:rPr spc="-40" dirty="0"/>
              <a:t>f</a:t>
            </a:r>
            <a:r>
              <a:rPr spc="-5" dirty="0"/>
              <a:t>or </a:t>
            </a:r>
            <a:r>
              <a:rPr spc="-10" dirty="0"/>
              <a:t>ma</a:t>
            </a:r>
            <a:r>
              <a:rPr spc="-30" dirty="0"/>
              <a:t>n</a:t>
            </a:r>
            <a:r>
              <a:rPr spc="-10" dirty="0"/>
              <a:t>y</a:t>
            </a:r>
            <a:r>
              <a:rPr spc="-5" dirty="0"/>
              <a:t> </a:t>
            </a:r>
            <a:r>
              <a:rPr spc="-10" dirty="0"/>
              <a:t>reads</a:t>
            </a:r>
            <a:r>
              <a:rPr spc="-5" dirty="0"/>
              <a:t> </a:t>
            </a:r>
            <a:r>
              <a:rPr spc="-10" dirty="0"/>
              <a:t>and</a:t>
            </a:r>
            <a:r>
              <a:rPr spc="-5" dirty="0"/>
              <a:t> still </a:t>
            </a:r>
            <a:r>
              <a:rPr i="1" spc="-10" dirty="0">
                <a:latin typeface="Arial"/>
                <a:cs typeface="Arial"/>
              </a:rPr>
              <a:t>k</a:t>
            </a:r>
            <a:r>
              <a:rPr i="1" spc="105" dirty="0">
                <a:latin typeface="Arial"/>
                <a:cs typeface="Arial"/>
              </a:rPr>
              <a:t> </a:t>
            </a:r>
            <a:r>
              <a:rPr spc="40" dirty="0">
                <a:latin typeface="Tahoma"/>
                <a:cs typeface="Tahoma"/>
              </a:rPr>
              <a:t>=</a:t>
            </a:r>
            <a:r>
              <a:rPr spc="-45" dirty="0">
                <a:latin typeface="Tahoma"/>
                <a:cs typeface="Tahoma"/>
              </a:rPr>
              <a:t> </a:t>
            </a:r>
            <a:r>
              <a:rPr spc="-5" dirty="0"/>
              <a:t>3.</a:t>
            </a:r>
          </a:p>
          <a:p>
            <a:pPr marL="10795">
              <a:lnSpc>
                <a:spcPct val="100000"/>
              </a:lnSpc>
              <a:spcBef>
                <a:spcPts val="730"/>
              </a:spcBef>
            </a:pPr>
            <a:r>
              <a:rPr sz="1000" spc="-65" dirty="0">
                <a:latin typeface="Arial Unicode MS"/>
                <a:cs typeface="Arial Unicode MS"/>
              </a:rPr>
              <a:t>❆❈❚●</a:t>
            </a:r>
            <a:endParaRPr sz="1000">
              <a:latin typeface="Arial Unicode MS"/>
              <a:cs typeface="Arial Unicode MS"/>
            </a:endParaRPr>
          </a:p>
          <a:p>
            <a:pPr marL="81915">
              <a:lnSpc>
                <a:spcPct val="100000"/>
              </a:lnSpc>
              <a:spcBef>
                <a:spcPts val="155"/>
              </a:spcBef>
            </a:pPr>
            <a:r>
              <a:rPr sz="1000" spc="-85" dirty="0">
                <a:latin typeface="Arial Unicode MS"/>
                <a:cs typeface="Arial Unicode MS"/>
              </a:rPr>
              <a:t>❈❚●❈</a:t>
            </a:r>
            <a:endParaRPr sz="1000">
              <a:latin typeface="Arial Unicode MS"/>
              <a:cs typeface="Arial Unicode MS"/>
            </a:endParaRPr>
          </a:p>
          <a:p>
            <a:pPr marL="153670">
              <a:lnSpc>
                <a:spcPct val="100000"/>
              </a:lnSpc>
              <a:spcBef>
                <a:spcPts val="155"/>
              </a:spcBef>
            </a:pPr>
            <a:r>
              <a:rPr sz="1000" spc="-85" dirty="0">
                <a:latin typeface="Arial Unicode MS"/>
                <a:cs typeface="Arial Unicode MS"/>
              </a:rPr>
              <a:t>❚●❈❈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9226" y="1964345"/>
            <a:ext cx="22479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6086" y="1964345"/>
            <a:ext cx="23939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CTG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0091" y="1964345"/>
            <a:ext cx="23939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TGC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8476" y="1964345"/>
            <a:ext cx="25082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GCC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87509" y="2019074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7338" y="0"/>
                </a:lnTo>
                <a:lnTo>
                  <a:pt x="33600" y="0"/>
                </a:lnTo>
                <a:lnTo>
                  <a:pt x="48870" y="0"/>
                </a:lnTo>
                <a:lnTo>
                  <a:pt x="63236" y="0"/>
                </a:lnTo>
                <a:lnTo>
                  <a:pt x="76784" y="0"/>
                </a:lnTo>
                <a:lnTo>
                  <a:pt x="89601" y="0"/>
                </a:lnTo>
                <a:lnTo>
                  <a:pt x="101774" y="0"/>
                </a:lnTo>
                <a:lnTo>
                  <a:pt x="113390" y="0"/>
                </a:lnTo>
                <a:lnTo>
                  <a:pt x="124536" y="0"/>
                </a:lnTo>
                <a:lnTo>
                  <a:pt x="135297" y="0"/>
                </a:lnTo>
                <a:lnTo>
                  <a:pt x="145761" y="0"/>
                </a:lnTo>
                <a:lnTo>
                  <a:pt x="156014" y="0"/>
                </a:lnTo>
                <a:lnTo>
                  <a:pt x="166144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7509" y="2019074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7338" y="0"/>
                </a:lnTo>
                <a:lnTo>
                  <a:pt x="33600" y="0"/>
                </a:lnTo>
                <a:lnTo>
                  <a:pt x="48870" y="0"/>
                </a:lnTo>
                <a:lnTo>
                  <a:pt x="63236" y="0"/>
                </a:lnTo>
                <a:lnTo>
                  <a:pt x="76784" y="0"/>
                </a:lnTo>
                <a:lnTo>
                  <a:pt x="89601" y="0"/>
                </a:lnTo>
                <a:lnTo>
                  <a:pt x="101774" y="0"/>
                </a:lnTo>
                <a:lnTo>
                  <a:pt x="113390" y="0"/>
                </a:lnTo>
                <a:lnTo>
                  <a:pt x="124536" y="0"/>
                </a:lnTo>
                <a:lnTo>
                  <a:pt x="135297" y="0"/>
                </a:lnTo>
                <a:lnTo>
                  <a:pt x="145761" y="0"/>
                </a:lnTo>
                <a:lnTo>
                  <a:pt x="156014" y="0"/>
                </a:lnTo>
                <a:lnTo>
                  <a:pt x="166144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2460" y="1987142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86" y="0"/>
                </a:moveTo>
                <a:lnTo>
                  <a:pt x="15268" y="8862"/>
                </a:lnTo>
                <a:lnTo>
                  <a:pt x="21450" y="17920"/>
                </a:lnTo>
                <a:lnTo>
                  <a:pt x="24307" y="27196"/>
                </a:lnTo>
                <a:lnTo>
                  <a:pt x="23715" y="36712"/>
                </a:lnTo>
                <a:lnTo>
                  <a:pt x="19549" y="46491"/>
                </a:lnTo>
                <a:lnTo>
                  <a:pt x="11685" y="56553"/>
                </a:lnTo>
                <a:lnTo>
                  <a:pt x="0" y="66921"/>
                </a:lnTo>
                <a:lnTo>
                  <a:pt x="12660" y="59913"/>
                </a:lnTo>
                <a:lnTo>
                  <a:pt x="48617" y="43331"/>
                </a:lnTo>
                <a:lnTo>
                  <a:pt x="87500" y="31931"/>
                </a:lnTo>
                <a:lnTo>
                  <a:pt x="76456" y="29426"/>
                </a:lnTo>
                <a:lnTo>
                  <a:pt x="30742" y="12807"/>
                </a:lnTo>
                <a:lnTo>
                  <a:pt x="18545" y="6810"/>
                </a:lnTo>
                <a:lnTo>
                  <a:pt x="5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92460" y="1987142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0" y="31931"/>
                </a:moveTo>
                <a:lnTo>
                  <a:pt x="42555" y="18028"/>
                </a:lnTo>
                <a:lnTo>
                  <a:pt x="5886" y="0"/>
                </a:lnTo>
                <a:lnTo>
                  <a:pt x="15268" y="8862"/>
                </a:lnTo>
                <a:lnTo>
                  <a:pt x="21450" y="17920"/>
                </a:lnTo>
                <a:lnTo>
                  <a:pt x="24307" y="27196"/>
                </a:lnTo>
                <a:lnTo>
                  <a:pt x="23715" y="36712"/>
                </a:lnTo>
                <a:lnTo>
                  <a:pt x="19549" y="46491"/>
                </a:lnTo>
                <a:lnTo>
                  <a:pt x="11685" y="56553"/>
                </a:lnTo>
                <a:lnTo>
                  <a:pt x="0" y="66921"/>
                </a:lnTo>
                <a:lnTo>
                  <a:pt x="12660" y="59913"/>
                </a:lnTo>
                <a:lnTo>
                  <a:pt x="48617" y="43331"/>
                </a:lnTo>
                <a:lnTo>
                  <a:pt x="82770" y="32930"/>
                </a:lnTo>
                <a:lnTo>
                  <a:pt x="87500" y="31931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98644" y="2019074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7444" y="0"/>
                </a:lnTo>
                <a:lnTo>
                  <a:pt x="33755" y="0"/>
                </a:lnTo>
                <a:lnTo>
                  <a:pt x="49026" y="0"/>
                </a:lnTo>
                <a:lnTo>
                  <a:pt x="63347" y="0"/>
                </a:lnTo>
                <a:lnTo>
                  <a:pt x="76810" y="0"/>
                </a:lnTo>
                <a:lnTo>
                  <a:pt x="89507" y="0"/>
                </a:lnTo>
                <a:lnTo>
                  <a:pt x="101530" y="0"/>
                </a:lnTo>
                <a:lnTo>
                  <a:pt x="112970" y="0"/>
                </a:lnTo>
                <a:lnTo>
                  <a:pt x="123919" y="0"/>
                </a:lnTo>
                <a:lnTo>
                  <a:pt x="134470" y="0"/>
                </a:lnTo>
                <a:lnTo>
                  <a:pt x="144713" y="0"/>
                </a:lnTo>
                <a:lnTo>
                  <a:pt x="154741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98644" y="2019074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7444" y="0"/>
                </a:lnTo>
                <a:lnTo>
                  <a:pt x="33755" y="0"/>
                </a:lnTo>
                <a:lnTo>
                  <a:pt x="49026" y="0"/>
                </a:lnTo>
                <a:lnTo>
                  <a:pt x="63347" y="0"/>
                </a:lnTo>
                <a:lnTo>
                  <a:pt x="76810" y="0"/>
                </a:lnTo>
                <a:lnTo>
                  <a:pt x="89507" y="0"/>
                </a:lnTo>
                <a:lnTo>
                  <a:pt x="101530" y="0"/>
                </a:lnTo>
                <a:lnTo>
                  <a:pt x="112970" y="0"/>
                </a:lnTo>
                <a:lnTo>
                  <a:pt x="123919" y="0"/>
                </a:lnTo>
                <a:lnTo>
                  <a:pt x="134470" y="0"/>
                </a:lnTo>
                <a:lnTo>
                  <a:pt x="144713" y="0"/>
                </a:lnTo>
                <a:lnTo>
                  <a:pt x="154741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96459" y="1987144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92" y="0"/>
                </a:moveTo>
                <a:lnTo>
                  <a:pt x="15273" y="8861"/>
                </a:lnTo>
                <a:lnTo>
                  <a:pt x="21454" y="17920"/>
                </a:lnTo>
                <a:lnTo>
                  <a:pt x="24311" y="27196"/>
                </a:lnTo>
                <a:lnTo>
                  <a:pt x="23718" y="36712"/>
                </a:lnTo>
                <a:lnTo>
                  <a:pt x="19551" y="46491"/>
                </a:lnTo>
                <a:lnTo>
                  <a:pt x="11686" y="56553"/>
                </a:lnTo>
                <a:lnTo>
                  <a:pt x="0" y="66922"/>
                </a:lnTo>
                <a:lnTo>
                  <a:pt x="12660" y="59914"/>
                </a:lnTo>
                <a:lnTo>
                  <a:pt x="48618" y="43331"/>
                </a:lnTo>
                <a:lnTo>
                  <a:pt x="87506" y="31930"/>
                </a:lnTo>
                <a:lnTo>
                  <a:pt x="76462" y="29424"/>
                </a:lnTo>
                <a:lnTo>
                  <a:pt x="30748" y="12806"/>
                </a:lnTo>
                <a:lnTo>
                  <a:pt x="18550" y="6810"/>
                </a:lnTo>
                <a:lnTo>
                  <a:pt x="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96459" y="1987144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6" y="31930"/>
                </a:moveTo>
                <a:lnTo>
                  <a:pt x="42561" y="18027"/>
                </a:lnTo>
                <a:lnTo>
                  <a:pt x="5892" y="0"/>
                </a:lnTo>
                <a:lnTo>
                  <a:pt x="15273" y="8861"/>
                </a:lnTo>
                <a:lnTo>
                  <a:pt x="21454" y="17920"/>
                </a:lnTo>
                <a:lnTo>
                  <a:pt x="24311" y="27196"/>
                </a:lnTo>
                <a:lnTo>
                  <a:pt x="23718" y="36712"/>
                </a:lnTo>
                <a:lnTo>
                  <a:pt x="19551" y="46491"/>
                </a:lnTo>
                <a:lnTo>
                  <a:pt x="11686" y="56553"/>
                </a:lnTo>
                <a:lnTo>
                  <a:pt x="0" y="66922"/>
                </a:lnTo>
                <a:lnTo>
                  <a:pt x="12660" y="59914"/>
                </a:lnTo>
                <a:lnTo>
                  <a:pt x="48618" y="43331"/>
                </a:lnTo>
                <a:lnTo>
                  <a:pt x="82770" y="32930"/>
                </a:lnTo>
                <a:lnTo>
                  <a:pt x="87506" y="31930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02646" y="2019074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7533" y="0"/>
                </a:lnTo>
                <a:lnTo>
                  <a:pt x="33885" y="0"/>
                </a:lnTo>
                <a:lnTo>
                  <a:pt x="49153" y="0"/>
                </a:lnTo>
                <a:lnTo>
                  <a:pt x="63432" y="0"/>
                </a:lnTo>
                <a:lnTo>
                  <a:pt x="76818" y="0"/>
                </a:lnTo>
                <a:lnTo>
                  <a:pt x="89408" y="0"/>
                </a:lnTo>
                <a:lnTo>
                  <a:pt x="101296" y="0"/>
                </a:lnTo>
                <a:lnTo>
                  <a:pt x="112579" y="0"/>
                </a:lnTo>
                <a:lnTo>
                  <a:pt x="123353" y="0"/>
                </a:lnTo>
                <a:lnTo>
                  <a:pt x="133715" y="0"/>
                </a:lnTo>
                <a:lnTo>
                  <a:pt x="143758" y="0"/>
                </a:lnTo>
                <a:lnTo>
                  <a:pt x="153581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02646" y="2019074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7533" y="0"/>
                </a:lnTo>
                <a:lnTo>
                  <a:pt x="33885" y="0"/>
                </a:lnTo>
                <a:lnTo>
                  <a:pt x="49153" y="0"/>
                </a:lnTo>
                <a:lnTo>
                  <a:pt x="63432" y="0"/>
                </a:lnTo>
                <a:lnTo>
                  <a:pt x="76818" y="0"/>
                </a:lnTo>
                <a:lnTo>
                  <a:pt x="89408" y="0"/>
                </a:lnTo>
                <a:lnTo>
                  <a:pt x="101296" y="0"/>
                </a:lnTo>
                <a:lnTo>
                  <a:pt x="112579" y="0"/>
                </a:lnTo>
                <a:lnTo>
                  <a:pt x="123353" y="0"/>
                </a:lnTo>
                <a:lnTo>
                  <a:pt x="133715" y="0"/>
                </a:lnTo>
                <a:lnTo>
                  <a:pt x="143758" y="0"/>
                </a:lnTo>
                <a:lnTo>
                  <a:pt x="153581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94862" y="1987142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73" y="0"/>
                </a:moveTo>
                <a:lnTo>
                  <a:pt x="15257" y="8860"/>
                </a:lnTo>
                <a:lnTo>
                  <a:pt x="21441" y="17917"/>
                </a:lnTo>
                <a:lnTo>
                  <a:pt x="24300" y="27192"/>
                </a:lnTo>
                <a:lnTo>
                  <a:pt x="23709" y="36706"/>
                </a:lnTo>
                <a:lnTo>
                  <a:pt x="19545" y="46483"/>
                </a:lnTo>
                <a:lnTo>
                  <a:pt x="11683" y="56543"/>
                </a:lnTo>
                <a:lnTo>
                  <a:pt x="0" y="66909"/>
                </a:lnTo>
                <a:lnTo>
                  <a:pt x="12661" y="59904"/>
                </a:lnTo>
                <a:lnTo>
                  <a:pt x="48617" y="43326"/>
                </a:lnTo>
                <a:lnTo>
                  <a:pt x="87484" y="31931"/>
                </a:lnTo>
                <a:lnTo>
                  <a:pt x="76441" y="29426"/>
                </a:lnTo>
                <a:lnTo>
                  <a:pt x="30732" y="12807"/>
                </a:lnTo>
                <a:lnTo>
                  <a:pt x="18534" y="6810"/>
                </a:lnTo>
                <a:lnTo>
                  <a:pt x="5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94862" y="1987142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484" y="31931"/>
                </a:moveTo>
                <a:lnTo>
                  <a:pt x="42545" y="18028"/>
                </a:lnTo>
                <a:lnTo>
                  <a:pt x="5873" y="0"/>
                </a:lnTo>
                <a:lnTo>
                  <a:pt x="15257" y="8860"/>
                </a:lnTo>
                <a:lnTo>
                  <a:pt x="21441" y="17917"/>
                </a:lnTo>
                <a:lnTo>
                  <a:pt x="24300" y="27192"/>
                </a:lnTo>
                <a:lnTo>
                  <a:pt x="23709" y="36706"/>
                </a:lnTo>
                <a:lnTo>
                  <a:pt x="19545" y="46483"/>
                </a:lnTo>
                <a:lnTo>
                  <a:pt x="11683" y="56543"/>
                </a:lnTo>
                <a:lnTo>
                  <a:pt x="0" y="66909"/>
                </a:lnTo>
                <a:lnTo>
                  <a:pt x="12661" y="59904"/>
                </a:lnTo>
                <a:lnTo>
                  <a:pt x="48617" y="43326"/>
                </a:lnTo>
                <a:lnTo>
                  <a:pt x="82770" y="32926"/>
                </a:lnTo>
                <a:lnTo>
                  <a:pt x="87484" y="31931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77" y="1196975"/>
            <a:ext cx="631941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4575">
              <a:lnSpc>
                <a:spcPct val="100000"/>
              </a:lnSpc>
            </a:pPr>
            <a:r>
              <a:rPr sz="1400" spc="85" dirty="0"/>
              <a:t>C</a:t>
            </a:r>
            <a:r>
              <a:rPr spc="55" dirty="0"/>
              <a:t>OURS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pc="55" dirty="0"/>
              <a:t>ST</a:t>
            </a:r>
            <a:r>
              <a:rPr spc="5" dirty="0"/>
              <a:t>R</a:t>
            </a:r>
            <a:r>
              <a:rPr spc="55" dirty="0"/>
              <a:t>UCTUR</a:t>
            </a:r>
            <a:r>
              <a:rPr spc="-10" dirty="0"/>
              <a:t>E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12996" y="1032771"/>
            <a:ext cx="3106420" cy="121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indent="-111125">
              <a:lnSpc>
                <a:spcPct val="100000"/>
              </a:lnSpc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Sho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 intro</a:t>
            </a:r>
            <a:endParaRPr sz="11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Basic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 definitions</a:t>
            </a:r>
            <a:endParaRPr sz="11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Fundamentals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91FC91"/>
                </a:solidFill>
                <a:latin typeface="Arial"/>
                <a:cs typeface="Arial"/>
              </a:rPr>
              <a:t>w</a:t>
            </a:r>
            <a:r>
              <a:rPr sz="1100" spc="-45" dirty="0">
                <a:solidFill>
                  <a:srgbClr val="91FC91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91FC91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91FC9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lies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th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endParaRPr sz="11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Met</a:t>
            </a:r>
            <a:r>
              <a:rPr sz="1100" spc="5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ics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methods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100" spc="-45" dirty="0">
                <a:solidFill>
                  <a:srgbClr val="91FC91"/>
                </a:solidFill>
                <a:latin typeface="Arial"/>
                <a:cs typeface="Arial"/>
              </a:rPr>
              <a:t>e</a:t>
            </a:r>
            <a:r>
              <a:rPr sz="1100" spc="-40" dirty="0">
                <a:solidFill>
                  <a:srgbClr val="91FC91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91FC91"/>
                </a:solidFill>
                <a:latin typeface="Arial"/>
                <a:cs typeface="Arial"/>
              </a:rPr>
              <a:t>aluation</a:t>
            </a:r>
            <a:endParaRPr sz="11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RNA-Seq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45" dirty="0">
                <a:solidFill>
                  <a:srgbClr val="91FC91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91FC91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91FC91"/>
                </a:solidFill>
                <a:latin typeface="Arial"/>
                <a:cs typeface="Arial"/>
              </a:rPr>
              <a:t>inity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ks</a:t>
            </a:r>
            <a:endParaRPr sz="11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In 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p</a:t>
            </a:r>
            <a:r>
              <a:rPr sz="1100" spc="-20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actice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actices ;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ulti-k ; visualization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934">
              <a:lnSpc>
                <a:spcPct val="100000"/>
              </a:lnSpc>
            </a:pPr>
            <a:r>
              <a:rPr spc="55" dirty="0"/>
              <a:t>D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z="1400" spc="80" dirty="0"/>
              <a:t>B</a:t>
            </a:r>
            <a:r>
              <a:rPr spc="15" dirty="0"/>
              <a:t>R</a:t>
            </a:r>
            <a:r>
              <a:rPr spc="55" dirty="0"/>
              <a:t>UIJ</a:t>
            </a:r>
            <a:r>
              <a:rPr spc="-10" dirty="0"/>
              <a:t>N</a:t>
            </a:r>
            <a:r>
              <a:rPr spc="145" dirty="0"/>
              <a:t> </a:t>
            </a:r>
            <a:r>
              <a:rPr spc="55" dirty="0"/>
              <a:t>GRAPHS</a:t>
            </a:r>
            <a:r>
              <a:rPr sz="1400" spc="5" dirty="0"/>
              <a:t>:</a:t>
            </a:r>
            <a:r>
              <a:rPr sz="1400" spc="175" dirty="0"/>
              <a:t> </a:t>
            </a:r>
            <a:r>
              <a:rPr spc="55" dirty="0"/>
              <a:t>REDUN</a:t>
            </a:r>
            <a:r>
              <a:rPr spc="5" dirty="0"/>
              <a:t>D</a:t>
            </a:r>
            <a:r>
              <a:rPr spc="55" dirty="0"/>
              <a:t>ANC</a:t>
            </a:r>
            <a:r>
              <a:rPr spc="-10" dirty="0"/>
              <a:t>Y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47296" y="635667"/>
            <a:ext cx="2355350" cy="2056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happens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if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redundancy?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000" spc="-65" dirty="0">
                <a:solidFill>
                  <a:srgbClr val="FFFFFF"/>
                </a:solidFill>
                <a:latin typeface="Arial Unicode MS"/>
                <a:cs typeface="Arial Unicode MS"/>
              </a:rPr>
              <a:t>❆❈❚●</a:t>
            </a:r>
            <a:endParaRPr sz="10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65" dirty="0">
                <a:solidFill>
                  <a:srgbClr val="FFFFFF"/>
                </a:solidFill>
                <a:latin typeface="Arial Unicode MS"/>
                <a:cs typeface="Arial Unicode MS"/>
              </a:rPr>
              <a:t>❆❈❚●</a:t>
            </a:r>
            <a:endParaRPr sz="1000" dirty="0">
              <a:latin typeface="Arial Unicode MS"/>
              <a:cs typeface="Arial Unicode MS"/>
            </a:endParaRPr>
          </a:p>
          <a:p>
            <a:pPr marL="83820">
              <a:lnSpc>
                <a:spcPct val="100000"/>
              </a:lnSpc>
              <a:spcBef>
                <a:spcPts val="155"/>
              </a:spcBef>
            </a:pPr>
            <a:r>
              <a:rPr sz="1000" spc="-85" dirty="0">
                <a:solidFill>
                  <a:srgbClr val="FFFFFF"/>
                </a:solidFill>
                <a:latin typeface="Arial Unicode MS"/>
                <a:cs typeface="Arial Unicode MS"/>
              </a:rPr>
              <a:t>❈❚●❈</a:t>
            </a:r>
            <a:endParaRPr sz="1000" dirty="0">
              <a:latin typeface="Arial Unicode MS"/>
              <a:cs typeface="Arial Unicode MS"/>
            </a:endParaRPr>
          </a:p>
          <a:p>
            <a:pPr marL="83820">
              <a:lnSpc>
                <a:spcPct val="100000"/>
              </a:lnSpc>
              <a:spcBef>
                <a:spcPts val="155"/>
              </a:spcBef>
            </a:pPr>
            <a:r>
              <a:rPr sz="1000" spc="-85" dirty="0">
                <a:solidFill>
                  <a:srgbClr val="FFFFFF"/>
                </a:solidFill>
                <a:latin typeface="Arial Unicode MS"/>
                <a:cs typeface="Arial Unicode MS"/>
              </a:rPr>
              <a:t>❈❚●❈</a:t>
            </a:r>
            <a:endParaRPr sz="1000" dirty="0">
              <a:latin typeface="Arial Unicode MS"/>
              <a:cs typeface="Arial Unicode MS"/>
            </a:endParaRPr>
          </a:p>
          <a:p>
            <a:pPr marL="83820">
              <a:lnSpc>
                <a:spcPct val="100000"/>
              </a:lnSpc>
              <a:spcBef>
                <a:spcPts val="155"/>
              </a:spcBef>
            </a:pPr>
            <a:r>
              <a:rPr sz="1000" spc="-85" dirty="0">
                <a:solidFill>
                  <a:srgbClr val="FFFFFF"/>
                </a:solidFill>
                <a:latin typeface="Arial Unicode MS"/>
                <a:cs typeface="Arial Unicode MS"/>
              </a:rPr>
              <a:t>❈❚●❈</a:t>
            </a:r>
            <a:endParaRPr sz="1000" dirty="0">
              <a:latin typeface="Arial Unicode MS"/>
              <a:cs typeface="Arial Unicode MS"/>
            </a:endParaRPr>
          </a:p>
          <a:p>
            <a:pPr marL="155575">
              <a:lnSpc>
                <a:spcPct val="100000"/>
              </a:lnSpc>
              <a:spcBef>
                <a:spcPts val="155"/>
              </a:spcBef>
            </a:pPr>
            <a:r>
              <a:rPr sz="1000" spc="-85" dirty="0">
                <a:solidFill>
                  <a:srgbClr val="FFFFFF"/>
                </a:solidFill>
                <a:latin typeface="Arial Unicode MS"/>
                <a:cs typeface="Arial Unicode MS"/>
              </a:rPr>
              <a:t>❚●❈❈</a:t>
            </a:r>
            <a:endParaRPr sz="1000" dirty="0">
              <a:latin typeface="Arial Unicode MS"/>
              <a:cs typeface="Arial Unicode MS"/>
            </a:endParaRPr>
          </a:p>
          <a:p>
            <a:pPr marL="12700" indent="142875">
              <a:lnSpc>
                <a:spcPct val="100000"/>
              </a:lnSpc>
              <a:spcBef>
                <a:spcPts val="155"/>
              </a:spcBef>
            </a:pPr>
            <a:r>
              <a:rPr sz="1000" spc="-85" dirty="0">
                <a:solidFill>
                  <a:srgbClr val="FFFFFF"/>
                </a:solidFill>
                <a:latin typeface="Arial Unicode MS"/>
                <a:cs typeface="Arial Unicode MS"/>
              </a:rPr>
              <a:t>❚●❈❈</a:t>
            </a:r>
            <a:endParaRPr sz="10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dBG,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3: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094105">
              <a:lnSpc>
                <a:spcPct val="100000"/>
              </a:lnSpc>
              <a:tabLst>
                <a:tab pos="1591310" algn="l"/>
                <a:tab pos="2094864" algn="l"/>
              </a:tabLst>
            </a:pP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CTG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TGC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8467" y="2498552"/>
            <a:ext cx="25082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GCC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87509" y="255327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7338" y="0"/>
                </a:lnTo>
                <a:lnTo>
                  <a:pt x="33600" y="0"/>
                </a:lnTo>
                <a:lnTo>
                  <a:pt x="48870" y="0"/>
                </a:lnTo>
                <a:lnTo>
                  <a:pt x="63236" y="0"/>
                </a:lnTo>
                <a:lnTo>
                  <a:pt x="76784" y="0"/>
                </a:lnTo>
                <a:lnTo>
                  <a:pt x="89601" y="0"/>
                </a:lnTo>
                <a:lnTo>
                  <a:pt x="101774" y="0"/>
                </a:lnTo>
                <a:lnTo>
                  <a:pt x="113390" y="0"/>
                </a:lnTo>
                <a:lnTo>
                  <a:pt x="124536" y="0"/>
                </a:lnTo>
                <a:lnTo>
                  <a:pt x="135297" y="0"/>
                </a:lnTo>
                <a:lnTo>
                  <a:pt x="145761" y="0"/>
                </a:lnTo>
                <a:lnTo>
                  <a:pt x="156014" y="0"/>
                </a:lnTo>
                <a:lnTo>
                  <a:pt x="166144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7509" y="255327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7338" y="0"/>
                </a:lnTo>
                <a:lnTo>
                  <a:pt x="33600" y="0"/>
                </a:lnTo>
                <a:lnTo>
                  <a:pt x="48870" y="0"/>
                </a:lnTo>
                <a:lnTo>
                  <a:pt x="63236" y="0"/>
                </a:lnTo>
                <a:lnTo>
                  <a:pt x="76784" y="0"/>
                </a:lnTo>
                <a:lnTo>
                  <a:pt x="89601" y="0"/>
                </a:lnTo>
                <a:lnTo>
                  <a:pt x="101774" y="0"/>
                </a:lnTo>
                <a:lnTo>
                  <a:pt x="113390" y="0"/>
                </a:lnTo>
                <a:lnTo>
                  <a:pt x="124536" y="0"/>
                </a:lnTo>
                <a:lnTo>
                  <a:pt x="135297" y="0"/>
                </a:lnTo>
                <a:lnTo>
                  <a:pt x="145761" y="0"/>
                </a:lnTo>
                <a:lnTo>
                  <a:pt x="156014" y="0"/>
                </a:lnTo>
                <a:lnTo>
                  <a:pt x="166144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459" y="252134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83" y="0"/>
                </a:moveTo>
                <a:lnTo>
                  <a:pt x="15267" y="8860"/>
                </a:lnTo>
                <a:lnTo>
                  <a:pt x="21449" y="17917"/>
                </a:lnTo>
                <a:lnTo>
                  <a:pt x="24307" y="27193"/>
                </a:lnTo>
                <a:lnTo>
                  <a:pt x="23715" y="36708"/>
                </a:lnTo>
                <a:lnTo>
                  <a:pt x="19549" y="46486"/>
                </a:lnTo>
                <a:lnTo>
                  <a:pt x="11685" y="56549"/>
                </a:lnTo>
                <a:lnTo>
                  <a:pt x="0" y="66917"/>
                </a:lnTo>
                <a:lnTo>
                  <a:pt x="12660" y="59909"/>
                </a:lnTo>
                <a:lnTo>
                  <a:pt x="48617" y="43331"/>
                </a:lnTo>
                <a:lnTo>
                  <a:pt x="87501" y="31924"/>
                </a:lnTo>
                <a:lnTo>
                  <a:pt x="76456" y="29418"/>
                </a:lnTo>
                <a:lnTo>
                  <a:pt x="30740" y="12803"/>
                </a:lnTo>
                <a:lnTo>
                  <a:pt x="18542" y="6808"/>
                </a:lnTo>
                <a:lnTo>
                  <a:pt x="5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2459" y="252134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1" y="31924"/>
                </a:moveTo>
                <a:lnTo>
                  <a:pt x="42553" y="18023"/>
                </a:lnTo>
                <a:lnTo>
                  <a:pt x="5883" y="0"/>
                </a:lnTo>
                <a:lnTo>
                  <a:pt x="15267" y="8860"/>
                </a:lnTo>
                <a:lnTo>
                  <a:pt x="21449" y="17917"/>
                </a:lnTo>
                <a:lnTo>
                  <a:pt x="24307" y="27193"/>
                </a:lnTo>
                <a:lnTo>
                  <a:pt x="23715" y="36708"/>
                </a:lnTo>
                <a:lnTo>
                  <a:pt x="19549" y="46486"/>
                </a:lnTo>
                <a:lnTo>
                  <a:pt x="11685" y="56549"/>
                </a:lnTo>
                <a:lnTo>
                  <a:pt x="0" y="66917"/>
                </a:lnTo>
                <a:lnTo>
                  <a:pt x="12660" y="59909"/>
                </a:lnTo>
                <a:lnTo>
                  <a:pt x="48617" y="43331"/>
                </a:lnTo>
                <a:lnTo>
                  <a:pt x="82769" y="32925"/>
                </a:lnTo>
                <a:lnTo>
                  <a:pt x="87501" y="31924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8644" y="2553270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7444" y="0"/>
                </a:lnTo>
                <a:lnTo>
                  <a:pt x="33755" y="0"/>
                </a:lnTo>
                <a:lnTo>
                  <a:pt x="49026" y="0"/>
                </a:lnTo>
                <a:lnTo>
                  <a:pt x="144713" y="0"/>
                </a:lnTo>
                <a:lnTo>
                  <a:pt x="154741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8644" y="2553270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7444" y="0"/>
                </a:lnTo>
                <a:lnTo>
                  <a:pt x="33755" y="0"/>
                </a:lnTo>
                <a:lnTo>
                  <a:pt x="49026" y="0"/>
                </a:lnTo>
                <a:lnTo>
                  <a:pt x="144713" y="0"/>
                </a:lnTo>
                <a:lnTo>
                  <a:pt x="154741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96458" y="2521347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88" y="0"/>
                </a:moveTo>
                <a:lnTo>
                  <a:pt x="15272" y="8860"/>
                </a:lnTo>
                <a:lnTo>
                  <a:pt x="21454" y="17917"/>
                </a:lnTo>
                <a:lnTo>
                  <a:pt x="24311" y="27192"/>
                </a:lnTo>
                <a:lnTo>
                  <a:pt x="23718" y="36708"/>
                </a:lnTo>
                <a:lnTo>
                  <a:pt x="19551" y="46487"/>
                </a:lnTo>
                <a:lnTo>
                  <a:pt x="11687" y="56549"/>
                </a:lnTo>
                <a:lnTo>
                  <a:pt x="0" y="66918"/>
                </a:lnTo>
                <a:lnTo>
                  <a:pt x="12660" y="59910"/>
                </a:lnTo>
                <a:lnTo>
                  <a:pt x="48618" y="43331"/>
                </a:lnTo>
                <a:lnTo>
                  <a:pt x="87507" y="31922"/>
                </a:lnTo>
                <a:lnTo>
                  <a:pt x="76462" y="29417"/>
                </a:lnTo>
                <a:lnTo>
                  <a:pt x="30746" y="12802"/>
                </a:lnTo>
                <a:lnTo>
                  <a:pt x="18548" y="6808"/>
                </a:lnTo>
                <a:lnTo>
                  <a:pt x="5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96458" y="2521347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7" y="31922"/>
                </a:moveTo>
                <a:lnTo>
                  <a:pt x="42559" y="18022"/>
                </a:lnTo>
                <a:lnTo>
                  <a:pt x="5888" y="0"/>
                </a:lnTo>
                <a:lnTo>
                  <a:pt x="15272" y="8860"/>
                </a:lnTo>
                <a:lnTo>
                  <a:pt x="21454" y="17917"/>
                </a:lnTo>
                <a:lnTo>
                  <a:pt x="24311" y="27192"/>
                </a:lnTo>
                <a:lnTo>
                  <a:pt x="23718" y="36708"/>
                </a:lnTo>
                <a:lnTo>
                  <a:pt x="19551" y="46487"/>
                </a:lnTo>
                <a:lnTo>
                  <a:pt x="11687" y="56549"/>
                </a:lnTo>
                <a:lnTo>
                  <a:pt x="0" y="66918"/>
                </a:lnTo>
                <a:lnTo>
                  <a:pt x="12660" y="59910"/>
                </a:lnTo>
                <a:lnTo>
                  <a:pt x="48618" y="43331"/>
                </a:lnTo>
                <a:lnTo>
                  <a:pt x="82769" y="32925"/>
                </a:lnTo>
                <a:lnTo>
                  <a:pt x="87507" y="31922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02646" y="2553270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7533" y="0"/>
                </a:lnTo>
                <a:lnTo>
                  <a:pt x="33885" y="0"/>
                </a:lnTo>
                <a:lnTo>
                  <a:pt x="49153" y="0"/>
                </a:lnTo>
                <a:lnTo>
                  <a:pt x="63432" y="0"/>
                </a:lnTo>
                <a:lnTo>
                  <a:pt x="76818" y="0"/>
                </a:lnTo>
                <a:lnTo>
                  <a:pt x="89408" y="0"/>
                </a:lnTo>
                <a:lnTo>
                  <a:pt x="101296" y="0"/>
                </a:lnTo>
                <a:lnTo>
                  <a:pt x="112579" y="0"/>
                </a:lnTo>
                <a:lnTo>
                  <a:pt x="123353" y="0"/>
                </a:lnTo>
                <a:lnTo>
                  <a:pt x="133715" y="0"/>
                </a:lnTo>
                <a:lnTo>
                  <a:pt x="143758" y="0"/>
                </a:lnTo>
                <a:lnTo>
                  <a:pt x="153581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02646" y="2553270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7533" y="0"/>
                </a:lnTo>
                <a:lnTo>
                  <a:pt x="33885" y="0"/>
                </a:lnTo>
                <a:lnTo>
                  <a:pt x="49153" y="0"/>
                </a:lnTo>
                <a:lnTo>
                  <a:pt x="63432" y="0"/>
                </a:lnTo>
                <a:lnTo>
                  <a:pt x="76818" y="0"/>
                </a:lnTo>
                <a:lnTo>
                  <a:pt x="89408" y="0"/>
                </a:lnTo>
                <a:lnTo>
                  <a:pt x="101296" y="0"/>
                </a:lnTo>
                <a:lnTo>
                  <a:pt x="112579" y="0"/>
                </a:lnTo>
                <a:lnTo>
                  <a:pt x="123353" y="0"/>
                </a:lnTo>
                <a:lnTo>
                  <a:pt x="133715" y="0"/>
                </a:lnTo>
                <a:lnTo>
                  <a:pt x="143758" y="0"/>
                </a:lnTo>
                <a:lnTo>
                  <a:pt x="153581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4861" y="252134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69" y="0"/>
                </a:moveTo>
                <a:lnTo>
                  <a:pt x="15255" y="8859"/>
                </a:lnTo>
                <a:lnTo>
                  <a:pt x="21440" y="17914"/>
                </a:lnTo>
                <a:lnTo>
                  <a:pt x="24300" y="27188"/>
                </a:lnTo>
                <a:lnTo>
                  <a:pt x="23710" y="36702"/>
                </a:lnTo>
                <a:lnTo>
                  <a:pt x="19546" y="46479"/>
                </a:lnTo>
                <a:lnTo>
                  <a:pt x="11684" y="56539"/>
                </a:lnTo>
                <a:lnTo>
                  <a:pt x="0" y="66905"/>
                </a:lnTo>
                <a:lnTo>
                  <a:pt x="12661" y="59900"/>
                </a:lnTo>
                <a:lnTo>
                  <a:pt x="48617" y="43326"/>
                </a:lnTo>
                <a:lnTo>
                  <a:pt x="87485" y="31924"/>
                </a:lnTo>
                <a:lnTo>
                  <a:pt x="76442" y="29418"/>
                </a:lnTo>
                <a:lnTo>
                  <a:pt x="30730" y="12803"/>
                </a:lnTo>
                <a:lnTo>
                  <a:pt x="18531" y="6808"/>
                </a:lnTo>
                <a:lnTo>
                  <a:pt x="5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94861" y="252134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485" y="31924"/>
                </a:moveTo>
                <a:lnTo>
                  <a:pt x="42544" y="18023"/>
                </a:lnTo>
                <a:lnTo>
                  <a:pt x="5869" y="0"/>
                </a:lnTo>
                <a:lnTo>
                  <a:pt x="15255" y="8859"/>
                </a:lnTo>
                <a:lnTo>
                  <a:pt x="21440" y="17914"/>
                </a:lnTo>
                <a:lnTo>
                  <a:pt x="24300" y="27188"/>
                </a:lnTo>
                <a:lnTo>
                  <a:pt x="23710" y="36702"/>
                </a:lnTo>
                <a:lnTo>
                  <a:pt x="19546" y="46479"/>
                </a:lnTo>
                <a:lnTo>
                  <a:pt x="11684" y="56539"/>
                </a:lnTo>
                <a:lnTo>
                  <a:pt x="0" y="66905"/>
                </a:lnTo>
                <a:lnTo>
                  <a:pt x="12661" y="59900"/>
                </a:lnTo>
                <a:lnTo>
                  <a:pt x="48617" y="43326"/>
                </a:lnTo>
                <a:lnTo>
                  <a:pt x="82769" y="32921"/>
                </a:lnTo>
                <a:lnTo>
                  <a:pt x="87485" y="31924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20" y="815976"/>
            <a:ext cx="631021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659" y="2405613"/>
            <a:ext cx="2901991" cy="3660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5010">
              <a:lnSpc>
                <a:spcPct val="100000"/>
              </a:lnSpc>
            </a:pPr>
            <a:r>
              <a:rPr spc="55" dirty="0"/>
              <a:t>D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z="1400" spc="80" dirty="0"/>
              <a:t>B</a:t>
            </a:r>
            <a:r>
              <a:rPr spc="15" dirty="0"/>
              <a:t>R</a:t>
            </a:r>
            <a:r>
              <a:rPr spc="55" dirty="0"/>
              <a:t>UIJ</a:t>
            </a:r>
            <a:r>
              <a:rPr spc="-10" dirty="0"/>
              <a:t>N</a:t>
            </a:r>
            <a:r>
              <a:rPr spc="145" dirty="0"/>
              <a:t> </a:t>
            </a:r>
            <a:r>
              <a:rPr spc="55" dirty="0"/>
              <a:t>GRAPHS</a:t>
            </a:r>
            <a:r>
              <a:rPr sz="1400" spc="5" dirty="0"/>
              <a:t>:</a:t>
            </a:r>
            <a:r>
              <a:rPr sz="1400" spc="175" dirty="0"/>
              <a:t> </a:t>
            </a:r>
            <a:r>
              <a:rPr spc="55" dirty="0"/>
              <a:t>ER</a:t>
            </a:r>
            <a:r>
              <a:rPr spc="30" dirty="0"/>
              <a:t>R</a:t>
            </a:r>
            <a:r>
              <a:rPr spc="55" dirty="0"/>
              <a:t>OR</a:t>
            </a:r>
            <a:r>
              <a:rPr spc="-10" dirty="0"/>
              <a:t>S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47297" y="571723"/>
            <a:ext cx="3827779" cy="164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is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sequencing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error (at the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read)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impacting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the de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uijn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aph?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000" spc="-65" dirty="0">
                <a:solidFill>
                  <a:srgbClr val="FFFFFF"/>
                </a:solidFill>
                <a:latin typeface="Arial Unicode MS"/>
                <a:cs typeface="Arial Unicode MS"/>
              </a:rPr>
              <a:t>❆❈❚●</a:t>
            </a:r>
            <a:endParaRPr sz="1000" dirty="0">
              <a:latin typeface="Arial Unicode MS"/>
              <a:cs typeface="Arial Unicode MS"/>
            </a:endParaRPr>
          </a:p>
          <a:p>
            <a:pPr marL="83820">
              <a:lnSpc>
                <a:spcPct val="100000"/>
              </a:lnSpc>
              <a:spcBef>
                <a:spcPts val="155"/>
              </a:spcBef>
            </a:pPr>
            <a:r>
              <a:rPr sz="1000" spc="-85" dirty="0">
                <a:solidFill>
                  <a:srgbClr val="FFFFFF"/>
                </a:solidFill>
                <a:latin typeface="Arial Unicode MS"/>
                <a:cs typeface="Arial Unicode MS"/>
              </a:rPr>
              <a:t>❈❚●❈</a:t>
            </a:r>
            <a:endParaRPr sz="1000" dirty="0">
              <a:latin typeface="Arial Unicode MS"/>
              <a:cs typeface="Arial Unicode MS"/>
            </a:endParaRPr>
          </a:p>
          <a:p>
            <a:pPr marL="83820">
              <a:lnSpc>
                <a:spcPct val="100000"/>
              </a:lnSpc>
              <a:spcBef>
                <a:spcPts val="155"/>
              </a:spcBef>
            </a:pPr>
            <a:r>
              <a:rPr sz="1000" spc="-45" dirty="0">
                <a:solidFill>
                  <a:srgbClr val="FFFFFF"/>
                </a:solidFill>
                <a:latin typeface="Arial Unicode MS"/>
                <a:cs typeface="Arial Unicode MS"/>
              </a:rPr>
              <a:t>❈❚</a:t>
            </a:r>
            <a:r>
              <a:rPr sz="1000" spc="-50" dirty="0">
                <a:solidFill>
                  <a:srgbClr val="FFFFFF"/>
                </a:solidFill>
                <a:latin typeface="Arial Unicode MS"/>
                <a:cs typeface="Arial Unicode MS"/>
              </a:rPr>
              <a:t>●</a:t>
            </a:r>
            <a:r>
              <a:rPr sz="1000" spc="-135" dirty="0">
                <a:solidFill>
                  <a:srgbClr val="91FC91"/>
                </a:solidFill>
                <a:latin typeface="Arial Unicode MS"/>
                <a:cs typeface="Arial Unicode MS"/>
              </a:rPr>
              <a:t>❆</a:t>
            </a:r>
            <a:endParaRPr sz="1000" dirty="0">
              <a:latin typeface="Arial Unicode MS"/>
              <a:cs typeface="Arial Unicode MS"/>
            </a:endParaRPr>
          </a:p>
          <a:p>
            <a:pPr marL="12700" indent="142875">
              <a:lnSpc>
                <a:spcPct val="100000"/>
              </a:lnSpc>
              <a:spcBef>
                <a:spcPts val="155"/>
              </a:spcBef>
            </a:pPr>
            <a:r>
              <a:rPr sz="1000" spc="-85" dirty="0">
                <a:solidFill>
                  <a:srgbClr val="FFFFFF"/>
                </a:solidFill>
                <a:latin typeface="Arial Unicode MS"/>
                <a:cs typeface="Arial Unicode MS"/>
              </a:rPr>
              <a:t>❚●❈❈</a:t>
            </a:r>
            <a:endParaRPr sz="10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dBG,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3: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094105">
              <a:lnSpc>
                <a:spcPct val="100000"/>
              </a:lnSpc>
              <a:tabLst>
                <a:tab pos="1591310" algn="l"/>
                <a:tab pos="2094864" algn="l"/>
                <a:tab pos="2593340" algn="l"/>
              </a:tabLst>
            </a:pP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CTG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TGC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GCC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2869" y="2594445"/>
            <a:ext cx="23367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TGA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87509" y="2145185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7338" y="0"/>
                </a:lnTo>
                <a:lnTo>
                  <a:pt x="33600" y="0"/>
                </a:lnTo>
                <a:lnTo>
                  <a:pt x="48870" y="0"/>
                </a:lnTo>
                <a:lnTo>
                  <a:pt x="63236" y="0"/>
                </a:lnTo>
                <a:lnTo>
                  <a:pt x="76784" y="0"/>
                </a:lnTo>
                <a:lnTo>
                  <a:pt x="89601" y="0"/>
                </a:lnTo>
                <a:lnTo>
                  <a:pt x="101774" y="0"/>
                </a:lnTo>
                <a:lnTo>
                  <a:pt x="113390" y="0"/>
                </a:lnTo>
                <a:lnTo>
                  <a:pt x="124536" y="0"/>
                </a:lnTo>
                <a:lnTo>
                  <a:pt x="135297" y="0"/>
                </a:lnTo>
                <a:lnTo>
                  <a:pt x="145761" y="0"/>
                </a:lnTo>
                <a:lnTo>
                  <a:pt x="156014" y="0"/>
                </a:lnTo>
                <a:lnTo>
                  <a:pt x="166144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7509" y="2145185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7338" y="0"/>
                </a:lnTo>
                <a:lnTo>
                  <a:pt x="33600" y="0"/>
                </a:lnTo>
                <a:lnTo>
                  <a:pt x="48870" y="0"/>
                </a:lnTo>
                <a:lnTo>
                  <a:pt x="63236" y="0"/>
                </a:lnTo>
                <a:lnTo>
                  <a:pt x="76784" y="0"/>
                </a:lnTo>
                <a:lnTo>
                  <a:pt x="89601" y="0"/>
                </a:lnTo>
                <a:lnTo>
                  <a:pt x="101774" y="0"/>
                </a:lnTo>
                <a:lnTo>
                  <a:pt x="113390" y="0"/>
                </a:lnTo>
                <a:lnTo>
                  <a:pt x="124536" y="0"/>
                </a:lnTo>
                <a:lnTo>
                  <a:pt x="135297" y="0"/>
                </a:lnTo>
                <a:lnTo>
                  <a:pt x="145761" y="0"/>
                </a:lnTo>
                <a:lnTo>
                  <a:pt x="156014" y="0"/>
                </a:lnTo>
                <a:lnTo>
                  <a:pt x="166144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460" y="2113253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86" y="0"/>
                </a:moveTo>
                <a:lnTo>
                  <a:pt x="15268" y="8862"/>
                </a:lnTo>
                <a:lnTo>
                  <a:pt x="21450" y="17920"/>
                </a:lnTo>
                <a:lnTo>
                  <a:pt x="24307" y="27196"/>
                </a:lnTo>
                <a:lnTo>
                  <a:pt x="23715" y="36712"/>
                </a:lnTo>
                <a:lnTo>
                  <a:pt x="19549" y="46491"/>
                </a:lnTo>
                <a:lnTo>
                  <a:pt x="11685" y="56553"/>
                </a:lnTo>
                <a:lnTo>
                  <a:pt x="0" y="66921"/>
                </a:lnTo>
                <a:lnTo>
                  <a:pt x="12660" y="59913"/>
                </a:lnTo>
                <a:lnTo>
                  <a:pt x="48617" y="43331"/>
                </a:lnTo>
                <a:lnTo>
                  <a:pt x="87500" y="31931"/>
                </a:lnTo>
                <a:lnTo>
                  <a:pt x="76456" y="29426"/>
                </a:lnTo>
                <a:lnTo>
                  <a:pt x="30742" y="12807"/>
                </a:lnTo>
                <a:lnTo>
                  <a:pt x="18545" y="6810"/>
                </a:lnTo>
                <a:lnTo>
                  <a:pt x="5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2460" y="2113253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0" y="31931"/>
                </a:moveTo>
                <a:lnTo>
                  <a:pt x="42555" y="18028"/>
                </a:lnTo>
                <a:lnTo>
                  <a:pt x="5886" y="0"/>
                </a:lnTo>
                <a:lnTo>
                  <a:pt x="15268" y="8862"/>
                </a:lnTo>
                <a:lnTo>
                  <a:pt x="21450" y="17920"/>
                </a:lnTo>
                <a:lnTo>
                  <a:pt x="24307" y="27196"/>
                </a:lnTo>
                <a:lnTo>
                  <a:pt x="23715" y="36712"/>
                </a:lnTo>
                <a:lnTo>
                  <a:pt x="19549" y="46491"/>
                </a:lnTo>
                <a:lnTo>
                  <a:pt x="11685" y="56553"/>
                </a:lnTo>
                <a:lnTo>
                  <a:pt x="0" y="66921"/>
                </a:lnTo>
                <a:lnTo>
                  <a:pt x="12660" y="59913"/>
                </a:lnTo>
                <a:lnTo>
                  <a:pt x="48617" y="43331"/>
                </a:lnTo>
                <a:lnTo>
                  <a:pt x="82770" y="32930"/>
                </a:lnTo>
                <a:lnTo>
                  <a:pt x="87500" y="31931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8644" y="2145185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7444" y="0"/>
                </a:lnTo>
                <a:lnTo>
                  <a:pt x="33755" y="0"/>
                </a:lnTo>
                <a:lnTo>
                  <a:pt x="49026" y="0"/>
                </a:lnTo>
                <a:lnTo>
                  <a:pt x="63347" y="0"/>
                </a:lnTo>
                <a:lnTo>
                  <a:pt x="76810" y="0"/>
                </a:lnTo>
                <a:lnTo>
                  <a:pt x="89507" y="0"/>
                </a:lnTo>
                <a:lnTo>
                  <a:pt x="101530" y="0"/>
                </a:lnTo>
                <a:lnTo>
                  <a:pt x="112970" y="0"/>
                </a:lnTo>
                <a:lnTo>
                  <a:pt x="123919" y="0"/>
                </a:lnTo>
                <a:lnTo>
                  <a:pt x="134470" y="0"/>
                </a:lnTo>
                <a:lnTo>
                  <a:pt x="144713" y="0"/>
                </a:lnTo>
                <a:lnTo>
                  <a:pt x="154741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8644" y="2145185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7444" y="0"/>
                </a:lnTo>
                <a:lnTo>
                  <a:pt x="33755" y="0"/>
                </a:lnTo>
                <a:lnTo>
                  <a:pt x="49026" y="0"/>
                </a:lnTo>
                <a:lnTo>
                  <a:pt x="63347" y="0"/>
                </a:lnTo>
                <a:lnTo>
                  <a:pt x="76810" y="0"/>
                </a:lnTo>
                <a:lnTo>
                  <a:pt x="89507" y="0"/>
                </a:lnTo>
                <a:lnTo>
                  <a:pt x="101530" y="0"/>
                </a:lnTo>
                <a:lnTo>
                  <a:pt x="112970" y="0"/>
                </a:lnTo>
                <a:lnTo>
                  <a:pt x="123919" y="0"/>
                </a:lnTo>
                <a:lnTo>
                  <a:pt x="134470" y="0"/>
                </a:lnTo>
                <a:lnTo>
                  <a:pt x="144713" y="0"/>
                </a:lnTo>
                <a:lnTo>
                  <a:pt x="154741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96459" y="211325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92" y="0"/>
                </a:moveTo>
                <a:lnTo>
                  <a:pt x="15273" y="8861"/>
                </a:lnTo>
                <a:lnTo>
                  <a:pt x="21454" y="17920"/>
                </a:lnTo>
                <a:lnTo>
                  <a:pt x="24311" y="27196"/>
                </a:lnTo>
                <a:lnTo>
                  <a:pt x="23718" y="36712"/>
                </a:lnTo>
                <a:lnTo>
                  <a:pt x="19551" y="46491"/>
                </a:lnTo>
                <a:lnTo>
                  <a:pt x="11686" y="56553"/>
                </a:lnTo>
                <a:lnTo>
                  <a:pt x="0" y="66922"/>
                </a:lnTo>
                <a:lnTo>
                  <a:pt x="12660" y="59914"/>
                </a:lnTo>
                <a:lnTo>
                  <a:pt x="48618" y="43331"/>
                </a:lnTo>
                <a:lnTo>
                  <a:pt x="87506" y="31930"/>
                </a:lnTo>
                <a:lnTo>
                  <a:pt x="76462" y="29424"/>
                </a:lnTo>
                <a:lnTo>
                  <a:pt x="30748" y="12806"/>
                </a:lnTo>
                <a:lnTo>
                  <a:pt x="18550" y="6810"/>
                </a:lnTo>
                <a:lnTo>
                  <a:pt x="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96459" y="211325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6" y="31930"/>
                </a:moveTo>
                <a:lnTo>
                  <a:pt x="42561" y="18027"/>
                </a:lnTo>
                <a:lnTo>
                  <a:pt x="5892" y="0"/>
                </a:lnTo>
                <a:lnTo>
                  <a:pt x="15273" y="8861"/>
                </a:lnTo>
                <a:lnTo>
                  <a:pt x="21454" y="17920"/>
                </a:lnTo>
                <a:lnTo>
                  <a:pt x="24311" y="27196"/>
                </a:lnTo>
                <a:lnTo>
                  <a:pt x="23718" y="36712"/>
                </a:lnTo>
                <a:lnTo>
                  <a:pt x="19551" y="46491"/>
                </a:lnTo>
                <a:lnTo>
                  <a:pt x="11686" y="56553"/>
                </a:lnTo>
                <a:lnTo>
                  <a:pt x="0" y="66922"/>
                </a:lnTo>
                <a:lnTo>
                  <a:pt x="12660" y="59914"/>
                </a:lnTo>
                <a:lnTo>
                  <a:pt x="48618" y="43331"/>
                </a:lnTo>
                <a:lnTo>
                  <a:pt x="82770" y="32930"/>
                </a:lnTo>
                <a:lnTo>
                  <a:pt x="87506" y="31930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02646" y="21451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7533" y="0"/>
                </a:lnTo>
                <a:lnTo>
                  <a:pt x="33885" y="0"/>
                </a:lnTo>
                <a:lnTo>
                  <a:pt x="49153" y="0"/>
                </a:lnTo>
                <a:lnTo>
                  <a:pt x="63432" y="0"/>
                </a:lnTo>
                <a:lnTo>
                  <a:pt x="76818" y="0"/>
                </a:lnTo>
                <a:lnTo>
                  <a:pt x="89408" y="0"/>
                </a:lnTo>
                <a:lnTo>
                  <a:pt x="101296" y="0"/>
                </a:lnTo>
                <a:lnTo>
                  <a:pt x="112579" y="0"/>
                </a:lnTo>
                <a:lnTo>
                  <a:pt x="123353" y="0"/>
                </a:lnTo>
                <a:lnTo>
                  <a:pt x="133715" y="0"/>
                </a:lnTo>
                <a:lnTo>
                  <a:pt x="143758" y="0"/>
                </a:lnTo>
                <a:lnTo>
                  <a:pt x="153581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02646" y="214518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7533" y="0"/>
                </a:lnTo>
                <a:lnTo>
                  <a:pt x="33885" y="0"/>
                </a:lnTo>
                <a:lnTo>
                  <a:pt x="49153" y="0"/>
                </a:lnTo>
                <a:lnTo>
                  <a:pt x="63432" y="0"/>
                </a:lnTo>
                <a:lnTo>
                  <a:pt x="76818" y="0"/>
                </a:lnTo>
                <a:lnTo>
                  <a:pt x="89408" y="0"/>
                </a:lnTo>
                <a:lnTo>
                  <a:pt x="101296" y="0"/>
                </a:lnTo>
                <a:lnTo>
                  <a:pt x="112579" y="0"/>
                </a:lnTo>
                <a:lnTo>
                  <a:pt x="123353" y="0"/>
                </a:lnTo>
                <a:lnTo>
                  <a:pt x="133715" y="0"/>
                </a:lnTo>
                <a:lnTo>
                  <a:pt x="143758" y="0"/>
                </a:lnTo>
                <a:lnTo>
                  <a:pt x="153581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4862" y="2113253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73" y="0"/>
                </a:moveTo>
                <a:lnTo>
                  <a:pt x="15257" y="8860"/>
                </a:lnTo>
                <a:lnTo>
                  <a:pt x="21441" y="17917"/>
                </a:lnTo>
                <a:lnTo>
                  <a:pt x="24300" y="27192"/>
                </a:lnTo>
                <a:lnTo>
                  <a:pt x="23709" y="36706"/>
                </a:lnTo>
                <a:lnTo>
                  <a:pt x="19545" y="46483"/>
                </a:lnTo>
                <a:lnTo>
                  <a:pt x="11683" y="56543"/>
                </a:lnTo>
                <a:lnTo>
                  <a:pt x="0" y="66909"/>
                </a:lnTo>
                <a:lnTo>
                  <a:pt x="12661" y="59904"/>
                </a:lnTo>
                <a:lnTo>
                  <a:pt x="48617" y="43326"/>
                </a:lnTo>
                <a:lnTo>
                  <a:pt x="87484" y="31931"/>
                </a:lnTo>
                <a:lnTo>
                  <a:pt x="76441" y="29426"/>
                </a:lnTo>
                <a:lnTo>
                  <a:pt x="30732" y="12807"/>
                </a:lnTo>
                <a:lnTo>
                  <a:pt x="18534" y="6810"/>
                </a:lnTo>
                <a:lnTo>
                  <a:pt x="5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94862" y="2113253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484" y="31931"/>
                </a:moveTo>
                <a:lnTo>
                  <a:pt x="42545" y="18028"/>
                </a:lnTo>
                <a:lnTo>
                  <a:pt x="5873" y="0"/>
                </a:lnTo>
                <a:lnTo>
                  <a:pt x="15257" y="8860"/>
                </a:lnTo>
                <a:lnTo>
                  <a:pt x="21441" y="17917"/>
                </a:lnTo>
                <a:lnTo>
                  <a:pt x="24300" y="27192"/>
                </a:lnTo>
                <a:lnTo>
                  <a:pt x="23709" y="36706"/>
                </a:lnTo>
                <a:lnTo>
                  <a:pt x="19545" y="46483"/>
                </a:lnTo>
                <a:lnTo>
                  <a:pt x="11683" y="56543"/>
                </a:lnTo>
                <a:lnTo>
                  <a:pt x="0" y="66909"/>
                </a:lnTo>
                <a:lnTo>
                  <a:pt x="12661" y="59904"/>
                </a:lnTo>
                <a:lnTo>
                  <a:pt x="48617" y="43326"/>
                </a:lnTo>
                <a:lnTo>
                  <a:pt x="82770" y="32926"/>
                </a:lnTo>
                <a:lnTo>
                  <a:pt x="87484" y="31931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30052" y="2229624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4" h="310514">
                <a:moveTo>
                  <a:pt x="0" y="0"/>
                </a:moveTo>
                <a:lnTo>
                  <a:pt x="37703" y="37699"/>
                </a:lnTo>
                <a:lnTo>
                  <a:pt x="72450" y="72441"/>
                </a:lnTo>
                <a:lnTo>
                  <a:pt x="104795" y="104782"/>
                </a:lnTo>
                <a:lnTo>
                  <a:pt x="135291" y="135273"/>
                </a:lnTo>
                <a:lnTo>
                  <a:pt x="150019" y="149999"/>
                </a:lnTo>
                <a:lnTo>
                  <a:pt x="178782" y="178757"/>
                </a:lnTo>
                <a:lnTo>
                  <a:pt x="207080" y="207052"/>
                </a:lnTo>
                <a:lnTo>
                  <a:pt x="235468" y="235437"/>
                </a:lnTo>
                <a:lnTo>
                  <a:pt x="264500" y="264467"/>
                </a:lnTo>
                <a:lnTo>
                  <a:pt x="294729" y="294695"/>
                </a:lnTo>
                <a:lnTo>
                  <a:pt x="310466" y="310432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30052" y="2229624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4" h="310514">
                <a:moveTo>
                  <a:pt x="0" y="0"/>
                </a:moveTo>
                <a:lnTo>
                  <a:pt x="37703" y="37699"/>
                </a:lnTo>
                <a:lnTo>
                  <a:pt x="72450" y="72441"/>
                </a:lnTo>
                <a:lnTo>
                  <a:pt x="104795" y="104782"/>
                </a:lnTo>
                <a:lnTo>
                  <a:pt x="135291" y="135273"/>
                </a:lnTo>
                <a:lnTo>
                  <a:pt x="150019" y="149999"/>
                </a:lnTo>
                <a:lnTo>
                  <a:pt x="178782" y="178757"/>
                </a:lnTo>
                <a:lnTo>
                  <a:pt x="207080" y="207052"/>
                </a:lnTo>
                <a:lnTo>
                  <a:pt x="235468" y="235437"/>
                </a:lnTo>
                <a:lnTo>
                  <a:pt x="264500" y="264467"/>
                </a:lnTo>
                <a:lnTo>
                  <a:pt x="294729" y="294695"/>
                </a:lnTo>
                <a:lnTo>
                  <a:pt x="310466" y="310432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75725" y="2475512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45395" y="0"/>
                </a:moveTo>
                <a:lnTo>
                  <a:pt x="28231" y="40527"/>
                </a:lnTo>
                <a:lnTo>
                  <a:pt x="0" y="43788"/>
                </a:lnTo>
                <a:lnTo>
                  <a:pt x="12533" y="47823"/>
                </a:lnTo>
                <a:lnTo>
                  <a:pt x="48412" y="62246"/>
                </a:lnTo>
                <a:lnTo>
                  <a:pt x="80532" y="80284"/>
                </a:lnTo>
                <a:lnTo>
                  <a:pt x="74496" y="70707"/>
                </a:lnTo>
                <a:lnTo>
                  <a:pt x="53921" y="26635"/>
                </a:lnTo>
                <a:lnTo>
                  <a:pt x="49534" y="13768"/>
                </a:lnTo>
                <a:lnTo>
                  <a:pt x="453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75725" y="2475512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80532" y="80284"/>
                </a:moveTo>
                <a:lnTo>
                  <a:pt x="58583" y="38680"/>
                </a:lnTo>
                <a:lnTo>
                  <a:pt x="45395" y="0"/>
                </a:lnTo>
                <a:lnTo>
                  <a:pt x="45667" y="14138"/>
                </a:lnTo>
                <a:lnTo>
                  <a:pt x="15869" y="43655"/>
                </a:lnTo>
                <a:lnTo>
                  <a:pt x="0" y="43788"/>
                </a:lnTo>
                <a:lnTo>
                  <a:pt x="12533" y="47823"/>
                </a:lnTo>
                <a:lnTo>
                  <a:pt x="48412" y="62246"/>
                </a:lnTo>
                <a:lnTo>
                  <a:pt x="70521" y="73982"/>
                </a:lnTo>
                <a:lnTo>
                  <a:pt x="80532" y="80284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23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97" y="968376"/>
            <a:ext cx="54583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8195">
              <a:lnSpc>
                <a:spcPct val="100000"/>
              </a:lnSpc>
            </a:pPr>
            <a:r>
              <a:rPr spc="55" dirty="0"/>
              <a:t>D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z="1400" spc="80" dirty="0"/>
              <a:t>B</a:t>
            </a:r>
            <a:r>
              <a:rPr spc="15" dirty="0"/>
              <a:t>R</a:t>
            </a:r>
            <a:r>
              <a:rPr spc="55" dirty="0"/>
              <a:t>UIJ</a:t>
            </a:r>
            <a:r>
              <a:rPr spc="-10" dirty="0"/>
              <a:t>N</a:t>
            </a:r>
            <a:r>
              <a:rPr spc="145" dirty="0"/>
              <a:t> </a:t>
            </a:r>
            <a:r>
              <a:rPr spc="55" dirty="0"/>
              <a:t>GRAPHS</a:t>
            </a:r>
            <a:r>
              <a:rPr sz="1400" spc="5" dirty="0"/>
              <a:t>:</a:t>
            </a:r>
            <a:r>
              <a:rPr sz="1400" spc="175" dirty="0"/>
              <a:t> </a:t>
            </a:r>
            <a:r>
              <a:rPr sz="1400" spc="80" dirty="0"/>
              <a:t>SNP</a:t>
            </a:r>
            <a:r>
              <a:rPr spc="-10" dirty="0"/>
              <a:t>S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47297" y="507778"/>
            <a:ext cx="3602354" cy="130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is the ef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ect of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SNP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(or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sequencing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error inside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read)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000" spc="-125" dirty="0">
                <a:solidFill>
                  <a:srgbClr val="FFFFFF"/>
                </a:solidFill>
                <a:latin typeface="Arial Unicode MS"/>
                <a:cs typeface="Arial Unicode MS"/>
              </a:rPr>
              <a:t>❆●</a:t>
            </a:r>
            <a:r>
              <a:rPr sz="1000" spc="-155" dirty="0">
                <a:solidFill>
                  <a:srgbClr val="FFFFFF"/>
                </a:solidFill>
                <a:latin typeface="Arial Unicode MS"/>
                <a:cs typeface="Arial Unicode MS"/>
              </a:rPr>
              <a:t>❈</a:t>
            </a:r>
            <a:r>
              <a:rPr sz="1000" spc="-229" dirty="0">
                <a:solidFill>
                  <a:srgbClr val="91FC91"/>
                </a:solidFill>
                <a:latin typeface="Arial Unicode MS"/>
                <a:cs typeface="Arial Unicode MS"/>
              </a:rPr>
              <a:t>❈</a:t>
            </a:r>
            <a:r>
              <a:rPr sz="1000" spc="-10" dirty="0">
                <a:solidFill>
                  <a:srgbClr val="FFFFFF"/>
                </a:solidFill>
                <a:latin typeface="Arial Unicode MS"/>
                <a:cs typeface="Arial Unicode MS"/>
              </a:rPr>
              <a:t>❚●❆</a:t>
            </a:r>
            <a:endParaRPr sz="10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spc="-125" dirty="0">
                <a:solidFill>
                  <a:srgbClr val="FFFFFF"/>
                </a:solidFill>
                <a:latin typeface="Arial Unicode MS"/>
                <a:cs typeface="Arial Unicode MS"/>
              </a:rPr>
              <a:t>❆●</a:t>
            </a:r>
            <a:r>
              <a:rPr sz="1000" spc="-155" dirty="0">
                <a:solidFill>
                  <a:srgbClr val="FFFFFF"/>
                </a:solidFill>
                <a:latin typeface="Arial Unicode MS"/>
                <a:cs typeface="Arial Unicode MS"/>
              </a:rPr>
              <a:t>❈</a:t>
            </a:r>
            <a:r>
              <a:rPr sz="1000" spc="-135" dirty="0">
                <a:solidFill>
                  <a:srgbClr val="91FC91"/>
                </a:solidFill>
                <a:latin typeface="Arial Unicode MS"/>
                <a:cs typeface="Arial Unicode MS"/>
              </a:rPr>
              <a:t>❆</a:t>
            </a:r>
            <a:r>
              <a:rPr sz="1000" spc="-10" dirty="0">
                <a:solidFill>
                  <a:srgbClr val="FFFFFF"/>
                </a:solidFill>
                <a:latin typeface="Arial Unicode MS"/>
                <a:cs typeface="Arial Unicode MS"/>
              </a:rPr>
              <a:t>❚●❆</a:t>
            </a:r>
            <a:endParaRPr sz="10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dBG,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3: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200">
              <a:latin typeface="Times New Roman"/>
              <a:cs typeface="Times New Roman"/>
            </a:endParaRPr>
          </a:p>
          <a:p>
            <a:pPr marL="1341755">
              <a:lnSpc>
                <a:spcPct val="100000"/>
              </a:lnSpc>
              <a:tabLst>
                <a:tab pos="1854200" algn="l"/>
                <a:tab pos="2355850" algn="l"/>
              </a:tabLst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GCC	CCT	CTG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7198" y="2186355"/>
            <a:ext cx="2419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GC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9677" y="2690359"/>
            <a:ext cx="2451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GCA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8206" y="2690359"/>
            <a:ext cx="2159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00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99378" y="2690359"/>
            <a:ext cx="2216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TG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97286" y="2186355"/>
            <a:ext cx="23367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TGA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82481" y="1846219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4" h="310514">
                <a:moveTo>
                  <a:pt x="0" y="310429"/>
                </a:moveTo>
                <a:lnTo>
                  <a:pt x="37700" y="272731"/>
                </a:lnTo>
                <a:lnTo>
                  <a:pt x="72445" y="237988"/>
                </a:lnTo>
                <a:lnTo>
                  <a:pt x="104789" y="205648"/>
                </a:lnTo>
                <a:lnTo>
                  <a:pt x="135285" y="175157"/>
                </a:lnTo>
                <a:lnTo>
                  <a:pt x="164487" y="145959"/>
                </a:lnTo>
                <a:lnTo>
                  <a:pt x="178776" y="131673"/>
                </a:lnTo>
                <a:lnTo>
                  <a:pt x="207075" y="103379"/>
                </a:lnTo>
                <a:lnTo>
                  <a:pt x="235462" y="74994"/>
                </a:lnTo>
                <a:lnTo>
                  <a:pt x="264494" y="45964"/>
                </a:lnTo>
                <a:lnTo>
                  <a:pt x="294721" y="15736"/>
                </a:lnTo>
                <a:lnTo>
                  <a:pt x="310457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2481" y="1846219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4" h="310514">
                <a:moveTo>
                  <a:pt x="0" y="310429"/>
                </a:moveTo>
                <a:lnTo>
                  <a:pt x="37700" y="272731"/>
                </a:lnTo>
                <a:lnTo>
                  <a:pt x="72445" y="237988"/>
                </a:lnTo>
                <a:lnTo>
                  <a:pt x="104789" y="205648"/>
                </a:lnTo>
                <a:lnTo>
                  <a:pt x="135285" y="175157"/>
                </a:lnTo>
                <a:lnTo>
                  <a:pt x="164487" y="145959"/>
                </a:lnTo>
                <a:lnTo>
                  <a:pt x="178776" y="131673"/>
                </a:lnTo>
                <a:lnTo>
                  <a:pt x="207075" y="103379"/>
                </a:lnTo>
                <a:lnTo>
                  <a:pt x="235462" y="74994"/>
                </a:lnTo>
                <a:lnTo>
                  <a:pt x="264494" y="45964"/>
                </a:lnTo>
                <a:lnTo>
                  <a:pt x="294721" y="15736"/>
                </a:lnTo>
                <a:lnTo>
                  <a:pt x="310457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8405" y="1830479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61006" y="34863"/>
                </a:moveTo>
                <a:lnTo>
                  <a:pt x="14135" y="34863"/>
                </a:lnTo>
                <a:lnTo>
                  <a:pt x="25665" y="37542"/>
                </a:lnTo>
                <a:lnTo>
                  <a:pt x="34492" y="43309"/>
                </a:lnTo>
                <a:lnTo>
                  <a:pt x="40518" y="52306"/>
                </a:lnTo>
                <a:lnTo>
                  <a:pt x="43645" y="64671"/>
                </a:lnTo>
                <a:lnTo>
                  <a:pt x="43775" y="80545"/>
                </a:lnTo>
                <a:lnTo>
                  <a:pt x="47810" y="68009"/>
                </a:lnTo>
                <a:lnTo>
                  <a:pt x="52218" y="55735"/>
                </a:lnTo>
                <a:lnTo>
                  <a:pt x="57020" y="43760"/>
                </a:lnTo>
                <a:lnTo>
                  <a:pt x="61006" y="34863"/>
                </a:lnTo>
                <a:close/>
              </a:path>
              <a:path w="80644" h="80644">
                <a:moveTo>
                  <a:pt x="80285" y="0"/>
                </a:moveTo>
                <a:lnTo>
                  <a:pt x="38675" y="21946"/>
                </a:lnTo>
                <a:lnTo>
                  <a:pt x="0" y="35133"/>
                </a:lnTo>
                <a:lnTo>
                  <a:pt x="14135" y="34863"/>
                </a:lnTo>
                <a:lnTo>
                  <a:pt x="61006" y="34863"/>
                </a:lnTo>
                <a:lnTo>
                  <a:pt x="62233" y="32124"/>
                </a:lnTo>
                <a:lnTo>
                  <a:pt x="67877" y="20865"/>
                </a:lnTo>
                <a:lnTo>
                  <a:pt x="73971" y="10019"/>
                </a:lnTo>
                <a:lnTo>
                  <a:pt x="80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8405" y="1830479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80285" y="0"/>
                </a:moveTo>
                <a:lnTo>
                  <a:pt x="38675" y="21946"/>
                </a:lnTo>
                <a:lnTo>
                  <a:pt x="0" y="35133"/>
                </a:lnTo>
                <a:lnTo>
                  <a:pt x="14135" y="34863"/>
                </a:lnTo>
                <a:lnTo>
                  <a:pt x="43645" y="64671"/>
                </a:lnTo>
                <a:lnTo>
                  <a:pt x="43775" y="80545"/>
                </a:lnTo>
                <a:lnTo>
                  <a:pt x="47810" y="68009"/>
                </a:lnTo>
                <a:lnTo>
                  <a:pt x="62233" y="32124"/>
                </a:lnTo>
                <a:lnTo>
                  <a:pt x="73971" y="10019"/>
                </a:lnTo>
                <a:lnTo>
                  <a:pt x="80285" y="0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0696" y="1737085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7486" y="0"/>
                </a:lnTo>
                <a:lnTo>
                  <a:pt x="33817" y="0"/>
                </a:lnTo>
                <a:lnTo>
                  <a:pt x="49085" y="0"/>
                </a:lnTo>
                <a:lnTo>
                  <a:pt x="63385" y="0"/>
                </a:lnTo>
                <a:lnTo>
                  <a:pt x="76811" y="0"/>
                </a:lnTo>
                <a:lnTo>
                  <a:pt x="89456" y="0"/>
                </a:lnTo>
                <a:lnTo>
                  <a:pt x="101413" y="0"/>
                </a:lnTo>
                <a:lnTo>
                  <a:pt x="112778" y="0"/>
                </a:lnTo>
                <a:lnTo>
                  <a:pt x="123643" y="0"/>
                </a:lnTo>
                <a:lnTo>
                  <a:pt x="134103" y="0"/>
                </a:lnTo>
                <a:lnTo>
                  <a:pt x="144251" y="0"/>
                </a:lnTo>
                <a:lnTo>
                  <a:pt x="154182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0696" y="1737085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7486" y="0"/>
                </a:lnTo>
                <a:lnTo>
                  <a:pt x="33817" y="0"/>
                </a:lnTo>
                <a:lnTo>
                  <a:pt x="49085" y="0"/>
                </a:lnTo>
                <a:lnTo>
                  <a:pt x="63385" y="0"/>
                </a:lnTo>
                <a:lnTo>
                  <a:pt x="76811" y="0"/>
                </a:lnTo>
                <a:lnTo>
                  <a:pt x="89456" y="0"/>
                </a:lnTo>
                <a:lnTo>
                  <a:pt x="101413" y="0"/>
                </a:lnTo>
                <a:lnTo>
                  <a:pt x="112778" y="0"/>
                </a:lnTo>
                <a:lnTo>
                  <a:pt x="123643" y="0"/>
                </a:lnTo>
                <a:lnTo>
                  <a:pt x="134103" y="0"/>
                </a:lnTo>
                <a:lnTo>
                  <a:pt x="144251" y="0"/>
                </a:lnTo>
                <a:lnTo>
                  <a:pt x="154182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5728" y="1705167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85" y="0"/>
                </a:moveTo>
                <a:lnTo>
                  <a:pt x="15268" y="8857"/>
                </a:lnTo>
                <a:lnTo>
                  <a:pt x="21450" y="17911"/>
                </a:lnTo>
                <a:lnTo>
                  <a:pt x="24307" y="27184"/>
                </a:lnTo>
                <a:lnTo>
                  <a:pt x="23715" y="36699"/>
                </a:lnTo>
                <a:lnTo>
                  <a:pt x="19550" y="46477"/>
                </a:lnTo>
                <a:lnTo>
                  <a:pt x="11686" y="56540"/>
                </a:lnTo>
                <a:lnTo>
                  <a:pt x="0" y="66911"/>
                </a:lnTo>
                <a:lnTo>
                  <a:pt x="12660" y="59904"/>
                </a:lnTo>
                <a:lnTo>
                  <a:pt x="48617" y="43324"/>
                </a:lnTo>
                <a:lnTo>
                  <a:pt x="87502" y="31917"/>
                </a:lnTo>
                <a:lnTo>
                  <a:pt x="76459" y="29416"/>
                </a:lnTo>
                <a:lnTo>
                  <a:pt x="30745" y="12803"/>
                </a:lnTo>
                <a:lnTo>
                  <a:pt x="18546" y="6808"/>
                </a:lnTo>
                <a:lnTo>
                  <a:pt x="58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5728" y="1705167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2" y="31917"/>
                </a:moveTo>
                <a:lnTo>
                  <a:pt x="42559" y="18023"/>
                </a:lnTo>
                <a:lnTo>
                  <a:pt x="5885" y="0"/>
                </a:lnTo>
                <a:lnTo>
                  <a:pt x="15268" y="8857"/>
                </a:lnTo>
                <a:lnTo>
                  <a:pt x="21450" y="17911"/>
                </a:lnTo>
                <a:lnTo>
                  <a:pt x="24307" y="27184"/>
                </a:lnTo>
                <a:lnTo>
                  <a:pt x="23715" y="36699"/>
                </a:lnTo>
                <a:lnTo>
                  <a:pt x="19550" y="46477"/>
                </a:lnTo>
                <a:lnTo>
                  <a:pt x="11686" y="56540"/>
                </a:lnTo>
                <a:lnTo>
                  <a:pt x="0" y="66911"/>
                </a:lnTo>
                <a:lnTo>
                  <a:pt x="12660" y="59904"/>
                </a:lnTo>
                <a:lnTo>
                  <a:pt x="48617" y="43324"/>
                </a:lnTo>
                <a:lnTo>
                  <a:pt x="82769" y="32919"/>
                </a:lnTo>
                <a:lnTo>
                  <a:pt x="87502" y="31917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56246" y="1737085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5">
                <a:moveTo>
                  <a:pt x="0" y="0"/>
                </a:moveTo>
                <a:lnTo>
                  <a:pt x="17401" y="0"/>
                </a:lnTo>
                <a:lnTo>
                  <a:pt x="33692" y="0"/>
                </a:lnTo>
                <a:lnTo>
                  <a:pt x="48962" y="0"/>
                </a:lnTo>
                <a:lnTo>
                  <a:pt x="63301" y="0"/>
                </a:lnTo>
                <a:lnTo>
                  <a:pt x="76799" y="0"/>
                </a:lnTo>
                <a:lnTo>
                  <a:pt x="89546" y="0"/>
                </a:lnTo>
                <a:lnTo>
                  <a:pt x="101630" y="0"/>
                </a:lnTo>
                <a:lnTo>
                  <a:pt x="113143" y="0"/>
                </a:lnTo>
                <a:lnTo>
                  <a:pt x="124174" y="0"/>
                </a:lnTo>
                <a:lnTo>
                  <a:pt x="134811" y="0"/>
                </a:lnTo>
                <a:lnTo>
                  <a:pt x="145146" y="0"/>
                </a:lnTo>
                <a:lnTo>
                  <a:pt x="155268" y="0"/>
                </a:lnTo>
                <a:lnTo>
                  <a:pt x="165267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56246" y="1737085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5">
                <a:moveTo>
                  <a:pt x="0" y="0"/>
                </a:moveTo>
                <a:lnTo>
                  <a:pt x="17401" y="0"/>
                </a:lnTo>
                <a:lnTo>
                  <a:pt x="33692" y="0"/>
                </a:lnTo>
                <a:lnTo>
                  <a:pt x="48962" y="0"/>
                </a:lnTo>
                <a:lnTo>
                  <a:pt x="63301" y="0"/>
                </a:lnTo>
                <a:lnTo>
                  <a:pt x="76799" y="0"/>
                </a:lnTo>
                <a:lnTo>
                  <a:pt x="89546" y="0"/>
                </a:lnTo>
                <a:lnTo>
                  <a:pt x="101630" y="0"/>
                </a:lnTo>
                <a:lnTo>
                  <a:pt x="113143" y="0"/>
                </a:lnTo>
                <a:lnTo>
                  <a:pt x="124174" y="0"/>
                </a:lnTo>
                <a:lnTo>
                  <a:pt x="134811" y="0"/>
                </a:lnTo>
                <a:lnTo>
                  <a:pt x="145146" y="0"/>
                </a:lnTo>
                <a:lnTo>
                  <a:pt x="155268" y="0"/>
                </a:lnTo>
                <a:lnTo>
                  <a:pt x="165267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56893" y="1705169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91" y="0"/>
                </a:moveTo>
                <a:lnTo>
                  <a:pt x="15273" y="8856"/>
                </a:lnTo>
                <a:lnTo>
                  <a:pt x="21454" y="17911"/>
                </a:lnTo>
                <a:lnTo>
                  <a:pt x="24311" y="27184"/>
                </a:lnTo>
                <a:lnTo>
                  <a:pt x="23718" y="36699"/>
                </a:lnTo>
                <a:lnTo>
                  <a:pt x="19552" y="46477"/>
                </a:lnTo>
                <a:lnTo>
                  <a:pt x="11687" y="56541"/>
                </a:lnTo>
                <a:lnTo>
                  <a:pt x="0" y="66912"/>
                </a:lnTo>
                <a:lnTo>
                  <a:pt x="12661" y="59904"/>
                </a:lnTo>
                <a:lnTo>
                  <a:pt x="48618" y="43324"/>
                </a:lnTo>
                <a:lnTo>
                  <a:pt x="87508" y="31916"/>
                </a:lnTo>
                <a:lnTo>
                  <a:pt x="76465" y="29414"/>
                </a:lnTo>
                <a:lnTo>
                  <a:pt x="30751" y="12802"/>
                </a:lnTo>
                <a:lnTo>
                  <a:pt x="18552" y="6807"/>
                </a:lnTo>
                <a:lnTo>
                  <a:pt x="5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56893" y="1705169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8" y="31916"/>
                </a:moveTo>
                <a:lnTo>
                  <a:pt x="42564" y="18022"/>
                </a:lnTo>
                <a:lnTo>
                  <a:pt x="5891" y="0"/>
                </a:lnTo>
                <a:lnTo>
                  <a:pt x="15273" y="8856"/>
                </a:lnTo>
                <a:lnTo>
                  <a:pt x="21454" y="17911"/>
                </a:lnTo>
                <a:lnTo>
                  <a:pt x="24311" y="27184"/>
                </a:lnTo>
                <a:lnTo>
                  <a:pt x="23718" y="36699"/>
                </a:lnTo>
                <a:lnTo>
                  <a:pt x="19552" y="46477"/>
                </a:lnTo>
                <a:lnTo>
                  <a:pt x="11687" y="56541"/>
                </a:lnTo>
                <a:lnTo>
                  <a:pt x="0" y="66912"/>
                </a:lnTo>
                <a:lnTo>
                  <a:pt x="12661" y="59904"/>
                </a:lnTo>
                <a:lnTo>
                  <a:pt x="48618" y="43324"/>
                </a:lnTo>
                <a:lnTo>
                  <a:pt x="82769" y="32918"/>
                </a:lnTo>
                <a:lnTo>
                  <a:pt x="87508" y="31916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4493" y="1821524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4" h="310514">
                <a:moveTo>
                  <a:pt x="0" y="0"/>
                </a:moveTo>
                <a:lnTo>
                  <a:pt x="37703" y="37702"/>
                </a:lnTo>
                <a:lnTo>
                  <a:pt x="72451" y="72448"/>
                </a:lnTo>
                <a:lnTo>
                  <a:pt x="104796" y="104790"/>
                </a:lnTo>
                <a:lnTo>
                  <a:pt x="135293" y="135283"/>
                </a:lnTo>
                <a:lnTo>
                  <a:pt x="150021" y="150009"/>
                </a:lnTo>
                <a:lnTo>
                  <a:pt x="164494" y="164481"/>
                </a:lnTo>
                <a:lnTo>
                  <a:pt x="192954" y="192938"/>
                </a:lnTo>
                <a:lnTo>
                  <a:pt x="221226" y="221207"/>
                </a:lnTo>
                <a:lnTo>
                  <a:pt x="249863" y="249844"/>
                </a:lnTo>
                <a:lnTo>
                  <a:pt x="279419" y="279401"/>
                </a:lnTo>
                <a:lnTo>
                  <a:pt x="294715" y="294697"/>
                </a:lnTo>
                <a:lnTo>
                  <a:pt x="310447" y="310432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4493" y="1821524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4" h="310514">
                <a:moveTo>
                  <a:pt x="0" y="0"/>
                </a:moveTo>
                <a:lnTo>
                  <a:pt x="37703" y="37702"/>
                </a:lnTo>
                <a:lnTo>
                  <a:pt x="72451" y="72448"/>
                </a:lnTo>
                <a:lnTo>
                  <a:pt x="104796" y="104790"/>
                </a:lnTo>
                <a:lnTo>
                  <a:pt x="135293" y="135283"/>
                </a:lnTo>
                <a:lnTo>
                  <a:pt x="150021" y="150009"/>
                </a:lnTo>
                <a:lnTo>
                  <a:pt x="164494" y="164481"/>
                </a:lnTo>
                <a:lnTo>
                  <a:pt x="192954" y="192938"/>
                </a:lnTo>
                <a:lnTo>
                  <a:pt x="221226" y="221207"/>
                </a:lnTo>
                <a:lnTo>
                  <a:pt x="249863" y="249844"/>
                </a:lnTo>
                <a:lnTo>
                  <a:pt x="279419" y="279401"/>
                </a:lnTo>
                <a:lnTo>
                  <a:pt x="294715" y="294697"/>
                </a:lnTo>
                <a:lnTo>
                  <a:pt x="310447" y="310432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40179" y="2067425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45380" y="0"/>
                </a:moveTo>
                <a:lnTo>
                  <a:pt x="28221" y="40519"/>
                </a:lnTo>
                <a:lnTo>
                  <a:pt x="0" y="43788"/>
                </a:lnTo>
                <a:lnTo>
                  <a:pt x="12529" y="47819"/>
                </a:lnTo>
                <a:lnTo>
                  <a:pt x="48406" y="62239"/>
                </a:lnTo>
                <a:lnTo>
                  <a:pt x="80520" y="80283"/>
                </a:lnTo>
                <a:lnTo>
                  <a:pt x="74478" y="70703"/>
                </a:lnTo>
                <a:lnTo>
                  <a:pt x="53902" y="26631"/>
                </a:lnTo>
                <a:lnTo>
                  <a:pt x="49517" y="13767"/>
                </a:lnTo>
                <a:lnTo>
                  <a:pt x="45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40179" y="2067425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80520" y="80283"/>
                </a:moveTo>
                <a:lnTo>
                  <a:pt x="58563" y="38676"/>
                </a:lnTo>
                <a:lnTo>
                  <a:pt x="45380" y="0"/>
                </a:lnTo>
                <a:lnTo>
                  <a:pt x="45654" y="14131"/>
                </a:lnTo>
                <a:lnTo>
                  <a:pt x="15863" y="43651"/>
                </a:lnTo>
                <a:lnTo>
                  <a:pt x="0" y="43788"/>
                </a:lnTo>
                <a:lnTo>
                  <a:pt x="12529" y="47819"/>
                </a:lnTo>
                <a:lnTo>
                  <a:pt x="48406" y="62239"/>
                </a:lnTo>
                <a:lnTo>
                  <a:pt x="70517" y="73982"/>
                </a:lnTo>
                <a:lnTo>
                  <a:pt x="80520" y="80283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82481" y="2325529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4" h="310514">
                <a:moveTo>
                  <a:pt x="0" y="0"/>
                </a:moveTo>
                <a:lnTo>
                  <a:pt x="37700" y="37702"/>
                </a:lnTo>
                <a:lnTo>
                  <a:pt x="72445" y="72447"/>
                </a:lnTo>
                <a:lnTo>
                  <a:pt x="104789" y="104789"/>
                </a:lnTo>
                <a:lnTo>
                  <a:pt x="135285" y="135282"/>
                </a:lnTo>
                <a:lnTo>
                  <a:pt x="164487" y="164479"/>
                </a:lnTo>
                <a:lnTo>
                  <a:pt x="192949" y="192936"/>
                </a:lnTo>
                <a:lnTo>
                  <a:pt x="207075" y="207059"/>
                </a:lnTo>
                <a:lnTo>
                  <a:pt x="235462" y="235442"/>
                </a:lnTo>
                <a:lnTo>
                  <a:pt x="264494" y="264469"/>
                </a:lnTo>
                <a:lnTo>
                  <a:pt x="294721" y="294694"/>
                </a:lnTo>
                <a:lnTo>
                  <a:pt x="310457" y="310429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82481" y="2325529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4" h="310514">
                <a:moveTo>
                  <a:pt x="0" y="0"/>
                </a:moveTo>
                <a:lnTo>
                  <a:pt x="37700" y="37702"/>
                </a:lnTo>
                <a:lnTo>
                  <a:pt x="72445" y="72447"/>
                </a:lnTo>
                <a:lnTo>
                  <a:pt x="104789" y="104789"/>
                </a:lnTo>
                <a:lnTo>
                  <a:pt x="135285" y="135282"/>
                </a:lnTo>
                <a:lnTo>
                  <a:pt x="164487" y="164479"/>
                </a:lnTo>
                <a:lnTo>
                  <a:pt x="192949" y="192936"/>
                </a:lnTo>
                <a:lnTo>
                  <a:pt x="207075" y="207059"/>
                </a:lnTo>
                <a:lnTo>
                  <a:pt x="235462" y="235442"/>
                </a:lnTo>
                <a:lnTo>
                  <a:pt x="264494" y="264469"/>
                </a:lnTo>
                <a:lnTo>
                  <a:pt x="294721" y="294694"/>
                </a:lnTo>
                <a:lnTo>
                  <a:pt x="310457" y="310429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28140" y="2571432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45399" y="0"/>
                </a:moveTo>
                <a:lnTo>
                  <a:pt x="28234" y="40520"/>
                </a:lnTo>
                <a:lnTo>
                  <a:pt x="0" y="43784"/>
                </a:lnTo>
                <a:lnTo>
                  <a:pt x="12533" y="47814"/>
                </a:lnTo>
                <a:lnTo>
                  <a:pt x="48417" y="62228"/>
                </a:lnTo>
                <a:lnTo>
                  <a:pt x="80550" y="80279"/>
                </a:lnTo>
                <a:lnTo>
                  <a:pt x="74509" y="70699"/>
                </a:lnTo>
                <a:lnTo>
                  <a:pt x="53927" y="26629"/>
                </a:lnTo>
                <a:lnTo>
                  <a:pt x="49539" y="13765"/>
                </a:lnTo>
                <a:lnTo>
                  <a:pt x="45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28140" y="2571432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80550" y="80279"/>
                </a:moveTo>
                <a:lnTo>
                  <a:pt x="58590" y="38673"/>
                </a:lnTo>
                <a:lnTo>
                  <a:pt x="45399" y="0"/>
                </a:lnTo>
                <a:lnTo>
                  <a:pt x="45671" y="14132"/>
                </a:lnTo>
                <a:lnTo>
                  <a:pt x="15871" y="43650"/>
                </a:lnTo>
                <a:lnTo>
                  <a:pt x="0" y="43784"/>
                </a:lnTo>
                <a:lnTo>
                  <a:pt x="12533" y="47814"/>
                </a:lnTo>
                <a:lnTo>
                  <a:pt x="48417" y="62228"/>
                </a:lnTo>
                <a:lnTo>
                  <a:pt x="70527" y="73966"/>
                </a:lnTo>
                <a:lnTo>
                  <a:pt x="80550" y="80279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57910" y="2745092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7314" y="0"/>
                </a:lnTo>
                <a:lnTo>
                  <a:pt x="33563" y="0"/>
                </a:lnTo>
                <a:lnTo>
                  <a:pt x="48833" y="0"/>
                </a:lnTo>
                <a:lnTo>
                  <a:pt x="63209" y="0"/>
                </a:lnTo>
                <a:lnTo>
                  <a:pt x="76777" y="0"/>
                </a:lnTo>
                <a:lnTo>
                  <a:pt x="89621" y="0"/>
                </a:lnTo>
                <a:lnTo>
                  <a:pt x="101828" y="0"/>
                </a:lnTo>
                <a:lnTo>
                  <a:pt x="113483" y="0"/>
                </a:lnTo>
                <a:lnTo>
                  <a:pt x="124672" y="0"/>
                </a:lnTo>
                <a:lnTo>
                  <a:pt x="135479" y="0"/>
                </a:lnTo>
                <a:lnTo>
                  <a:pt x="145992" y="0"/>
                </a:lnTo>
                <a:lnTo>
                  <a:pt x="156294" y="0"/>
                </a:lnTo>
                <a:lnTo>
                  <a:pt x="166472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57910" y="2745092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7314" y="0"/>
                </a:lnTo>
                <a:lnTo>
                  <a:pt x="33563" y="0"/>
                </a:lnTo>
                <a:lnTo>
                  <a:pt x="48833" y="0"/>
                </a:lnTo>
                <a:lnTo>
                  <a:pt x="63209" y="0"/>
                </a:lnTo>
                <a:lnTo>
                  <a:pt x="76777" y="0"/>
                </a:lnTo>
                <a:lnTo>
                  <a:pt x="89621" y="0"/>
                </a:lnTo>
                <a:lnTo>
                  <a:pt x="101828" y="0"/>
                </a:lnTo>
                <a:lnTo>
                  <a:pt x="113483" y="0"/>
                </a:lnTo>
                <a:lnTo>
                  <a:pt x="124672" y="0"/>
                </a:lnTo>
                <a:lnTo>
                  <a:pt x="135479" y="0"/>
                </a:lnTo>
                <a:lnTo>
                  <a:pt x="145992" y="0"/>
                </a:lnTo>
                <a:lnTo>
                  <a:pt x="156294" y="0"/>
                </a:lnTo>
                <a:lnTo>
                  <a:pt x="166472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64593" y="2713172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70" y="0"/>
                </a:moveTo>
                <a:lnTo>
                  <a:pt x="15255" y="8857"/>
                </a:lnTo>
                <a:lnTo>
                  <a:pt x="21439" y="17911"/>
                </a:lnTo>
                <a:lnTo>
                  <a:pt x="24298" y="27184"/>
                </a:lnTo>
                <a:lnTo>
                  <a:pt x="23708" y="36698"/>
                </a:lnTo>
                <a:lnTo>
                  <a:pt x="19544" y="46475"/>
                </a:lnTo>
                <a:lnTo>
                  <a:pt x="11683" y="56538"/>
                </a:lnTo>
                <a:lnTo>
                  <a:pt x="0" y="66908"/>
                </a:lnTo>
                <a:lnTo>
                  <a:pt x="12660" y="59901"/>
                </a:lnTo>
                <a:lnTo>
                  <a:pt x="48619" y="43322"/>
                </a:lnTo>
                <a:lnTo>
                  <a:pt x="87486" y="31920"/>
                </a:lnTo>
                <a:lnTo>
                  <a:pt x="76445" y="29418"/>
                </a:lnTo>
                <a:lnTo>
                  <a:pt x="30733" y="12808"/>
                </a:lnTo>
                <a:lnTo>
                  <a:pt x="18533" y="6811"/>
                </a:lnTo>
                <a:lnTo>
                  <a:pt x="58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64593" y="2713172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486" y="31920"/>
                </a:moveTo>
                <a:lnTo>
                  <a:pt x="42547" y="18028"/>
                </a:lnTo>
                <a:lnTo>
                  <a:pt x="5870" y="0"/>
                </a:lnTo>
                <a:lnTo>
                  <a:pt x="15255" y="8857"/>
                </a:lnTo>
                <a:lnTo>
                  <a:pt x="21439" y="17911"/>
                </a:lnTo>
                <a:lnTo>
                  <a:pt x="24298" y="27184"/>
                </a:lnTo>
                <a:lnTo>
                  <a:pt x="23708" y="36698"/>
                </a:lnTo>
                <a:lnTo>
                  <a:pt x="19544" y="46475"/>
                </a:lnTo>
                <a:lnTo>
                  <a:pt x="11683" y="56538"/>
                </a:lnTo>
                <a:lnTo>
                  <a:pt x="0" y="66908"/>
                </a:lnTo>
                <a:lnTo>
                  <a:pt x="12660" y="59901"/>
                </a:lnTo>
                <a:lnTo>
                  <a:pt x="48619" y="43322"/>
                </a:lnTo>
                <a:lnTo>
                  <a:pt x="82769" y="32917"/>
                </a:lnTo>
                <a:lnTo>
                  <a:pt x="87486" y="31920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47388" y="2745092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163" y="0"/>
                </a:lnTo>
                <a:lnTo>
                  <a:pt x="33339" y="0"/>
                </a:lnTo>
                <a:lnTo>
                  <a:pt x="48605" y="0"/>
                </a:lnTo>
                <a:lnTo>
                  <a:pt x="63040" y="0"/>
                </a:lnTo>
                <a:lnTo>
                  <a:pt x="76722" y="0"/>
                </a:lnTo>
                <a:lnTo>
                  <a:pt x="89728" y="0"/>
                </a:lnTo>
                <a:lnTo>
                  <a:pt x="102137" y="0"/>
                </a:lnTo>
                <a:lnTo>
                  <a:pt x="114027" y="0"/>
                </a:lnTo>
                <a:lnTo>
                  <a:pt x="125476" y="0"/>
                </a:lnTo>
                <a:lnTo>
                  <a:pt x="136561" y="0"/>
                </a:lnTo>
                <a:lnTo>
                  <a:pt x="147363" y="0"/>
                </a:lnTo>
                <a:lnTo>
                  <a:pt x="157957" y="0"/>
                </a:lnTo>
                <a:lnTo>
                  <a:pt x="168423" y="0"/>
                </a:lnTo>
                <a:lnTo>
                  <a:pt x="178838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47388" y="2745092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163" y="0"/>
                </a:lnTo>
                <a:lnTo>
                  <a:pt x="33339" y="0"/>
                </a:lnTo>
                <a:lnTo>
                  <a:pt x="48605" y="0"/>
                </a:lnTo>
                <a:lnTo>
                  <a:pt x="63040" y="0"/>
                </a:lnTo>
                <a:lnTo>
                  <a:pt x="76722" y="0"/>
                </a:lnTo>
                <a:lnTo>
                  <a:pt x="89728" y="0"/>
                </a:lnTo>
                <a:lnTo>
                  <a:pt x="102137" y="0"/>
                </a:lnTo>
                <a:lnTo>
                  <a:pt x="114027" y="0"/>
                </a:lnTo>
                <a:lnTo>
                  <a:pt x="125476" y="0"/>
                </a:lnTo>
                <a:lnTo>
                  <a:pt x="136561" y="0"/>
                </a:lnTo>
                <a:lnTo>
                  <a:pt x="147363" y="0"/>
                </a:lnTo>
                <a:lnTo>
                  <a:pt x="157957" y="0"/>
                </a:lnTo>
                <a:lnTo>
                  <a:pt x="168423" y="0"/>
                </a:lnTo>
                <a:lnTo>
                  <a:pt x="178838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65755" y="2713177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87" y="0"/>
                </a:moveTo>
                <a:lnTo>
                  <a:pt x="15270" y="8856"/>
                </a:lnTo>
                <a:lnTo>
                  <a:pt x="21452" y="17910"/>
                </a:lnTo>
                <a:lnTo>
                  <a:pt x="24309" y="27183"/>
                </a:lnTo>
                <a:lnTo>
                  <a:pt x="23717" y="36698"/>
                </a:lnTo>
                <a:lnTo>
                  <a:pt x="19551" y="46476"/>
                </a:lnTo>
                <a:lnTo>
                  <a:pt x="11687" y="56539"/>
                </a:lnTo>
                <a:lnTo>
                  <a:pt x="0" y="66910"/>
                </a:lnTo>
                <a:lnTo>
                  <a:pt x="12661" y="59902"/>
                </a:lnTo>
                <a:lnTo>
                  <a:pt x="48618" y="43322"/>
                </a:lnTo>
                <a:lnTo>
                  <a:pt x="87504" y="31915"/>
                </a:lnTo>
                <a:lnTo>
                  <a:pt x="76460" y="29414"/>
                </a:lnTo>
                <a:lnTo>
                  <a:pt x="30747" y="12806"/>
                </a:lnTo>
                <a:lnTo>
                  <a:pt x="18548" y="6810"/>
                </a:lnTo>
                <a:lnTo>
                  <a:pt x="5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65755" y="2713177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4" y="31915"/>
                </a:moveTo>
                <a:lnTo>
                  <a:pt x="42560" y="18026"/>
                </a:lnTo>
                <a:lnTo>
                  <a:pt x="5887" y="0"/>
                </a:lnTo>
                <a:lnTo>
                  <a:pt x="15270" y="8856"/>
                </a:lnTo>
                <a:lnTo>
                  <a:pt x="21452" y="17910"/>
                </a:lnTo>
                <a:lnTo>
                  <a:pt x="24309" y="27183"/>
                </a:lnTo>
                <a:lnTo>
                  <a:pt x="23717" y="36698"/>
                </a:lnTo>
                <a:lnTo>
                  <a:pt x="19551" y="46476"/>
                </a:lnTo>
                <a:lnTo>
                  <a:pt x="11687" y="56539"/>
                </a:lnTo>
                <a:lnTo>
                  <a:pt x="0" y="66910"/>
                </a:lnTo>
                <a:lnTo>
                  <a:pt x="12661" y="59902"/>
                </a:lnTo>
                <a:lnTo>
                  <a:pt x="48618" y="43322"/>
                </a:lnTo>
                <a:lnTo>
                  <a:pt x="82769" y="32917"/>
                </a:lnTo>
                <a:lnTo>
                  <a:pt x="87504" y="31915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4493" y="2350221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4" h="310514">
                <a:moveTo>
                  <a:pt x="0" y="310432"/>
                </a:moveTo>
                <a:lnTo>
                  <a:pt x="37703" y="272733"/>
                </a:lnTo>
                <a:lnTo>
                  <a:pt x="72451" y="237990"/>
                </a:lnTo>
                <a:lnTo>
                  <a:pt x="104796" y="205650"/>
                </a:lnTo>
                <a:lnTo>
                  <a:pt x="120241" y="190208"/>
                </a:lnTo>
                <a:lnTo>
                  <a:pt x="135293" y="175158"/>
                </a:lnTo>
                <a:lnTo>
                  <a:pt x="164494" y="145961"/>
                </a:lnTo>
                <a:lnTo>
                  <a:pt x="192954" y="117504"/>
                </a:lnTo>
                <a:lnTo>
                  <a:pt x="221226" y="89233"/>
                </a:lnTo>
                <a:lnTo>
                  <a:pt x="249863" y="60595"/>
                </a:lnTo>
                <a:lnTo>
                  <a:pt x="279419" y="31035"/>
                </a:lnTo>
                <a:lnTo>
                  <a:pt x="294715" y="15736"/>
                </a:lnTo>
                <a:lnTo>
                  <a:pt x="310447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94493" y="2350221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4" h="310514">
                <a:moveTo>
                  <a:pt x="0" y="310432"/>
                </a:moveTo>
                <a:lnTo>
                  <a:pt x="37703" y="272733"/>
                </a:lnTo>
                <a:lnTo>
                  <a:pt x="72451" y="237990"/>
                </a:lnTo>
                <a:lnTo>
                  <a:pt x="104796" y="205650"/>
                </a:lnTo>
                <a:lnTo>
                  <a:pt x="120241" y="190208"/>
                </a:lnTo>
                <a:lnTo>
                  <a:pt x="135293" y="175158"/>
                </a:lnTo>
                <a:lnTo>
                  <a:pt x="164494" y="145961"/>
                </a:lnTo>
                <a:lnTo>
                  <a:pt x="192954" y="117504"/>
                </a:lnTo>
                <a:lnTo>
                  <a:pt x="221226" y="89233"/>
                </a:lnTo>
                <a:lnTo>
                  <a:pt x="249863" y="60595"/>
                </a:lnTo>
                <a:lnTo>
                  <a:pt x="279419" y="31035"/>
                </a:lnTo>
                <a:lnTo>
                  <a:pt x="294715" y="15736"/>
                </a:lnTo>
                <a:lnTo>
                  <a:pt x="310447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40415" y="2334481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61004" y="34865"/>
                </a:moveTo>
                <a:lnTo>
                  <a:pt x="14132" y="34865"/>
                </a:lnTo>
                <a:lnTo>
                  <a:pt x="25663" y="37541"/>
                </a:lnTo>
                <a:lnTo>
                  <a:pt x="34493" y="43305"/>
                </a:lnTo>
                <a:lnTo>
                  <a:pt x="40523" y="52296"/>
                </a:lnTo>
                <a:lnTo>
                  <a:pt x="43654" y="64655"/>
                </a:lnTo>
                <a:lnTo>
                  <a:pt x="43789" y="80521"/>
                </a:lnTo>
                <a:lnTo>
                  <a:pt x="47822" y="67989"/>
                </a:lnTo>
                <a:lnTo>
                  <a:pt x="52228" y="55718"/>
                </a:lnTo>
                <a:lnTo>
                  <a:pt x="57028" y="43744"/>
                </a:lnTo>
                <a:lnTo>
                  <a:pt x="61004" y="34865"/>
                </a:lnTo>
                <a:close/>
              </a:path>
              <a:path w="80644" h="80644">
                <a:moveTo>
                  <a:pt x="80283" y="0"/>
                </a:moveTo>
                <a:lnTo>
                  <a:pt x="38675" y="21948"/>
                </a:lnTo>
                <a:lnTo>
                  <a:pt x="0" y="35137"/>
                </a:lnTo>
                <a:lnTo>
                  <a:pt x="14132" y="34865"/>
                </a:lnTo>
                <a:lnTo>
                  <a:pt x="61004" y="34865"/>
                </a:lnTo>
                <a:lnTo>
                  <a:pt x="62240" y="32108"/>
                </a:lnTo>
                <a:lnTo>
                  <a:pt x="67884" y="20846"/>
                </a:lnTo>
                <a:lnTo>
                  <a:pt x="73980" y="9999"/>
                </a:lnTo>
                <a:lnTo>
                  <a:pt x="80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40415" y="2334481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80283" y="0"/>
                </a:moveTo>
                <a:lnTo>
                  <a:pt x="38675" y="21948"/>
                </a:lnTo>
                <a:lnTo>
                  <a:pt x="0" y="35137"/>
                </a:lnTo>
                <a:lnTo>
                  <a:pt x="14132" y="34865"/>
                </a:lnTo>
                <a:lnTo>
                  <a:pt x="43654" y="64655"/>
                </a:lnTo>
                <a:lnTo>
                  <a:pt x="43789" y="80521"/>
                </a:lnTo>
                <a:lnTo>
                  <a:pt x="47822" y="67989"/>
                </a:lnTo>
                <a:lnTo>
                  <a:pt x="62240" y="32108"/>
                </a:lnTo>
                <a:lnTo>
                  <a:pt x="73980" y="9999"/>
                </a:lnTo>
                <a:lnTo>
                  <a:pt x="80283" y="0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24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97" y="968375"/>
            <a:ext cx="682424" cy="3854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9610">
              <a:lnSpc>
                <a:spcPct val="100000"/>
              </a:lnSpc>
            </a:pPr>
            <a:r>
              <a:rPr spc="55" dirty="0"/>
              <a:t>D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z="1400" spc="80" dirty="0"/>
              <a:t>B</a:t>
            </a:r>
            <a:r>
              <a:rPr spc="15" dirty="0"/>
              <a:t>R</a:t>
            </a:r>
            <a:r>
              <a:rPr spc="55" dirty="0"/>
              <a:t>UIJ</a:t>
            </a:r>
            <a:r>
              <a:rPr spc="-10" dirty="0"/>
              <a:t>N</a:t>
            </a:r>
            <a:r>
              <a:rPr spc="145" dirty="0"/>
              <a:t> </a:t>
            </a:r>
            <a:r>
              <a:rPr spc="55" dirty="0"/>
              <a:t>GRAPHS</a:t>
            </a:r>
            <a:r>
              <a:rPr sz="1400" spc="5" dirty="0"/>
              <a:t>:</a:t>
            </a:r>
            <a:r>
              <a:rPr sz="1400" spc="175" dirty="0"/>
              <a:t> </a:t>
            </a:r>
            <a:r>
              <a:rPr spc="55" dirty="0"/>
              <a:t>REPE</a:t>
            </a:r>
            <a:r>
              <a:rPr spc="-80" dirty="0"/>
              <a:t>A</a:t>
            </a:r>
            <a:r>
              <a:rPr spc="55" dirty="0"/>
              <a:t>T</a:t>
            </a:r>
            <a:r>
              <a:rPr spc="-10" dirty="0"/>
              <a:t>S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47297" y="502889"/>
            <a:ext cx="3045460" cy="181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is the ef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ect of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repeat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aph?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000" spc="-135" dirty="0">
                <a:solidFill>
                  <a:srgbClr val="FFFFFF"/>
                </a:solidFill>
                <a:latin typeface="Arial Unicode MS"/>
                <a:cs typeface="Arial Unicode MS"/>
              </a:rPr>
              <a:t>❆</a:t>
            </a:r>
            <a:r>
              <a:rPr sz="1000" spc="-45" dirty="0">
                <a:solidFill>
                  <a:srgbClr val="91FC91"/>
                </a:solidFill>
                <a:latin typeface="Arial Unicode MS"/>
                <a:cs typeface="Arial Unicode MS"/>
              </a:rPr>
              <a:t>❈❚●</a:t>
            </a:r>
            <a:endParaRPr sz="1000" dirty="0">
              <a:latin typeface="Arial Unicode MS"/>
              <a:cs typeface="Arial Unicode MS"/>
            </a:endParaRPr>
          </a:p>
          <a:p>
            <a:pPr marL="83820">
              <a:lnSpc>
                <a:spcPct val="100000"/>
              </a:lnSpc>
              <a:spcBef>
                <a:spcPts val="155"/>
              </a:spcBef>
            </a:pPr>
            <a:r>
              <a:rPr sz="1000" spc="-45" dirty="0">
                <a:solidFill>
                  <a:srgbClr val="91FC91"/>
                </a:solidFill>
                <a:latin typeface="Arial Unicode MS"/>
                <a:cs typeface="Arial Unicode MS"/>
              </a:rPr>
              <a:t>❈❚</a:t>
            </a:r>
            <a:r>
              <a:rPr sz="1000" spc="-50" dirty="0">
                <a:solidFill>
                  <a:srgbClr val="91FC91"/>
                </a:solidFill>
                <a:latin typeface="Arial Unicode MS"/>
                <a:cs typeface="Arial Unicode MS"/>
              </a:rPr>
              <a:t>●</a:t>
            </a:r>
            <a:r>
              <a:rPr sz="1000" spc="-229" dirty="0">
                <a:solidFill>
                  <a:srgbClr val="FFFFFF"/>
                </a:solidFill>
                <a:latin typeface="Arial Unicode MS"/>
                <a:cs typeface="Arial Unicode MS"/>
              </a:rPr>
              <a:t>❈</a:t>
            </a:r>
            <a:endParaRPr sz="1000" dirty="0">
              <a:latin typeface="Arial Unicode MS"/>
              <a:cs typeface="Arial Unicode MS"/>
            </a:endParaRPr>
          </a:p>
          <a:p>
            <a:pPr marL="155575">
              <a:lnSpc>
                <a:spcPct val="100000"/>
              </a:lnSpc>
              <a:spcBef>
                <a:spcPts val="155"/>
              </a:spcBef>
            </a:pPr>
            <a:r>
              <a:rPr sz="1000" spc="5" dirty="0">
                <a:solidFill>
                  <a:srgbClr val="FFFFFF"/>
                </a:solidFill>
                <a:latin typeface="Arial Unicode MS"/>
                <a:cs typeface="Arial Unicode MS"/>
              </a:rPr>
              <a:t>❚●❈❚</a:t>
            </a:r>
            <a:endParaRPr sz="1000" dirty="0">
              <a:latin typeface="Arial Unicode MS"/>
              <a:cs typeface="Arial Unicode MS"/>
            </a:endParaRPr>
          </a:p>
          <a:p>
            <a:pPr marR="2295525" algn="ctr">
              <a:lnSpc>
                <a:spcPct val="100000"/>
              </a:lnSpc>
              <a:spcBef>
                <a:spcPts val="155"/>
              </a:spcBef>
            </a:pPr>
            <a:r>
              <a:rPr sz="1000" spc="-45" dirty="0">
                <a:solidFill>
                  <a:srgbClr val="FFFFFF"/>
                </a:solidFill>
                <a:latin typeface="Arial Unicode MS"/>
                <a:cs typeface="Arial Unicode MS"/>
              </a:rPr>
              <a:t>●</a:t>
            </a:r>
            <a:r>
              <a:rPr sz="1000" spc="-45" dirty="0">
                <a:solidFill>
                  <a:srgbClr val="91FC91"/>
                </a:solidFill>
                <a:latin typeface="Arial Unicode MS"/>
                <a:cs typeface="Arial Unicode MS"/>
              </a:rPr>
              <a:t>❈❚●</a:t>
            </a:r>
            <a:endParaRPr sz="1000" dirty="0">
              <a:latin typeface="Arial Unicode MS"/>
              <a:cs typeface="Arial Unicode MS"/>
            </a:endParaRPr>
          </a:p>
          <a:p>
            <a:pPr marR="2152650" algn="ctr">
              <a:lnSpc>
                <a:spcPct val="100000"/>
              </a:lnSpc>
              <a:spcBef>
                <a:spcPts val="155"/>
              </a:spcBef>
            </a:pPr>
            <a:r>
              <a:rPr sz="1000" spc="-45" dirty="0">
                <a:solidFill>
                  <a:srgbClr val="91FC91"/>
                </a:solidFill>
                <a:latin typeface="Arial Unicode MS"/>
                <a:cs typeface="Arial Unicode MS"/>
              </a:rPr>
              <a:t>❈❚</a:t>
            </a:r>
            <a:r>
              <a:rPr sz="1000" spc="-50" dirty="0">
                <a:solidFill>
                  <a:srgbClr val="91FC91"/>
                </a:solidFill>
                <a:latin typeface="Arial Unicode MS"/>
                <a:cs typeface="Arial Unicode MS"/>
              </a:rPr>
              <a:t>●</a:t>
            </a:r>
            <a:r>
              <a:rPr sz="1000" spc="-135" dirty="0">
                <a:solidFill>
                  <a:srgbClr val="FFFFFF"/>
                </a:solidFill>
                <a:latin typeface="Arial Unicode MS"/>
                <a:cs typeface="Arial Unicode MS"/>
              </a:rPr>
              <a:t>❆</a:t>
            </a:r>
            <a:endParaRPr sz="1000" dirty="0">
              <a:latin typeface="Arial Unicode MS"/>
              <a:cs typeface="Arial Unicode MS"/>
            </a:endParaRPr>
          </a:p>
          <a:p>
            <a:pPr marL="12700" indent="357505">
              <a:lnSpc>
                <a:spcPct val="100000"/>
              </a:lnSpc>
              <a:spcBef>
                <a:spcPts val="155"/>
              </a:spcBef>
            </a:pPr>
            <a:r>
              <a:rPr sz="1000" spc="30" dirty="0">
                <a:solidFill>
                  <a:srgbClr val="FFFFFF"/>
                </a:solidFill>
                <a:latin typeface="Arial Unicode MS"/>
                <a:cs typeface="Arial Unicode MS"/>
              </a:rPr>
              <a:t>❚●❆❚</a:t>
            </a:r>
            <a:endParaRPr sz="10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dBG,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3: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349375">
              <a:lnSpc>
                <a:spcPct val="100000"/>
              </a:lnSpc>
              <a:tabLst>
                <a:tab pos="1845945" algn="l"/>
                <a:tab pos="2350135" algn="l"/>
              </a:tabLst>
            </a:pP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CTG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TGC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4900" y="2697705"/>
            <a:ext cx="23939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GCT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3682" y="2697705"/>
            <a:ext cx="23367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TGA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5762" y="2697705"/>
            <a:ext cx="2216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00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42325" y="2248436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7339" y="0"/>
                </a:lnTo>
                <a:lnTo>
                  <a:pt x="33601" y="0"/>
                </a:lnTo>
                <a:lnTo>
                  <a:pt x="48871" y="0"/>
                </a:lnTo>
                <a:lnTo>
                  <a:pt x="63237" y="0"/>
                </a:lnTo>
                <a:lnTo>
                  <a:pt x="76784" y="0"/>
                </a:lnTo>
                <a:lnTo>
                  <a:pt x="89601" y="0"/>
                </a:lnTo>
                <a:lnTo>
                  <a:pt x="145758" y="0"/>
                </a:lnTo>
                <a:lnTo>
                  <a:pt x="156012" y="0"/>
                </a:lnTo>
                <a:lnTo>
                  <a:pt x="166142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2325" y="2248436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7339" y="0"/>
                </a:lnTo>
                <a:lnTo>
                  <a:pt x="33601" y="0"/>
                </a:lnTo>
                <a:lnTo>
                  <a:pt x="48871" y="0"/>
                </a:lnTo>
                <a:lnTo>
                  <a:pt x="63237" y="0"/>
                </a:lnTo>
                <a:lnTo>
                  <a:pt x="76784" y="0"/>
                </a:lnTo>
                <a:lnTo>
                  <a:pt x="89601" y="0"/>
                </a:lnTo>
                <a:lnTo>
                  <a:pt x="145758" y="0"/>
                </a:lnTo>
                <a:lnTo>
                  <a:pt x="156012" y="0"/>
                </a:lnTo>
                <a:lnTo>
                  <a:pt x="166142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7264" y="2216511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901" y="0"/>
                </a:moveTo>
                <a:lnTo>
                  <a:pt x="15282" y="8859"/>
                </a:lnTo>
                <a:lnTo>
                  <a:pt x="21463" y="17915"/>
                </a:lnTo>
                <a:lnTo>
                  <a:pt x="24318" y="27190"/>
                </a:lnTo>
                <a:lnTo>
                  <a:pt x="23724" y="36706"/>
                </a:lnTo>
                <a:lnTo>
                  <a:pt x="19556" y="46483"/>
                </a:lnTo>
                <a:lnTo>
                  <a:pt x="11689" y="56545"/>
                </a:lnTo>
                <a:lnTo>
                  <a:pt x="0" y="66914"/>
                </a:lnTo>
                <a:lnTo>
                  <a:pt x="12662" y="59907"/>
                </a:lnTo>
                <a:lnTo>
                  <a:pt x="48622" y="43326"/>
                </a:lnTo>
                <a:lnTo>
                  <a:pt x="87515" y="31924"/>
                </a:lnTo>
                <a:lnTo>
                  <a:pt x="76472" y="29419"/>
                </a:lnTo>
                <a:lnTo>
                  <a:pt x="30760" y="12804"/>
                </a:lnTo>
                <a:lnTo>
                  <a:pt x="18562" y="6809"/>
                </a:lnTo>
                <a:lnTo>
                  <a:pt x="59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47264" y="2216511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15" y="31924"/>
                </a:moveTo>
                <a:lnTo>
                  <a:pt x="42573" y="18024"/>
                </a:lnTo>
                <a:lnTo>
                  <a:pt x="5901" y="0"/>
                </a:lnTo>
                <a:lnTo>
                  <a:pt x="15282" y="8859"/>
                </a:lnTo>
                <a:lnTo>
                  <a:pt x="21463" y="17915"/>
                </a:lnTo>
                <a:lnTo>
                  <a:pt x="24318" y="27190"/>
                </a:lnTo>
                <a:lnTo>
                  <a:pt x="23724" y="36706"/>
                </a:lnTo>
                <a:lnTo>
                  <a:pt x="19556" y="46483"/>
                </a:lnTo>
                <a:lnTo>
                  <a:pt x="11689" y="56545"/>
                </a:lnTo>
                <a:lnTo>
                  <a:pt x="0" y="66914"/>
                </a:lnTo>
                <a:lnTo>
                  <a:pt x="12662" y="59907"/>
                </a:lnTo>
                <a:lnTo>
                  <a:pt x="48622" y="43326"/>
                </a:lnTo>
                <a:lnTo>
                  <a:pt x="82773" y="32925"/>
                </a:lnTo>
                <a:lnTo>
                  <a:pt x="87515" y="31924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53460" y="2248436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7443" y="0"/>
                </a:lnTo>
                <a:lnTo>
                  <a:pt x="33754" y="0"/>
                </a:lnTo>
                <a:lnTo>
                  <a:pt x="49023" y="0"/>
                </a:lnTo>
                <a:lnTo>
                  <a:pt x="63343" y="0"/>
                </a:lnTo>
                <a:lnTo>
                  <a:pt x="76806" y="0"/>
                </a:lnTo>
                <a:lnTo>
                  <a:pt x="89503" y="0"/>
                </a:lnTo>
                <a:lnTo>
                  <a:pt x="101526" y="0"/>
                </a:lnTo>
                <a:lnTo>
                  <a:pt x="112966" y="0"/>
                </a:lnTo>
                <a:lnTo>
                  <a:pt x="123916" y="0"/>
                </a:lnTo>
                <a:lnTo>
                  <a:pt x="134467" y="0"/>
                </a:lnTo>
                <a:lnTo>
                  <a:pt x="144710" y="0"/>
                </a:lnTo>
                <a:lnTo>
                  <a:pt x="154739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3460" y="2248436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7443" y="0"/>
                </a:lnTo>
                <a:lnTo>
                  <a:pt x="33754" y="0"/>
                </a:lnTo>
                <a:lnTo>
                  <a:pt x="49023" y="0"/>
                </a:lnTo>
                <a:lnTo>
                  <a:pt x="63343" y="0"/>
                </a:lnTo>
                <a:lnTo>
                  <a:pt x="76806" y="0"/>
                </a:lnTo>
                <a:lnTo>
                  <a:pt x="89503" y="0"/>
                </a:lnTo>
                <a:lnTo>
                  <a:pt x="101526" y="0"/>
                </a:lnTo>
                <a:lnTo>
                  <a:pt x="112966" y="0"/>
                </a:lnTo>
                <a:lnTo>
                  <a:pt x="123916" y="0"/>
                </a:lnTo>
                <a:lnTo>
                  <a:pt x="134467" y="0"/>
                </a:lnTo>
                <a:lnTo>
                  <a:pt x="144710" y="0"/>
                </a:lnTo>
                <a:lnTo>
                  <a:pt x="154739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51272" y="2216510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96" y="0"/>
                </a:moveTo>
                <a:lnTo>
                  <a:pt x="15277" y="8859"/>
                </a:lnTo>
                <a:lnTo>
                  <a:pt x="21458" y="17916"/>
                </a:lnTo>
                <a:lnTo>
                  <a:pt x="24315" y="27190"/>
                </a:lnTo>
                <a:lnTo>
                  <a:pt x="23721" y="36706"/>
                </a:lnTo>
                <a:lnTo>
                  <a:pt x="19554" y="46483"/>
                </a:lnTo>
                <a:lnTo>
                  <a:pt x="11688" y="56545"/>
                </a:lnTo>
                <a:lnTo>
                  <a:pt x="0" y="66913"/>
                </a:lnTo>
                <a:lnTo>
                  <a:pt x="12662" y="59906"/>
                </a:lnTo>
                <a:lnTo>
                  <a:pt x="48621" y="43326"/>
                </a:lnTo>
                <a:lnTo>
                  <a:pt x="87508" y="31925"/>
                </a:lnTo>
                <a:lnTo>
                  <a:pt x="76465" y="29420"/>
                </a:lnTo>
                <a:lnTo>
                  <a:pt x="30754" y="12804"/>
                </a:lnTo>
                <a:lnTo>
                  <a:pt x="18556" y="6809"/>
                </a:lnTo>
                <a:lnTo>
                  <a:pt x="5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1272" y="2216510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8" y="31925"/>
                </a:moveTo>
                <a:lnTo>
                  <a:pt x="42567" y="18025"/>
                </a:lnTo>
                <a:lnTo>
                  <a:pt x="5896" y="0"/>
                </a:lnTo>
                <a:lnTo>
                  <a:pt x="15277" y="8859"/>
                </a:lnTo>
                <a:lnTo>
                  <a:pt x="21458" y="17916"/>
                </a:lnTo>
                <a:lnTo>
                  <a:pt x="24315" y="27190"/>
                </a:lnTo>
                <a:lnTo>
                  <a:pt x="23721" y="36706"/>
                </a:lnTo>
                <a:lnTo>
                  <a:pt x="19554" y="46483"/>
                </a:lnTo>
                <a:lnTo>
                  <a:pt x="11688" y="56545"/>
                </a:lnTo>
                <a:lnTo>
                  <a:pt x="0" y="66913"/>
                </a:lnTo>
                <a:lnTo>
                  <a:pt x="12662" y="59906"/>
                </a:lnTo>
                <a:lnTo>
                  <a:pt x="48621" y="43326"/>
                </a:lnTo>
                <a:lnTo>
                  <a:pt x="82772" y="32925"/>
                </a:lnTo>
                <a:lnTo>
                  <a:pt x="87508" y="31925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4446" y="2332875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5">
                <a:moveTo>
                  <a:pt x="0" y="0"/>
                </a:moveTo>
                <a:lnTo>
                  <a:pt x="0" y="19185"/>
                </a:lnTo>
                <a:lnTo>
                  <a:pt x="0" y="37575"/>
                </a:lnTo>
                <a:lnTo>
                  <a:pt x="0" y="55230"/>
                </a:lnTo>
                <a:lnTo>
                  <a:pt x="0" y="72209"/>
                </a:lnTo>
                <a:lnTo>
                  <a:pt x="0" y="88570"/>
                </a:lnTo>
                <a:lnTo>
                  <a:pt x="0" y="104373"/>
                </a:lnTo>
                <a:lnTo>
                  <a:pt x="0" y="119678"/>
                </a:lnTo>
                <a:lnTo>
                  <a:pt x="0" y="134543"/>
                </a:lnTo>
                <a:lnTo>
                  <a:pt x="0" y="149028"/>
                </a:lnTo>
                <a:lnTo>
                  <a:pt x="0" y="163192"/>
                </a:lnTo>
                <a:lnTo>
                  <a:pt x="0" y="177094"/>
                </a:lnTo>
                <a:lnTo>
                  <a:pt x="0" y="190794"/>
                </a:lnTo>
                <a:lnTo>
                  <a:pt x="0" y="285992"/>
                </a:lnTo>
                <a:lnTo>
                  <a:pt x="0" y="300203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04446" y="2332875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5">
                <a:moveTo>
                  <a:pt x="0" y="0"/>
                </a:moveTo>
                <a:lnTo>
                  <a:pt x="0" y="19185"/>
                </a:lnTo>
                <a:lnTo>
                  <a:pt x="0" y="37575"/>
                </a:lnTo>
                <a:lnTo>
                  <a:pt x="0" y="55230"/>
                </a:lnTo>
                <a:lnTo>
                  <a:pt x="0" y="72209"/>
                </a:lnTo>
                <a:lnTo>
                  <a:pt x="0" y="88570"/>
                </a:lnTo>
                <a:lnTo>
                  <a:pt x="0" y="104373"/>
                </a:lnTo>
                <a:lnTo>
                  <a:pt x="0" y="119678"/>
                </a:lnTo>
                <a:lnTo>
                  <a:pt x="0" y="134543"/>
                </a:lnTo>
                <a:lnTo>
                  <a:pt x="0" y="149028"/>
                </a:lnTo>
                <a:lnTo>
                  <a:pt x="0" y="163192"/>
                </a:lnTo>
                <a:lnTo>
                  <a:pt x="0" y="177094"/>
                </a:lnTo>
                <a:lnTo>
                  <a:pt x="0" y="190794"/>
                </a:lnTo>
                <a:lnTo>
                  <a:pt x="0" y="285992"/>
                </a:lnTo>
                <a:lnTo>
                  <a:pt x="0" y="300203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69454" y="2567837"/>
            <a:ext cx="67310" cy="87630"/>
          </a:xfrm>
          <a:custGeom>
            <a:avLst/>
            <a:gdLst/>
            <a:ahLst/>
            <a:cxnLst/>
            <a:rect l="l" t="t" r="r" b="b"/>
            <a:pathLst>
              <a:path w="67310" h="87630">
                <a:moveTo>
                  <a:pt x="0" y="0"/>
                </a:moveTo>
                <a:lnTo>
                  <a:pt x="18779" y="36911"/>
                </a:lnTo>
                <a:lnTo>
                  <a:pt x="33992" y="82770"/>
                </a:lnTo>
                <a:lnTo>
                  <a:pt x="34992" y="87506"/>
                </a:lnTo>
                <a:lnTo>
                  <a:pt x="37497" y="76462"/>
                </a:lnTo>
                <a:lnTo>
                  <a:pt x="54114" y="30748"/>
                </a:lnTo>
                <a:lnTo>
                  <a:pt x="57279" y="24311"/>
                </a:lnTo>
                <a:lnTo>
                  <a:pt x="39723" y="24311"/>
                </a:lnTo>
                <a:lnTo>
                  <a:pt x="30207" y="23718"/>
                </a:lnTo>
                <a:lnTo>
                  <a:pt x="20429" y="19551"/>
                </a:lnTo>
                <a:lnTo>
                  <a:pt x="10367" y="11686"/>
                </a:lnTo>
                <a:lnTo>
                  <a:pt x="0" y="0"/>
                </a:lnTo>
                <a:close/>
              </a:path>
              <a:path w="67310" h="87630">
                <a:moveTo>
                  <a:pt x="66922" y="5892"/>
                </a:moveTo>
                <a:lnTo>
                  <a:pt x="58059" y="15274"/>
                </a:lnTo>
                <a:lnTo>
                  <a:pt x="49000" y="21455"/>
                </a:lnTo>
                <a:lnTo>
                  <a:pt x="39723" y="24311"/>
                </a:lnTo>
                <a:lnTo>
                  <a:pt x="57279" y="24311"/>
                </a:lnTo>
                <a:lnTo>
                  <a:pt x="60111" y="18551"/>
                </a:lnTo>
                <a:lnTo>
                  <a:pt x="66922" y="5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69454" y="2567837"/>
            <a:ext cx="67310" cy="87630"/>
          </a:xfrm>
          <a:custGeom>
            <a:avLst/>
            <a:gdLst/>
            <a:ahLst/>
            <a:cxnLst/>
            <a:rect l="l" t="t" r="r" b="b"/>
            <a:pathLst>
              <a:path w="67310" h="87630">
                <a:moveTo>
                  <a:pt x="34992" y="87506"/>
                </a:moveTo>
                <a:lnTo>
                  <a:pt x="48893" y="42561"/>
                </a:lnTo>
                <a:lnTo>
                  <a:pt x="66922" y="5892"/>
                </a:lnTo>
                <a:lnTo>
                  <a:pt x="58059" y="15274"/>
                </a:lnTo>
                <a:lnTo>
                  <a:pt x="49000" y="21455"/>
                </a:lnTo>
                <a:lnTo>
                  <a:pt x="39723" y="24311"/>
                </a:lnTo>
                <a:lnTo>
                  <a:pt x="30207" y="23718"/>
                </a:lnTo>
                <a:lnTo>
                  <a:pt x="20429" y="19551"/>
                </a:lnTo>
                <a:lnTo>
                  <a:pt x="10367" y="11686"/>
                </a:lnTo>
                <a:lnTo>
                  <a:pt x="0" y="0"/>
                </a:lnTo>
                <a:lnTo>
                  <a:pt x="7007" y="12660"/>
                </a:lnTo>
                <a:lnTo>
                  <a:pt x="23590" y="48618"/>
                </a:lnTo>
                <a:lnTo>
                  <a:pt x="33992" y="82770"/>
                </a:lnTo>
                <a:lnTo>
                  <a:pt x="34992" y="87506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09562" y="2357567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4" h="310514">
                <a:moveTo>
                  <a:pt x="310457" y="310432"/>
                </a:moveTo>
                <a:lnTo>
                  <a:pt x="272757" y="272730"/>
                </a:lnTo>
                <a:lnTo>
                  <a:pt x="238012" y="237984"/>
                </a:lnTo>
                <a:lnTo>
                  <a:pt x="205669" y="205642"/>
                </a:lnTo>
                <a:lnTo>
                  <a:pt x="175173" y="175150"/>
                </a:lnTo>
                <a:lnTo>
                  <a:pt x="145972" y="145952"/>
                </a:lnTo>
                <a:lnTo>
                  <a:pt x="117511" y="117495"/>
                </a:lnTo>
                <a:lnTo>
                  <a:pt x="89237" y="89226"/>
                </a:lnTo>
                <a:lnTo>
                  <a:pt x="74997" y="74988"/>
                </a:lnTo>
                <a:lnTo>
                  <a:pt x="60597" y="60589"/>
                </a:lnTo>
                <a:lnTo>
                  <a:pt x="45966" y="45960"/>
                </a:lnTo>
                <a:lnTo>
                  <a:pt x="31035" y="31032"/>
                </a:lnTo>
                <a:lnTo>
                  <a:pt x="15736" y="15735"/>
                </a:lnTo>
                <a:lnTo>
                  <a:pt x="0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09562" y="2357567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4" h="310514">
                <a:moveTo>
                  <a:pt x="310457" y="310432"/>
                </a:moveTo>
                <a:lnTo>
                  <a:pt x="272757" y="272730"/>
                </a:lnTo>
                <a:lnTo>
                  <a:pt x="238012" y="237984"/>
                </a:lnTo>
                <a:lnTo>
                  <a:pt x="205669" y="205642"/>
                </a:lnTo>
                <a:lnTo>
                  <a:pt x="175173" y="175150"/>
                </a:lnTo>
                <a:lnTo>
                  <a:pt x="145972" y="145952"/>
                </a:lnTo>
                <a:lnTo>
                  <a:pt x="117511" y="117495"/>
                </a:lnTo>
                <a:lnTo>
                  <a:pt x="89237" y="89226"/>
                </a:lnTo>
                <a:lnTo>
                  <a:pt x="74997" y="74988"/>
                </a:lnTo>
                <a:lnTo>
                  <a:pt x="60597" y="60589"/>
                </a:lnTo>
                <a:lnTo>
                  <a:pt x="45966" y="45960"/>
                </a:lnTo>
                <a:lnTo>
                  <a:pt x="31035" y="31032"/>
                </a:lnTo>
                <a:lnTo>
                  <a:pt x="15736" y="15735"/>
                </a:lnTo>
                <a:lnTo>
                  <a:pt x="0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93822" y="2341815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0" y="0"/>
                </a:moveTo>
                <a:lnTo>
                  <a:pt x="21946" y="41605"/>
                </a:lnTo>
                <a:lnTo>
                  <a:pt x="35135" y="80282"/>
                </a:lnTo>
                <a:lnTo>
                  <a:pt x="34864" y="66148"/>
                </a:lnTo>
                <a:lnTo>
                  <a:pt x="64668" y="36630"/>
                </a:lnTo>
                <a:lnTo>
                  <a:pt x="80540" y="36497"/>
                </a:lnTo>
                <a:lnTo>
                  <a:pt x="68004" y="32466"/>
                </a:lnTo>
                <a:lnTo>
                  <a:pt x="32119" y="18048"/>
                </a:lnTo>
                <a:lnTo>
                  <a:pt x="10012" y="6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93822" y="2341815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0" y="0"/>
                </a:moveTo>
                <a:lnTo>
                  <a:pt x="21946" y="41605"/>
                </a:lnTo>
                <a:lnTo>
                  <a:pt x="35135" y="80282"/>
                </a:lnTo>
                <a:lnTo>
                  <a:pt x="34864" y="66148"/>
                </a:lnTo>
                <a:lnTo>
                  <a:pt x="64668" y="36630"/>
                </a:lnTo>
                <a:lnTo>
                  <a:pt x="80540" y="36497"/>
                </a:lnTo>
                <a:lnTo>
                  <a:pt x="68004" y="32466"/>
                </a:lnTo>
                <a:lnTo>
                  <a:pt x="32119" y="18048"/>
                </a:lnTo>
                <a:lnTo>
                  <a:pt x="10012" y="6309"/>
                </a:lnTo>
                <a:lnTo>
                  <a:pt x="0" y="0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00441" y="2332875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5">
                <a:moveTo>
                  <a:pt x="0" y="0"/>
                </a:moveTo>
                <a:lnTo>
                  <a:pt x="0" y="19185"/>
                </a:lnTo>
                <a:lnTo>
                  <a:pt x="0" y="37575"/>
                </a:lnTo>
                <a:lnTo>
                  <a:pt x="0" y="55230"/>
                </a:lnTo>
                <a:lnTo>
                  <a:pt x="0" y="72209"/>
                </a:lnTo>
                <a:lnTo>
                  <a:pt x="0" y="88570"/>
                </a:lnTo>
                <a:lnTo>
                  <a:pt x="0" y="104373"/>
                </a:lnTo>
                <a:lnTo>
                  <a:pt x="0" y="119678"/>
                </a:lnTo>
                <a:lnTo>
                  <a:pt x="0" y="134543"/>
                </a:lnTo>
                <a:lnTo>
                  <a:pt x="0" y="149028"/>
                </a:lnTo>
                <a:lnTo>
                  <a:pt x="0" y="163192"/>
                </a:lnTo>
                <a:lnTo>
                  <a:pt x="0" y="285992"/>
                </a:lnTo>
                <a:lnTo>
                  <a:pt x="0" y="300203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00441" y="2332875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5">
                <a:moveTo>
                  <a:pt x="0" y="0"/>
                </a:moveTo>
                <a:lnTo>
                  <a:pt x="0" y="19185"/>
                </a:lnTo>
                <a:lnTo>
                  <a:pt x="0" y="37575"/>
                </a:lnTo>
                <a:lnTo>
                  <a:pt x="0" y="55230"/>
                </a:lnTo>
                <a:lnTo>
                  <a:pt x="0" y="72209"/>
                </a:lnTo>
                <a:lnTo>
                  <a:pt x="0" y="88570"/>
                </a:lnTo>
                <a:lnTo>
                  <a:pt x="0" y="104373"/>
                </a:lnTo>
                <a:lnTo>
                  <a:pt x="0" y="119678"/>
                </a:lnTo>
                <a:lnTo>
                  <a:pt x="0" y="134543"/>
                </a:lnTo>
                <a:lnTo>
                  <a:pt x="0" y="149028"/>
                </a:lnTo>
                <a:lnTo>
                  <a:pt x="0" y="163192"/>
                </a:lnTo>
                <a:lnTo>
                  <a:pt x="0" y="285992"/>
                </a:lnTo>
                <a:lnTo>
                  <a:pt x="0" y="300203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65447" y="2567835"/>
            <a:ext cx="67310" cy="87630"/>
          </a:xfrm>
          <a:custGeom>
            <a:avLst/>
            <a:gdLst/>
            <a:ahLst/>
            <a:cxnLst/>
            <a:rect l="l" t="t" r="r" b="b"/>
            <a:pathLst>
              <a:path w="67310" h="87630">
                <a:moveTo>
                  <a:pt x="0" y="0"/>
                </a:moveTo>
                <a:lnTo>
                  <a:pt x="18781" y="36912"/>
                </a:lnTo>
                <a:lnTo>
                  <a:pt x="33993" y="82770"/>
                </a:lnTo>
                <a:lnTo>
                  <a:pt x="34994" y="87509"/>
                </a:lnTo>
                <a:lnTo>
                  <a:pt x="37499" y="76464"/>
                </a:lnTo>
                <a:lnTo>
                  <a:pt x="54115" y="30748"/>
                </a:lnTo>
                <a:lnTo>
                  <a:pt x="57277" y="24313"/>
                </a:lnTo>
                <a:lnTo>
                  <a:pt x="39725" y="24313"/>
                </a:lnTo>
                <a:lnTo>
                  <a:pt x="30209" y="23720"/>
                </a:lnTo>
                <a:lnTo>
                  <a:pt x="20431" y="19553"/>
                </a:lnTo>
                <a:lnTo>
                  <a:pt x="10368" y="11687"/>
                </a:lnTo>
                <a:lnTo>
                  <a:pt x="0" y="0"/>
                </a:lnTo>
                <a:close/>
              </a:path>
              <a:path w="67310" h="87630">
                <a:moveTo>
                  <a:pt x="66917" y="5890"/>
                </a:moveTo>
                <a:lnTo>
                  <a:pt x="58057" y="15274"/>
                </a:lnTo>
                <a:lnTo>
                  <a:pt x="49001" y="21456"/>
                </a:lnTo>
                <a:lnTo>
                  <a:pt x="39725" y="24313"/>
                </a:lnTo>
                <a:lnTo>
                  <a:pt x="57277" y="24313"/>
                </a:lnTo>
                <a:lnTo>
                  <a:pt x="60109" y="18550"/>
                </a:lnTo>
                <a:lnTo>
                  <a:pt x="66917" y="5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65447" y="2567835"/>
            <a:ext cx="67310" cy="87630"/>
          </a:xfrm>
          <a:custGeom>
            <a:avLst/>
            <a:gdLst/>
            <a:ahLst/>
            <a:cxnLst/>
            <a:rect l="l" t="t" r="r" b="b"/>
            <a:pathLst>
              <a:path w="67310" h="87630">
                <a:moveTo>
                  <a:pt x="34994" y="87509"/>
                </a:moveTo>
                <a:lnTo>
                  <a:pt x="48895" y="42561"/>
                </a:lnTo>
                <a:lnTo>
                  <a:pt x="66917" y="5890"/>
                </a:lnTo>
                <a:lnTo>
                  <a:pt x="58057" y="15274"/>
                </a:lnTo>
                <a:lnTo>
                  <a:pt x="49001" y="21456"/>
                </a:lnTo>
                <a:lnTo>
                  <a:pt x="39725" y="24313"/>
                </a:lnTo>
                <a:lnTo>
                  <a:pt x="30209" y="23720"/>
                </a:lnTo>
                <a:lnTo>
                  <a:pt x="20431" y="19553"/>
                </a:lnTo>
                <a:lnTo>
                  <a:pt x="10368" y="11687"/>
                </a:lnTo>
                <a:lnTo>
                  <a:pt x="0" y="0"/>
                </a:lnTo>
                <a:lnTo>
                  <a:pt x="7008" y="12661"/>
                </a:lnTo>
                <a:lnTo>
                  <a:pt x="23592" y="48619"/>
                </a:lnTo>
                <a:lnTo>
                  <a:pt x="33993" y="82770"/>
                </a:lnTo>
                <a:lnTo>
                  <a:pt x="34994" y="87509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83228" y="2752438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166979" y="0"/>
                </a:moveTo>
                <a:lnTo>
                  <a:pt x="149703" y="0"/>
                </a:lnTo>
                <a:lnTo>
                  <a:pt x="133472" y="0"/>
                </a:lnTo>
                <a:lnTo>
                  <a:pt x="118202" y="0"/>
                </a:lnTo>
                <a:lnTo>
                  <a:pt x="103811" y="0"/>
                </a:lnTo>
                <a:lnTo>
                  <a:pt x="90214" y="0"/>
                </a:lnTo>
                <a:lnTo>
                  <a:pt x="77328" y="0"/>
                </a:lnTo>
                <a:lnTo>
                  <a:pt x="65069" y="0"/>
                </a:lnTo>
                <a:lnTo>
                  <a:pt x="10252" y="0"/>
                </a:lnTo>
                <a:lnTo>
                  <a:pt x="0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83228" y="2752438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166979" y="0"/>
                </a:moveTo>
                <a:lnTo>
                  <a:pt x="149703" y="0"/>
                </a:lnTo>
                <a:lnTo>
                  <a:pt x="133472" y="0"/>
                </a:lnTo>
                <a:lnTo>
                  <a:pt x="118202" y="0"/>
                </a:lnTo>
                <a:lnTo>
                  <a:pt x="103811" y="0"/>
                </a:lnTo>
                <a:lnTo>
                  <a:pt x="90214" y="0"/>
                </a:lnTo>
                <a:lnTo>
                  <a:pt x="77328" y="0"/>
                </a:lnTo>
                <a:lnTo>
                  <a:pt x="65069" y="0"/>
                </a:lnTo>
                <a:lnTo>
                  <a:pt x="10252" y="0"/>
                </a:lnTo>
                <a:lnTo>
                  <a:pt x="0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53255" y="2717444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9" y="0"/>
                </a:moveTo>
                <a:lnTo>
                  <a:pt x="50596" y="18778"/>
                </a:lnTo>
                <a:lnTo>
                  <a:pt x="4738" y="33991"/>
                </a:lnTo>
                <a:lnTo>
                  <a:pt x="0" y="34994"/>
                </a:lnTo>
                <a:lnTo>
                  <a:pt x="11044" y="37496"/>
                </a:lnTo>
                <a:lnTo>
                  <a:pt x="56761" y="54112"/>
                </a:lnTo>
                <a:lnTo>
                  <a:pt x="81618" y="66917"/>
                </a:lnTo>
                <a:lnTo>
                  <a:pt x="72235" y="58057"/>
                </a:lnTo>
                <a:lnTo>
                  <a:pt x="66052" y="49001"/>
                </a:lnTo>
                <a:lnTo>
                  <a:pt x="63196" y="39725"/>
                </a:lnTo>
                <a:lnTo>
                  <a:pt x="63789" y="30209"/>
                </a:lnTo>
                <a:lnTo>
                  <a:pt x="67956" y="20431"/>
                </a:lnTo>
                <a:lnTo>
                  <a:pt x="75821" y="10368"/>
                </a:lnTo>
                <a:lnTo>
                  <a:pt x="87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53255" y="2717444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0" y="34994"/>
                </a:moveTo>
                <a:lnTo>
                  <a:pt x="44947" y="48891"/>
                </a:lnTo>
                <a:lnTo>
                  <a:pt x="81618" y="66917"/>
                </a:lnTo>
                <a:lnTo>
                  <a:pt x="72235" y="58057"/>
                </a:lnTo>
                <a:lnTo>
                  <a:pt x="66052" y="49001"/>
                </a:lnTo>
                <a:lnTo>
                  <a:pt x="63196" y="39725"/>
                </a:lnTo>
                <a:lnTo>
                  <a:pt x="63789" y="30209"/>
                </a:lnTo>
                <a:lnTo>
                  <a:pt x="67956" y="20431"/>
                </a:lnTo>
                <a:lnTo>
                  <a:pt x="75821" y="10368"/>
                </a:lnTo>
                <a:lnTo>
                  <a:pt x="87509" y="0"/>
                </a:lnTo>
                <a:lnTo>
                  <a:pt x="74848" y="7008"/>
                </a:lnTo>
                <a:lnTo>
                  <a:pt x="38889" y="23587"/>
                </a:lnTo>
                <a:lnTo>
                  <a:pt x="4738" y="33991"/>
                </a:lnTo>
                <a:lnTo>
                  <a:pt x="0" y="34994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25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1" y="663576"/>
            <a:ext cx="804022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690">
              <a:lnSpc>
                <a:spcPct val="100000"/>
              </a:lnSpc>
            </a:pPr>
            <a:r>
              <a:rPr sz="1400" spc="80" dirty="0"/>
              <a:t>S</a:t>
            </a:r>
            <a:r>
              <a:rPr spc="55" dirty="0"/>
              <a:t>TRIN</a:t>
            </a:r>
            <a:r>
              <a:rPr spc="-10" dirty="0"/>
              <a:t>G</a:t>
            </a:r>
            <a:r>
              <a:rPr spc="145" dirty="0"/>
              <a:t> </a:t>
            </a:r>
            <a:r>
              <a:rPr spc="55" dirty="0"/>
              <a:t>GRAPHS</a:t>
            </a:r>
            <a:r>
              <a:rPr sz="1400" spc="5" dirty="0"/>
              <a:t>:</a:t>
            </a:r>
            <a:r>
              <a:rPr sz="1400" spc="175" dirty="0"/>
              <a:t> </a:t>
            </a:r>
            <a:r>
              <a:rPr dirty="0"/>
              <a:t>O</a:t>
            </a:r>
            <a:r>
              <a:rPr spc="55" dirty="0"/>
              <a:t>VERLA</a:t>
            </a:r>
            <a:r>
              <a:rPr spc="-10" dirty="0"/>
              <a:t>P</a:t>
            </a:r>
            <a:r>
              <a:rPr spc="150" dirty="0"/>
              <a:t> </a:t>
            </a:r>
            <a:r>
              <a:rPr spc="55" dirty="0"/>
              <a:t>GRAPH</a:t>
            </a:r>
            <a:r>
              <a:rPr spc="-10" dirty="0"/>
              <a:t>S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47287" y="654118"/>
            <a:ext cx="3728085" cy="166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is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going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to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fundamental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100" b="1" i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b="1" i="1" spc="-10" dirty="0">
                <a:solidFill>
                  <a:srgbClr val="FFFFFF"/>
                </a:solidFill>
                <a:latin typeface="Arial"/>
                <a:cs typeface="Arial"/>
              </a:rPr>
              <a:t>acBio</a:t>
            </a:r>
            <a:r>
              <a:rPr sz="11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data.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Definition of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verlap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grap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It is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almost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st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ing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aph.</a:t>
            </a:r>
            <a:endParaRPr sz="1100">
              <a:latin typeface="Arial"/>
              <a:cs typeface="Arial"/>
            </a:endParaRPr>
          </a:p>
          <a:p>
            <a:pPr marL="12700" indent="9207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Nodes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5080" indent="92075">
              <a:lnSpc>
                <a:spcPct val="125299"/>
              </a:lnSpc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100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nodes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lin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reads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lap</a:t>
            </a:r>
            <a:r>
              <a:rPr sz="1200" spc="52" baseline="27777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Example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single read: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CTG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185420" algn="ctr">
              <a:lnSpc>
                <a:spcPct val="100000"/>
              </a:lnSpc>
            </a:pP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CTG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6" y="2989195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799" y="0"/>
                </a:lnTo>
              </a:path>
            </a:pathLst>
          </a:custGeom>
          <a:ln w="50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7297" y="3007347"/>
            <a:ext cx="3660775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6210">
              <a:lnSpc>
                <a:spcPct val="101499"/>
              </a:lnSpc>
            </a:pPr>
            <a:r>
              <a:rPr sz="900" spc="52" baseline="37037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definition of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lap is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olunta</a:t>
            </a:r>
            <a:r>
              <a:rPr sz="9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ily fuzz</a:t>
            </a:r>
            <a:r>
              <a:rPr sz="900" spc="-9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there are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y possi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le definition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685">
              <a:lnSpc>
                <a:spcPct val="100000"/>
              </a:lnSpc>
            </a:pPr>
            <a:r>
              <a:rPr sz="1400" spc="25" dirty="0"/>
              <a:t>O</a:t>
            </a:r>
            <a:r>
              <a:rPr spc="55" dirty="0"/>
              <a:t>VERLA</a:t>
            </a:r>
            <a:r>
              <a:rPr spc="-10" dirty="0"/>
              <a:t>P</a:t>
            </a:r>
            <a:r>
              <a:rPr spc="150" dirty="0"/>
              <a:t> </a:t>
            </a:r>
            <a:r>
              <a:rPr spc="55" dirty="0"/>
              <a:t>GRAPH</a:t>
            </a:r>
            <a:r>
              <a:rPr spc="-10" dirty="0"/>
              <a:t>S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47293" y="583686"/>
            <a:ext cx="3798570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Let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fix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lap definition: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</a:pP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that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12" baseline="27777" dirty="0">
                <a:solidFill>
                  <a:srgbClr val="FFFFFF"/>
                </a:solidFill>
                <a:latin typeface="Arial"/>
                <a:cs typeface="Arial"/>
              </a:rPr>
              <a:t>′</a:t>
            </a:r>
            <a:r>
              <a:rPr sz="1200" baseline="277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42" baseline="277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verlap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suffix of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of length </a:t>
            </a:r>
            <a:r>
              <a:rPr sz="11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ℓ</a:t>
            </a:r>
            <a:r>
              <a:rPr sz="11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&gt;</a:t>
            </a:r>
            <a:r>
              <a:rPr sz="11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some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fi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) is 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xactly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prefix of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12" baseline="27777" dirty="0">
                <a:solidFill>
                  <a:srgbClr val="FFFFFF"/>
                </a:solidFill>
                <a:latin typeface="Arial"/>
                <a:cs typeface="Arial"/>
              </a:rPr>
              <a:t>′</a:t>
            </a:r>
            <a:r>
              <a:rPr sz="1200" baseline="277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42" baseline="277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of similar length.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94" y="1271976"/>
            <a:ext cx="2163445" cy="98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Overlap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3,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60" dirty="0">
                <a:solidFill>
                  <a:srgbClr val="FFFFFF"/>
                </a:solidFill>
                <a:latin typeface="Arial Unicode MS"/>
                <a:cs typeface="Arial Unicode MS"/>
              </a:rPr>
              <a:t>❆❈❚●❈❚</a:t>
            </a:r>
            <a:endParaRPr sz="1000">
              <a:latin typeface="Arial Unicode MS"/>
              <a:cs typeface="Arial Unicode MS"/>
            </a:endParaRPr>
          </a:p>
          <a:p>
            <a:pPr marL="83820">
              <a:lnSpc>
                <a:spcPct val="100000"/>
              </a:lnSpc>
              <a:spcBef>
                <a:spcPts val="55"/>
              </a:spcBef>
            </a:pPr>
            <a:r>
              <a:rPr sz="1000" spc="-45" dirty="0">
                <a:solidFill>
                  <a:srgbClr val="FFFFFF"/>
                </a:solidFill>
                <a:latin typeface="Arial Unicode MS"/>
                <a:cs typeface="Arial Unicode MS"/>
              </a:rPr>
              <a:t>❈❚●❈❚</a:t>
            </a:r>
            <a:r>
              <a:rPr sz="1000" spc="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lap of length 5)</a:t>
            </a:r>
            <a:endParaRPr sz="110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  <a:spcBef>
                <a:spcPts val="35"/>
              </a:spcBef>
            </a:pPr>
            <a:r>
              <a:rPr sz="1000" spc="-80" dirty="0">
                <a:solidFill>
                  <a:srgbClr val="FFFFFF"/>
                </a:solidFill>
                <a:latin typeface="Arial Unicode MS"/>
                <a:cs typeface="Arial Unicode MS"/>
              </a:rPr>
              <a:t>●❈❚❆❆</a:t>
            </a:r>
            <a:r>
              <a:rPr sz="1000" spc="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lap of length 3)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977265">
              <a:lnSpc>
                <a:spcPct val="100000"/>
              </a:lnSpc>
              <a:tabLst>
                <a:tab pos="1800860" algn="l"/>
              </a:tabLst>
            </a:pP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CTGCT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CTGCT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4155" y="2132982"/>
            <a:ext cx="36195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GC</a:t>
            </a:r>
            <a:r>
              <a:rPr sz="800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AA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83854" y="2187702"/>
            <a:ext cx="284480" cy="0"/>
          </a:xfrm>
          <a:custGeom>
            <a:avLst/>
            <a:gdLst/>
            <a:ahLst/>
            <a:cxnLst/>
            <a:rect l="l" t="t" r="r" b="b"/>
            <a:pathLst>
              <a:path w="284480">
                <a:moveTo>
                  <a:pt x="0" y="0"/>
                </a:moveTo>
                <a:lnTo>
                  <a:pt x="18251" y="0"/>
                </a:lnTo>
                <a:lnTo>
                  <a:pt x="35746" y="0"/>
                </a:lnTo>
                <a:lnTo>
                  <a:pt x="52538" y="0"/>
                </a:lnTo>
                <a:lnTo>
                  <a:pt x="68682" y="0"/>
                </a:lnTo>
                <a:lnTo>
                  <a:pt x="84235" y="0"/>
                </a:lnTo>
                <a:lnTo>
                  <a:pt x="99250" y="0"/>
                </a:lnTo>
                <a:lnTo>
                  <a:pt x="113784" y="0"/>
                </a:lnTo>
                <a:lnTo>
                  <a:pt x="127890" y="0"/>
                </a:lnTo>
                <a:lnTo>
                  <a:pt x="141624" y="0"/>
                </a:lnTo>
                <a:lnTo>
                  <a:pt x="155042" y="0"/>
                </a:lnTo>
                <a:lnTo>
                  <a:pt x="168197" y="0"/>
                </a:lnTo>
                <a:lnTo>
                  <a:pt x="181146" y="0"/>
                </a:lnTo>
                <a:lnTo>
                  <a:pt x="193942" y="0"/>
                </a:lnTo>
                <a:lnTo>
                  <a:pt x="206642" y="0"/>
                </a:lnTo>
                <a:lnTo>
                  <a:pt x="219301" y="0"/>
                </a:lnTo>
                <a:lnTo>
                  <a:pt x="231972" y="0"/>
                </a:lnTo>
                <a:lnTo>
                  <a:pt x="244712" y="0"/>
                </a:lnTo>
                <a:lnTo>
                  <a:pt x="257576" y="0"/>
                </a:lnTo>
                <a:lnTo>
                  <a:pt x="270618" y="0"/>
                </a:lnTo>
                <a:lnTo>
                  <a:pt x="283893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3854" y="2187702"/>
            <a:ext cx="284480" cy="0"/>
          </a:xfrm>
          <a:custGeom>
            <a:avLst/>
            <a:gdLst/>
            <a:ahLst/>
            <a:cxnLst/>
            <a:rect l="l" t="t" r="r" b="b"/>
            <a:pathLst>
              <a:path w="284480">
                <a:moveTo>
                  <a:pt x="0" y="0"/>
                </a:moveTo>
                <a:lnTo>
                  <a:pt x="18251" y="0"/>
                </a:lnTo>
                <a:lnTo>
                  <a:pt x="35746" y="0"/>
                </a:lnTo>
                <a:lnTo>
                  <a:pt x="52538" y="0"/>
                </a:lnTo>
                <a:lnTo>
                  <a:pt x="68682" y="0"/>
                </a:lnTo>
                <a:lnTo>
                  <a:pt x="84235" y="0"/>
                </a:lnTo>
                <a:lnTo>
                  <a:pt x="99250" y="0"/>
                </a:lnTo>
                <a:lnTo>
                  <a:pt x="113784" y="0"/>
                </a:lnTo>
                <a:lnTo>
                  <a:pt x="127890" y="0"/>
                </a:lnTo>
                <a:lnTo>
                  <a:pt x="141624" y="0"/>
                </a:lnTo>
                <a:lnTo>
                  <a:pt x="155042" y="0"/>
                </a:lnTo>
                <a:lnTo>
                  <a:pt x="168197" y="0"/>
                </a:lnTo>
                <a:lnTo>
                  <a:pt x="181146" y="0"/>
                </a:lnTo>
                <a:lnTo>
                  <a:pt x="193942" y="0"/>
                </a:lnTo>
                <a:lnTo>
                  <a:pt x="206642" y="0"/>
                </a:lnTo>
                <a:lnTo>
                  <a:pt x="219301" y="0"/>
                </a:lnTo>
                <a:lnTo>
                  <a:pt x="231972" y="0"/>
                </a:lnTo>
                <a:lnTo>
                  <a:pt x="244712" y="0"/>
                </a:lnTo>
                <a:lnTo>
                  <a:pt x="257576" y="0"/>
                </a:lnTo>
                <a:lnTo>
                  <a:pt x="270618" y="0"/>
                </a:lnTo>
                <a:lnTo>
                  <a:pt x="283893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02506" y="2155778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85" y="0"/>
                </a:moveTo>
                <a:lnTo>
                  <a:pt x="15269" y="8860"/>
                </a:lnTo>
                <a:lnTo>
                  <a:pt x="21452" y="17917"/>
                </a:lnTo>
                <a:lnTo>
                  <a:pt x="24309" y="27192"/>
                </a:lnTo>
                <a:lnTo>
                  <a:pt x="23717" y="36708"/>
                </a:lnTo>
                <a:lnTo>
                  <a:pt x="19551" y="46485"/>
                </a:lnTo>
                <a:lnTo>
                  <a:pt x="11686" y="56547"/>
                </a:lnTo>
                <a:lnTo>
                  <a:pt x="0" y="66916"/>
                </a:lnTo>
                <a:lnTo>
                  <a:pt x="12661" y="59908"/>
                </a:lnTo>
                <a:lnTo>
                  <a:pt x="48618" y="43329"/>
                </a:lnTo>
                <a:lnTo>
                  <a:pt x="87503" y="31924"/>
                </a:lnTo>
                <a:lnTo>
                  <a:pt x="76458" y="29418"/>
                </a:lnTo>
                <a:lnTo>
                  <a:pt x="30743" y="12803"/>
                </a:lnTo>
                <a:lnTo>
                  <a:pt x="18545" y="6808"/>
                </a:lnTo>
                <a:lnTo>
                  <a:pt x="58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2506" y="2155778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3" y="31924"/>
                </a:moveTo>
                <a:lnTo>
                  <a:pt x="42556" y="18023"/>
                </a:lnTo>
                <a:lnTo>
                  <a:pt x="5885" y="0"/>
                </a:lnTo>
                <a:lnTo>
                  <a:pt x="15269" y="8860"/>
                </a:lnTo>
                <a:lnTo>
                  <a:pt x="21452" y="17917"/>
                </a:lnTo>
                <a:lnTo>
                  <a:pt x="24309" y="27192"/>
                </a:lnTo>
                <a:lnTo>
                  <a:pt x="23717" y="36708"/>
                </a:lnTo>
                <a:lnTo>
                  <a:pt x="19551" y="46485"/>
                </a:lnTo>
                <a:lnTo>
                  <a:pt x="11686" y="56547"/>
                </a:lnTo>
                <a:lnTo>
                  <a:pt x="0" y="66916"/>
                </a:lnTo>
                <a:lnTo>
                  <a:pt x="12661" y="59908"/>
                </a:lnTo>
                <a:lnTo>
                  <a:pt x="48618" y="43329"/>
                </a:lnTo>
                <a:lnTo>
                  <a:pt x="82770" y="32925"/>
                </a:lnTo>
                <a:lnTo>
                  <a:pt x="87503" y="31924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3626" y="2187702"/>
            <a:ext cx="322580" cy="0"/>
          </a:xfrm>
          <a:custGeom>
            <a:avLst/>
            <a:gdLst/>
            <a:ahLst/>
            <a:cxnLst/>
            <a:rect l="l" t="t" r="r" b="b"/>
            <a:pathLst>
              <a:path w="322580">
                <a:moveTo>
                  <a:pt x="0" y="0"/>
                </a:moveTo>
                <a:lnTo>
                  <a:pt x="20442" y="0"/>
                </a:lnTo>
                <a:lnTo>
                  <a:pt x="40039" y="0"/>
                </a:lnTo>
                <a:lnTo>
                  <a:pt x="58856" y="0"/>
                </a:lnTo>
                <a:lnTo>
                  <a:pt x="76958" y="0"/>
                </a:lnTo>
                <a:lnTo>
                  <a:pt x="94409" y="0"/>
                </a:lnTo>
                <a:lnTo>
                  <a:pt x="111273" y="0"/>
                </a:lnTo>
                <a:lnTo>
                  <a:pt x="127617" y="0"/>
                </a:lnTo>
                <a:lnTo>
                  <a:pt x="143505" y="0"/>
                </a:lnTo>
                <a:lnTo>
                  <a:pt x="159000" y="0"/>
                </a:lnTo>
                <a:lnTo>
                  <a:pt x="174169" y="0"/>
                </a:lnTo>
                <a:lnTo>
                  <a:pt x="189077" y="0"/>
                </a:lnTo>
                <a:lnTo>
                  <a:pt x="203787" y="0"/>
                </a:lnTo>
                <a:lnTo>
                  <a:pt x="218365" y="0"/>
                </a:lnTo>
                <a:lnTo>
                  <a:pt x="232875" y="0"/>
                </a:lnTo>
                <a:lnTo>
                  <a:pt x="247383" y="0"/>
                </a:lnTo>
                <a:lnTo>
                  <a:pt x="261952" y="0"/>
                </a:lnTo>
                <a:lnTo>
                  <a:pt x="276649" y="0"/>
                </a:lnTo>
                <a:lnTo>
                  <a:pt x="291537" y="0"/>
                </a:lnTo>
                <a:lnTo>
                  <a:pt x="306682" y="0"/>
                </a:lnTo>
                <a:lnTo>
                  <a:pt x="322149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3626" y="2187702"/>
            <a:ext cx="322580" cy="0"/>
          </a:xfrm>
          <a:custGeom>
            <a:avLst/>
            <a:gdLst/>
            <a:ahLst/>
            <a:cxnLst/>
            <a:rect l="l" t="t" r="r" b="b"/>
            <a:pathLst>
              <a:path w="322580">
                <a:moveTo>
                  <a:pt x="0" y="0"/>
                </a:moveTo>
                <a:lnTo>
                  <a:pt x="20442" y="0"/>
                </a:lnTo>
                <a:lnTo>
                  <a:pt x="40039" y="0"/>
                </a:lnTo>
                <a:lnTo>
                  <a:pt x="58856" y="0"/>
                </a:lnTo>
                <a:lnTo>
                  <a:pt x="76958" y="0"/>
                </a:lnTo>
                <a:lnTo>
                  <a:pt x="94409" y="0"/>
                </a:lnTo>
                <a:lnTo>
                  <a:pt x="111273" y="0"/>
                </a:lnTo>
                <a:lnTo>
                  <a:pt x="127617" y="0"/>
                </a:lnTo>
                <a:lnTo>
                  <a:pt x="143505" y="0"/>
                </a:lnTo>
                <a:lnTo>
                  <a:pt x="159000" y="0"/>
                </a:lnTo>
                <a:lnTo>
                  <a:pt x="174169" y="0"/>
                </a:lnTo>
                <a:lnTo>
                  <a:pt x="189077" y="0"/>
                </a:lnTo>
                <a:lnTo>
                  <a:pt x="203787" y="0"/>
                </a:lnTo>
                <a:lnTo>
                  <a:pt x="218365" y="0"/>
                </a:lnTo>
                <a:lnTo>
                  <a:pt x="232875" y="0"/>
                </a:lnTo>
                <a:lnTo>
                  <a:pt x="247383" y="0"/>
                </a:lnTo>
                <a:lnTo>
                  <a:pt x="261952" y="0"/>
                </a:lnTo>
                <a:lnTo>
                  <a:pt x="276649" y="0"/>
                </a:lnTo>
                <a:lnTo>
                  <a:pt x="291537" y="0"/>
                </a:lnTo>
                <a:lnTo>
                  <a:pt x="306682" y="0"/>
                </a:lnTo>
                <a:lnTo>
                  <a:pt x="322149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00546" y="2155779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78" y="0"/>
                </a:moveTo>
                <a:lnTo>
                  <a:pt x="15263" y="8858"/>
                </a:lnTo>
                <a:lnTo>
                  <a:pt x="21448" y="17914"/>
                </a:lnTo>
                <a:lnTo>
                  <a:pt x="24306" y="27187"/>
                </a:lnTo>
                <a:lnTo>
                  <a:pt x="23715" y="36701"/>
                </a:lnTo>
                <a:lnTo>
                  <a:pt x="19550" y="46478"/>
                </a:lnTo>
                <a:lnTo>
                  <a:pt x="11686" y="56538"/>
                </a:lnTo>
                <a:lnTo>
                  <a:pt x="0" y="66905"/>
                </a:lnTo>
                <a:lnTo>
                  <a:pt x="12662" y="59899"/>
                </a:lnTo>
                <a:lnTo>
                  <a:pt x="48623" y="43324"/>
                </a:lnTo>
                <a:lnTo>
                  <a:pt x="87494" y="31922"/>
                </a:lnTo>
                <a:lnTo>
                  <a:pt x="76453" y="29417"/>
                </a:lnTo>
                <a:lnTo>
                  <a:pt x="30741" y="12802"/>
                </a:lnTo>
                <a:lnTo>
                  <a:pt x="18540" y="6808"/>
                </a:lnTo>
                <a:lnTo>
                  <a:pt x="5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00546" y="2155779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494" y="31922"/>
                </a:moveTo>
                <a:lnTo>
                  <a:pt x="42555" y="18022"/>
                </a:lnTo>
                <a:lnTo>
                  <a:pt x="5878" y="0"/>
                </a:lnTo>
                <a:lnTo>
                  <a:pt x="15263" y="8858"/>
                </a:lnTo>
                <a:lnTo>
                  <a:pt x="21448" y="17914"/>
                </a:lnTo>
                <a:lnTo>
                  <a:pt x="24306" y="27187"/>
                </a:lnTo>
                <a:lnTo>
                  <a:pt x="23715" y="36701"/>
                </a:lnTo>
                <a:lnTo>
                  <a:pt x="19550" y="46478"/>
                </a:lnTo>
                <a:lnTo>
                  <a:pt x="11686" y="56538"/>
                </a:lnTo>
                <a:lnTo>
                  <a:pt x="0" y="66905"/>
                </a:lnTo>
                <a:lnTo>
                  <a:pt x="12662" y="59899"/>
                </a:lnTo>
                <a:lnTo>
                  <a:pt x="48623" y="43324"/>
                </a:lnTo>
                <a:lnTo>
                  <a:pt x="82772" y="32921"/>
                </a:lnTo>
                <a:lnTo>
                  <a:pt x="87494" y="31922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1949" y="2272140"/>
            <a:ext cx="1419860" cy="327025"/>
          </a:xfrm>
          <a:custGeom>
            <a:avLst/>
            <a:gdLst/>
            <a:ahLst/>
            <a:cxnLst/>
            <a:rect l="l" t="t" r="r" b="b"/>
            <a:pathLst>
              <a:path w="1419860" h="327025">
                <a:moveTo>
                  <a:pt x="0" y="0"/>
                </a:moveTo>
                <a:lnTo>
                  <a:pt x="56825" y="61404"/>
                </a:lnTo>
                <a:lnTo>
                  <a:pt x="118463" y="116366"/>
                </a:lnTo>
                <a:lnTo>
                  <a:pt x="184359" y="164904"/>
                </a:lnTo>
                <a:lnTo>
                  <a:pt x="253960" y="207040"/>
                </a:lnTo>
                <a:lnTo>
                  <a:pt x="326713" y="242793"/>
                </a:lnTo>
                <a:lnTo>
                  <a:pt x="402063" y="272184"/>
                </a:lnTo>
                <a:lnTo>
                  <a:pt x="479459" y="295232"/>
                </a:lnTo>
                <a:lnTo>
                  <a:pt x="558345" y="311958"/>
                </a:lnTo>
                <a:lnTo>
                  <a:pt x="638170" y="322382"/>
                </a:lnTo>
                <a:lnTo>
                  <a:pt x="718378" y="326524"/>
                </a:lnTo>
                <a:lnTo>
                  <a:pt x="798418" y="324404"/>
                </a:lnTo>
                <a:lnTo>
                  <a:pt x="877735" y="316043"/>
                </a:lnTo>
                <a:lnTo>
                  <a:pt x="955776" y="301460"/>
                </a:lnTo>
                <a:lnTo>
                  <a:pt x="1031987" y="280676"/>
                </a:lnTo>
                <a:lnTo>
                  <a:pt x="1105816" y="253711"/>
                </a:lnTo>
                <a:lnTo>
                  <a:pt x="1176708" y="220585"/>
                </a:lnTo>
                <a:lnTo>
                  <a:pt x="1244110" y="181318"/>
                </a:lnTo>
                <a:lnTo>
                  <a:pt x="1307469" y="135930"/>
                </a:lnTo>
                <a:lnTo>
                  <a:pt x="1366231" y="84442"/>
                </a:lnTo>
                <a:lnTo>
                  <a:pt x="1419843" y="26874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1949" y="2272140"/>
            <a:ext cx="1419860" cy="327025"/>
          </a:xfrm>
          <a:custGeom>
            <a:avLst/>
            <a:gdLst/>
            <a:ahLst/>
            <a:cxnLst/>
            <a:rect l="l" t="t" r="r" b="b"/>
            <a:pathLst>
              <a:path w="1419860" h="327025">
                <a:moveTo>
                  <a:pt x="0" y="0"/>
                </a:moveTo>
                <a:lnTo>
                  <a:pt x="56825" y="61404"/>
                </a:lnTo>
                <a:lnTo>
                  <a:pt x="118463" y="116366"/>
                </a:lnTo>
                <a:lnTo>
                  <a:pt x="184359" y="164904"/>
                </a:lnTo>
                <a:lnTo>
                  <a:pt x="253960" y="207040"/>
                </a:lnTo>
                <a:lnTo>
                  <a:pt x="326713" y="242793"/>
                </a:lnTo>
                <a:lnTo>
                  <a:pt x="402063" y="272184"/>
                </a:lnTo>
                <a:lnTo>
                  <a:pt x="479459" y="295232"/>
                </a:lnTo>
                <a:lnTo>
                  <a:pt x="558345" y="311958"/>
                </a:lnTo>
                <a:lnTo>
                  <a:pt x="638170" y="322382"/>
                </a:lnTo>
                <a:lnTo>
                  <a:pt x="718378" y="326524"/>
                </a:lnTo>
                <a:lnTo>
                  <a:pt x="798418" y="324404"/>
                </a:lnTo>
                <a:lnTo>
                  <a:pt x="877735" y="316043"/>
                </a:lnTo>
                <a:lnTo>
                  <a:pt x="955776" y="301460"/>
                </a:lnTo>
                <a:lnTo>
                  <a:pt x="1031987" y="280676"/>
                </a:lnTo>
                <a:lnTo>
                  <a:pt x="1105816" y="253711"/>
                </a:lnTo>
                <a:lnTo>
                  <a:pt x="1176708" y="220585"/>
                </a:lnTo>
                <a:lnTo>
                  <a:pt x="1244110" y="181318"/>
                </a:lnTo>
                <a:lnTo>
                  <a:pt x="1307469" y="135930"/>
                </a:lnTo>
                <a:lnTo>
                  <a:pt x="1366231" y="84442"/>
                </a:lnTo>
                <a:lnTo>
                  <a:pt x="1419843" y="26874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59337" y="2281879"/>
            <a:ext cx="76835" cy="84455"/>
          </a:xfrm>
          <a:custGeom>
            <a:avLst/>
            <a:gdLst/>
            <a:ahLst/>
            <a:cxnLst/>
            <a:rect l="l" t="t" r="r" b="b"/>
            <a:pathLst>
              <a:path w="76835" h="84455">
                <a:moveTo>
                  <a:pt x="59241" y="40582"/>
                </a:moveTo>
                <a:lnTo>
                  <a:pt x="14027" y="40582"/>
                </a:lnTo>
                <a:lnTo>
                  <a:pt x="25731" y="42336"/>
                </a:lnTo>
                <a:lnTo>
                  <a:pt x="35014" y="47443"/>
                </a:lnTo>
                <a:lnTo>
                  <a:pt x="41778" y="56055"/>
                </a:lnTo>
                <a:lnTo>
                  <a:pt x="45926" y="68328"/>
                </a:lnTo>
                <a:lnTo>
                  <a:pt x="47362" y="84417"/>
                </a:lnTo>
                <a:lnTo>
                  <a:pt x="50267" y="71428"/>
                </a:lnTo>
                <a:lnTo>
                  <a:pt x="53560" y="58730"/>
                </a:lnTo>
                <a:lnTo>
                  <a:pt x="57262" y="46347"/>
                </a:lnTo>
                <a:lnTo>
                  <a:pt x="59241" y="40582"/>
                </a:lnTo>
                <a:close/>
              </a:path>
              <a:path w="76835" h="84455">
                <a:moveTo>
                  <a:pt x="76827" y="0"/>
                </a:moveTo>
                <a:lnTo>
                  <a:pt x="37317" y="25505"/>
                </a:lnTo>
                <a:lnTo>
                  <a:pt x="0" y="42024"/>
                </a:lnTo>
                <a:lnTo>
                  <a:pt x="14027" y="40582"/>
                </a:lnTo>
                <a:lnTo>
                  <a:pt x="59241" y="40582"/>
                </a:lnTo>
                <a:lnTo>
                  <a:pt x="61395" y="34301"/>
                </a:lnTo>
                <a:lnTo>
                  <a:pt x="65980" y="22617"/>
                </a:lnTo>
                <a:lnTo>
                  <a:pt x="71039" y="11319"/>
                </a:lnTo>
                <a:lnTo>
                  <a:pt x="76593" y="429"/>
                </a:lnTo>
                <a:lnTo>
                  <a:pt x="76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59337" y="2281879"/>
            <a:ext cx="76835" cy="84455"/>
          </a:xfrm>
          <a:custGeom>
            <a:avLst/>
            <a:gdLst/>
            <a:ahLst/>
            <a:cxnLst/>
            <a:rect l="l" t="t" r="r" b="b"/>
            <a:pathLst>
              <a:path w="76835" h="84455">
                <a:moveTo>
                  <a:pt x="76827" y="0"/>
                </a:moveTo>
                <a:lnTo>
                  <a:pt x="37317" y="25505"/>
                </a:lnTo>
                <a:lnTo>
                  <a:pt x="0" y="42024"/>
                </a:lnTo>
                <a:lnTo>
                  <a:pt x="14027" y="40582"/>
                </a:lnTo>
                <a:lnTo>
                  <a:pt x="45926" y="68328"/>
                </a:lnTo>
                <a:lnTo>
                  <a:pt x="47362" y="84417"/>
                </a:lnTo>
                <a:lnTo>
                  <a:pt x="50267" y="71428"/>
                </a:lnTo>
                <a:lnTo>
                  <a:pt x="61395" y="34301"/>
                </a:lnTo>
                <a:lnTo>
                  <a:pt x="76593" y="429"/>
                </a:lnTo>
                <a:lnTo>
                  <a:pt x="76827" y="0"/>
                </a:lnTo>
                <a:close/>
              </a:path>
            </a:pathLst>
          </a:custGeom>
          <a:ln w="254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27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95" y="1461782"/>
            <a:ext cx="1924050" cy="56604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690">
              <a:lnSpc>
                <a:spcPct val="100000"/>
              </a:lnSpc>
            </a:pPr>
            <a:r>
              <a:rPr sz="1400" spc="80" dirty="0"/>
              <a:t>S</a:t>
            </a:r>
            <a:r>
              <a:rPr spc="55" dirty="0"/>
              <a:t>TRIN</a:t>
            </a:r>
            <a:r>
              <a:rPr spc="-10" dirty="0"/>
              <a:t>G</a:t>
            </a:r>
            <a:r>
              <a:rPr spc="145" dirty="0"/>
              <a:t> </a:t>
            </a:r>
            <a:r>
              <a:rPr spc="55" dirty="0"/>
              <a:t>GRAPHS</a:t>
            </a:r>
            <a:r>
              <a:rPr sz="1400" spc="5" dirty="0"/>
              <a:t>:</a:t>
            </a:r>
            <a:r>
              <a:rPr sz="1400" spc="175" dirty="0"/>
              <a:t> </a:t>
            </a:r>
            <a:r>
              <a:rPr dirty="0"/>
              <a:t>O</a:t>
            </a:r>
            <a:r>
              <a:rPr spc="55" dirty="0"/>
              <a:t>VERLA</a:t>
            </a:r>
            <a:r>
              <a:rPr spc="-10" dirty="0"/>
              <a:t>P</a:t>
            </a:r>
            <a:r>
              <a:rPr spc="150" dirty="0"/>
              <a:t> </a:t>
            </a:r>
            <a:r>
              <a:rPr spc="55" dirty="0"/>
              <a:t>GRAPH</a:t>
            </a:r>
            <a:r>
              <a:rPr spc="-10" dirty="0"/>
              <a:t>S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28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7962" rIns="0" bIns="0" rtlCol="0">
            <a:spAutoFit/>
          </a:bodyPr>
          <a:lstStyle/>
          <a:p>
            <a:pPr marL="10795" marR="68580">
              <a:lnSpc>
                <a:spcPct val="102600"/>
              </a:lnSpc>
            </a:pPr>
            <a:r>
              <a:rPr spc="-10" dirty="0"/>
              <a:t>A</a:t>
            </a:r>
            <a:r>
              <a:rPr spc="-5" dirty="0"/>
              <a:t> </a:t>
            </a:r>
            <a:r>
              <a:rPr b="1" spc="-5" dirty="0">
                <a:latin typeface="Arial"/>
                <a:cs typeface="Arial"/>
              </a:rPr>
              <a:t>string </a:t>
            </a:r>
            <a:r>
              <a:rPr b="1" spc="-10" dirty="0">
                <a:latin typeface="Arial"/>
                <a:cs typeface="Arial"/>
              </a:rPr>
              <a:t>graph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spc="-5" dirty="0"/>
              <a:t>is </a:t>
            </a:r>
            <a:r>
              <a:rPr spc="-10" dirty="0"/>
              <a:t>obtained</a:t>
            </a:r>
            <a:r>
              <a:rPr spc="-5" dirty="0"/>
              <a:t> </a:t>
            </a:r>
            <a:r>
              <a:rPr spc="-10" dirty="0"/>
              <a:t>from</a:t>
            </a:r>
            <a:r>
              <a:rPr spc="-5" dirty="0"/>
              <a:t> </a:t>
            </a:r>
            <a:r>
              <a:rPr spc="-10" dirty="0"/>
              <a:t>an</a:t>
            </a:r>
            <a:r>
              <a:rPr spc="-5" dirty="0"/>
              <a:t> </a:t>
            </a:r>
            <a:r>
              <a:rPr spc="-30" dirty="0"/>
              <a:t>o</a:t>
            </a:r>
            <a:r>
              <a:rPr spc="-40" dirty="0"/>
              <a:t>v</a:t>
            </a:r>
            <a:r>
              <a:rPr spc="-10" dirty="0"/>
              <a:t>e</a:t>
            </a:r>
            <a:r>
              <a:rPr spc="5" dirty="0"/>
              <a:t>r</a:t>
            </a:r>
            <a:r>
              <a:rPr spc="-5" dirty="0"/>
              <a:t>lap </a:t>
            </a:r>
            <a:r>
              <a:rPr spc="-20" dirty="0"/>
              <a:t>gr</a:t>
            </a:r>
            <a:r>
              <a:rPr spc="-10" dirty="0"/>
              <a:t>aph</a:t>
            </a:r>
            <a:r>
              <a:rPr spc="-5" dirty="0"/>
              <a:t> </a:t>
            </a:r>
            <a:r>
              <a:rPr spc="-35" dirty="0"/>
              <a:t>b</a:t>
            </a:r>
            <a:r>
              <a:rPr spc="-10" dirty="0"/>
              <a:t>y</a:t>
            </a:r>
            <a:r>
              <a:rPr spc="-5" dirty="0"/>
              <a:t> </a:t>
            </a:r>
            <a:r>
              <a:rPr spc="-10" dirty="0"/>
              <a:t>rem</a:t>
            </a:r>
            <a:r>
              <a:rPr spc="-30" dirty="0"/>
              <a:t>o</a:t>
            </a:r>
            <a:r>
              <a:rPr spc="-5" dirty="0"/>
              <a:t>ving</a:t>
            </a:r>
            <a:r>
              <a:rPr spc="-10" dirty="0"/>
              <a:t> redundancy:</a:t>
            </a:r>
          </a:p>
          <a:p>
            <a:pPr marL="287655" indent="-111760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288290" algn="l"/>
              </a:tabLst>
            </a:pPr>
            <a:r>
              <a:rPr spc="-10" dirty="0"/>
              <a:t>redundant</a:t>
            </a:r>
            <a:r>
              <a:rPr spc="-5" dirty="0"/>
              <a:t> </a:t>
            </a:r>
            <a:r>
              <a:rPr spc="-10" dirty="0"/>
              <a:t>reads</a:t>
            </a:r>
            <a:r>
              <a:rPr spc="-5" dirty="0"/>
              <a:t> (those fully </a:t>
            </a:r>
            <a:r>
              <a:rPr spc="-10" dirty="0"/>
              <a:t>contained</a:t>
            </a:r>
            <a:r>
              <a:rPr spc="-5" dirty="0"/>
              <a:t> in </a:t>
            </a:r>
            <a:r>
              <a:rPr spc="-10" dirty="0"/>
              <a:t>another</a:t>
            </a:r>
            <a:r>
              <a:rPr spc="-5" dirty="0"/>
              <a:t> </a:t>
            </a:r>
            <a:r>
              <a:rPr spc="-10" dirty="0"/>
              <a:t>read)</a:t>
            </a:r>
          </a:p>
          <a:p>
            <a:pPr marL="287655" marR="5080" indent="-111760">
              <a:lnSpc>
                <a:spcPct val="102600"/>
              </a:lnSpc>
              <a:spcBef>
                <a:spcPts val="30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288290" algn="l"/>
              </a:tabLst>
            </a:pPr>
            <a:r>
              <a:rPr spc="-5" dirty="0"/>
              <a:t>t</a:t>
            </a:r>
            <a:r>
              <a:rPr spc="-20" dirty="0"/>
              <a:t>r</a:t>
            </a:r>
            <a:r>
              <a:rPr spc="-5" dirty="0"/>
              <a:t>ansiti</a:t>
            </a:r>
            <a:r>
              <a:rPr spc="-40" dirty="0"/>
              <a:t>v</a:t>
            </a:r>
            <a:r>
              <a:rPr spc="-5" dirty="0"/>
              <a:t>ely </a:t>
            </a:r>
            <a:r>
              <a:rPr spc="-10" dirty="0"/>
              <a:t>redundant</a:t>
            </a:r>
            <a:r>
              <a:rPr spc="-5" dirty="0"/>
              <a:t> </a:t>
            </a:r>
            <a:r>
              <a:rPr spc="-10" dirty="0"/>
              <a:t>edges</a:t>
            </a:r>
            <a:r>
              <a:rPr spc="-5" dirty="0"/>
              <a:t> (if </a:t>
            </a:r>
            <a:r>
              <a:rPr i="1" spc="-10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 </a:t>
            </a:r>
            <a:r>
              <a:rPr spc="50" dirty="0">
                <a:latin typeface="Lucida Sans Unicode"/>
                <a:cs typeface="Lucida Sans Unicode"/>
              </a:rPr>
              <a:t>→</a:t>
            </a:r>
            <a:r>
              <a:rPr spc="-45" dirty="0">
                <a:latin typeface="Lucida Sans Unicode"/>
                <a:cs typeface="Lucida Sans Unicode"/>
              </a:rPr>
              <a:t> </a:t>
            </a:r>
            <a:r>
              <a:rPr i="1" spc="-10" dirty="0">
                <a:latin typeface="Arial"/>
                <a:cs typeface="Arial"/>
              </a:rPr>
              <a:t>c</a:t>
            </a:r>
            <a:r>
              <a:rPr i="1" spc="50" dirty="0">
                <a:latin typeface="Arial"/>
                <a:cs typeface="Arial"/>
              </a:rPr>
              <a:t> </a:t>
            </a:r>
            <a:r>
              <a:rPr spc="-10" dirty="0"/>
              <a:t>and</a:t>
            </a:r>
            <a:r>
              <a:rPr spc="-5" dirty="0"/>
              <a:t> </a:t>
            </a:r>
            <a:r>
              <a:rPr i="1" spc="-10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 </a:t>
            </a:r>
            <a:r>
              <a:rPr spc="50" dirty="0">
                <a:latin typeface="Lucida Sans Unicode"/>
                <a:cs typeface="Lucida Sans Unicode"/>
              </a:rPr>
              <a:t>→</a:t>
            </a:r>
            <a:r>
              <a:rPr spc="-45" dirty="0">
                <a:latin typeface="Lucida Sans Unicode"/>
                <a:cs typeface="Lucida Sans Unicode"/>
              </a:rPr>
              <a:t> </a:t>
            </a:r>
            <a:r>
              <a:rPr i="1" spc="-10" dirty="0">
                <a:latin typeface="Arial"/>
                <a:cs typeface="Arial"/>
              </a:rPr>
              <a:t>b</a:t>
            </a:r>
            <a:r>
              <a:rPr i="1" spc="25" dirty="0">
                <a:latin typeface="Arial"/>
                <a:cs typeface="Arial"/>
              </a:rPr>
              <a:t> </a:t>
            </a:r>
            <a:r>
              <a:rPr spc="50" dirty="0">
                <a:latin typeface="Lucida Sans Unicode"/>
                <a:cs typeface="Lucida Sans Unicode"/>
              </a:rPr>
              <a:t>→</a:t>
            </a:r>
            <a:r>
              <a:rPr spc="-45" dirty="0">
                <a:latin typeface="Lucida Sans Unicode"/>
                <a:cs typeface="Lucida Sans Unicode"/>
              </a:rPr>
              <a:t> </a:t>
            </a:r>
            <a:r>
              <a:rPr i="1" spc="45" dirty="0">
                <a:latin typeface="Arial"/>
                <a:cs typeface="Arial"/>
              </a:rPr>
              <a:t>c</a:t>
            </a:r>
            <a:r>
              <a:rPr spc="-5" dirty="0"/>
              <a:t>, </a:t>
            </a:r>
            <a:r>
              <a:rPr spc="-10" dirty="0"/>
              <a:t>then rem</a:t>
            </a:r>
            <a:r>
              <a:rPr spc="-30" dirty="0"/>
              <a:t>o</a:t>
            </a:r>
            <a:r>
              <a:rPr spc="-40" dirty="0"/>
              <a:t>v</a:t>
            </a:r>
            <a:r>
              <a:rPr spc="-10" dirty="0"/>
              <a:t>e</a:t>
            </a:r>
            <a:r>
              <a:rPr spc="-5" dirty="0"/>
              <a:t> </a:t>
            </a:r>
            <a:r>
              <a:rPr i="1" spc="-10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 </a:t>
            </a:r>
            <a:r>
              <a:rPr spc="50" dirty="0">
                <a:latin typeface="Lucida Sans Unicode"/>
                <a:cs typeface="Lucida Sans Unicode"/>
              </a:rPr>
              <a:t>→</a:t>
            </a:r>
            <a:r>
              <a:rPr spc="-45" dirty="0">
                <a:latin typeface="Lucida Sans Unicode"/>
                <a:cs typeface="Lucida Sans Unicode"/>
              </a:rPr>
              <a:t> </a:t>
            </a:r>
            <a:r>
              <a:rPr i="1" spc="45" dirty="0">
                <a:latin typeface="Arial"/>
                <a:cs typeface="Arial"/>
              </a:rPr>
              <a:t>c</a:t>
            </a:r>
            <a:r>
              <a:rPr spc="-5" dirty="0"/>
              <a:t>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ct val="100000"/>
              </a:lnSpc>
            </a:pPr>
            <a:r>
              <a:rPr sz="1400" spc="80" dirty="0"/>
              <a:t>F</a:t>
            </a:r>
            <a:r>
              <a:rPr spc="30" dirty="0"/>
              <a:t>R</a:t>
            </a:r>
            <a:r>
              <a:rPr spc="55" dirty="0"/>
              <a:t>O</a:t>
            </a:r>
            <a:r>
              <a:rPr spc="-10" dirty="0"/>
              <a:t>M</a:t>
            </a:r>
            <a:r>
              <a:rPr spc="150" dirty="0"/>
              <a:t> </a:t>
            </a:r>
            <a:r>
              <a:rPr sz="1400" spc="25" dirty="0"/>
              <a:t>O</a:t>
            </a:r>
            <a:r>
              <a:rPr spc="55" dirty="0"/>
              <a:t>VERLA</a:t>
            </a:r>
            <a:r>
              <a:rPr spc="-10" dirty="0"/>
              <a:t>P</a:t>
            </a:r>
            <a:r>
              <a:rPr spc="150" dirty="0"/>
              <a:t> </a:t>
            </a:r>
            <a:r>
              <a:rPr spc="55" dirty="0"/>
              <a:t>GRAPH</a:t>
            </a:r>
            <a:r>
              <a:rPr spc="-10" dirty="0"/>
              <a:t>S</a:t>
            </a:r>
            <a:r>
              <a:rPr spc="145" dirty="0"/>
              <a:t> </a:t>
            </a:r>
            <a:r>
              <a:rPr spc="5" dirty="0"/>
              <a:t>T</a:t>
            </a:r>
            <a:r>
              <a:rPr spc="-10" dirty="0"/>
              <a:t>O</a:t>
            </a:r>
            <a:r>
              <a:rPr spc="150" dirty="0"/>
              <a:t> </a:t>
            </a:r>
            <a:r>
              <a:rPr sz="1400" spc="80" dirty="0"/>
              <a:t>S</a:t>
            </a:r>
            <a:r>
              <a:rPr spc="55" dirty="0"/>
              <a:t>TRIN</a:t>
            </a:r>
            <a:r>
              <a:rPr spc="-10" dirty="0"/>
              <a:t>G</a:t>
            </a:r>
            <a:r>
              <a:rPr spc="145" dirty="0"/>
              <a:t> </a:t>
            </a:r>
            <a:r>
              <a:rPr spc="55" dirty="0"/>
              <a:t>GRAPH</a:t>
            </a:r>
            <a:r>
              <a:rPr spc="-10" dirty="0"/>
              <a:t>S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47297" y="749104"/>
            <a:ext cx="154940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Overlap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3,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1893" y="1093865"/>
            <a:ext cx="438784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CTGCT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6127" y="1093865"/>
            <a:ext cx="3740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CTGCT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4157" y="1093865"/>
            <a:ext cx="36195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GC</a:t>
            </a:r>
            <a:r>
              <a:rPr sz="800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AA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83854" y="1148596"/>
            <a:ext cx="284480" cy="0"/>
          </a:xfrm>
          <a:custGeom>
            <a:avLst/>
            <a:gdLst/>
            <a:ahLst/>
            <a:cxnLst/>
            <a:rect l="l" t="t" r="r" b="b"/>
            <a:pathLst>
              <a:path w="284480">
                <a:moveTo>
                  <a:pt x="0" y="0"/>
                </a:moveTo>
                <a:lnTo>
                  <a:pt x="18251" y="0"/>
                </a:lnTo>
                <a:lnTo>
                  <a:pt x="35746" y="0"/>
                </a:lnTo>
                <a:lnTo>
                  <a:pt x="52538" y="0"/>
                </a:lnTo>
                <a:lnTo>
                  <a:pt x="68682" y="0"/>
                </a:lnTo>
                <a:lnTo>
                  <a:pt x="84235" y="0"/>
                </a:lnTo>
                <a:lnTo>
                  <a:pt x="99250" y="0"/>
                </a:lnTo>
                <a:lnTo>
                  <a:pt x="113784" y="0"/>
                </a:lnTo>
                <a:lnTo>
                  <a:pt x="127890" y="0"/>
                </a:lnTo>
                <a:lnTo>
                  <a:pt x="141624" y="0"/>
                </a:lnTo>
                <a:lnTo>
                  <a:pt x="155042" y="0"/>
                </a:lnTo>
                <a:lnTo>
                  <a:pt x="168197" y="0"/>
                </a:lnTo>
                <a:lnTo>
                  <a:pt x="181146" y="0"/>
                </a:lnTo>
                <a:lnTo>
                  <a:pt x="193942" y="0"/>
                </a:lnTo>
                <a:lnTo>
                  <a:pt x="206642" y="0"/>
                </a:lnTo>
                <a:lnTo>
                  <a:pt x="219301" y="0"/>
                </a:lnTo>
                <a:lnTo>
                  <a:pt x="231972" y="0"/>
                </a:lnTo>
                <a:lnTo>
                  <a:pt x="244712" y="0"/>
                </a:lnTo>
                <a:lnTo>
                  <a:pt x="257576" y="0"/>
                </a:lnTo>
                <a:lnTo>
                  <a:pt x="270618" y="0"/>
                </a:lnTo>
                <a:lnTo>
                  <a:pt x="283893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83854" y="1148596"/>
            <a:ext cx="284480" cy="0"/>
          </a:xfrm>
          <a:custGeom>
            <a:avLst/>
            <a:gdLst/>
            <a:ahLst/>
            <a:cxnLst/>
            <a:rect l="l" t="t" r="r" b="b"/>
            <a:pathLst>
              <a:path w="284480">
                <a:moveTo>
                  <a:pt x="0" y="0"/>
                </a:moveTo>
                <a:lnTo>
                  <a:pt x="18251" y="0"/>
                </a:lnTo>
                <a:lnTo>
                  <a:pt x="35746" y="0"/>
                </a:lnTo>
                <a:lnTo>
                  <a:pt x="52538" y="0"/>
                </a:lnTo>
                <a:lnTo>
                  <a:pt x="68682" y="0"/>
                </a:lnTo>
                <a:lnTo>
                  <a:pt x="84235" y="0"/>
                </a:lnTo>
                <a:lnTo>
                  <a:pt x="99250" y="0"/>
                </a:lnTo>
                <a:lnTo>
                  <a:pt x="113784" y="0"/>
                </a:lnTo>
                <a:lnTo>
                  <a:pt x="127890" y="0"/>
                </a:lnTo>
                <a:lnTo>
                  <a:pt x="141624" y="0"/>
                </a:lnTo>
                <a:lnTo>
                  <a:pt x="155042" y="0"/>
                </a:lnTo>
                <a:lnTo>
                  <a:pt x="168197" y="0"/>
                </a:lnTo>
                <a:lnTo>
                  <a:pt x="181146" y="0"/>
                </a:lnTo>
                <a:lnTo>
                  <a:pt x="193942" y="0"/>
                </a:lnTo>
                <a:lnTo>
                  <a:pt x="206642" y="0"/>
                </a:lnTo>
                <a:lnTo>
                  <a:pt x="219301" y="0"/>
                </a:lnTo>
                <a:lnTo>
                  <a:pt x="231972" y="0"/>
                </a:lnTo>
                <a:lnTo>
                  <a:pt x="244712" y="0"/>
                </a:lnTo>
                <a:lnTo>
                  <a:pt x="257576" y="0"/>
                </a:lnTo>
                <a:lnTo>
                  <a:pt x="270618" y="0"/>
                </a:lnTo>
                <a:lnTo>
                  <a:pt x="283893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2514" y="1116674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09">
                <a:moveTo>
                  <a:pt x="5877" y="0"/>
                </a:moveTo>
                <a:lnTo>
                  <a:pt x="15260" y="8859"/>
                </a:lnTo>
                <a:lnTo>
                  <a:pt x="21443" y="17917"/>
                </a:lnTo>
                <a:lnTo>
                  <a:pt x="24301" y="27193"/>
                </a:lnTo>
                <a:lnTo>
                  <a:pt x="23710" y="36710"/>
                </a:lnTo>
                <a:lnTo>
                  <a:pt x="19545" y="46489"/>
                </a:lnTo>
                <a:lnTo>
                  <a:pt x="11683" y="56552"/>
                </a:lnTo>
                <a:lnTo>
                  <a:pt x="0" y="66920"/>
                </a:lnTo>
                <a:lnTo>
                  <a:pt x="12658" y="59909"/>
                </a:lnTo>
                <a:lnTo>
                  <a:pt x="48613" y="43327"/>
                </a:lnTo>
                <a:lnTo>
                  <a:pt x="87495" y="31922"/>
                </a:lnTo>
                <a:lnTo>
                  <a:pt x="76450" y="29420"/>
                </a:lnTo>
                <a:lnTo>
                  <a:pt x="30734" y="12808"/>
                </a:lnTo>
                <a:lnTo>
                  <a:pt x="18536" y="6811"/>
                </a:lnTo>
                <a:lnTo>
                  <a:pt x="5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02514" y="1116674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09">
                <a:moveTo>
                  <a:pt x="87495" y="31922"/>
                </a:moveTo>
                <a:lnTo>
                  <a:pt x="42548" y="18029"/>
                </a:lnTo>
                <a:lnTo>
                  <a:pt x="5877" y="0"/>
                </a:lnTo>
                <a:lnTo>
                  <a:pt x="15260" y="8859"/>
                </a:lnTo>
                <a:lnTo>
                  <a:pt x="21443" y="17917"/>
                </a:lnTo>
                <a:lnTo>
                  <a:pt x="24301" y="27193"/>
                </a:lnTo>
                <a:lnTo>
                  <a:pt x="23710" y="36710"/>
                </a:lnTo>
                <a:lnTo>
                  <a:pt x="19545" y="46489"/>
                </a:lnTo>
                <a:lnTo>
                  <a:pt x="11683" y="56552"/>
                </a:lnTo>
                <a:lnTo>
                  <a:pt x="0" y="66920"/>
                </a:lnTo>
                <a:lnTo>
                  <a:pt x="12658" y="59909"/>
                </a:lnTo>
                <a:lnTo>
                  <a:pt x="48613" y="43327"/>
                </a:lnTo>
                <a:lnTo>
                  <a:pt x="82766" y="32922"/>
                </a:lnTo>
                <a:lnTo>
                  <a:pt x="87495" y="31922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3626" y="1148596"/>
            <a:ext cx="322580" cy="0"/>
          </a:xfrm>
          <a:custGeom>
            <a:avLst/>
            <a:gdLst/>
            <a:ahLst/>
            <a:cxnLst/>
            <a:rect l="l" t="t" r="r" b="b"/>
            <a:pathLst>
              <a:path w="322580">
                <a:moveTo>
                  <a:pt x="0" y="0"/>
                </a:moveTo>
                <a:lnTo>
                  <a:pt x="20442" y="0"/>
                </a:lnTo>
                <a:lnTo>
                  <a:pt x="40039" y="0"/>
                </a:lnTo>
                <a:lnTo>
                  <a:pt x="58856" y="0"/>
                </a:lnTo>
                <a:lnTo>
                  <a:pt x="76958" y="0"/>
                </a:lnTo>
                <a:lnTo>
                  <a:pt x="94409" y="0"/>
                </a:lnTo>
                <a:lnTo>
                  <a:pt x="111273" y="0"/>
                </a:lnTo>
                <a:lnTo>
                  <a:pt x="127617" y="0"/>
                </a:lnTo>
                <a:lnTo>
                  <a:pt x="143505" y="0"/>
                </a:lnTo>
                <a:lnTo>
                  <a:pt x="159000" y="0"/>
                </a:lnTo>
                <a:lnTo>
                  <a:pt x="174169" y="0"/>
                </a:lnTo>
                <a:lnTo>
                  <a:pt x="189077" y="0"/>
                </a:lnTo>
                <a:lnTo>
                  <a:pt x="203787" y="0"/>
                </a:lnTo>
                <a:lnTo>
                  <a:pt x="218365" y="0"/>
                </a:lnTo>
                <a:lnTo>
                  <a:pt x="232875" y="0"/>
                </a:lnTo>
                <a:lnTo>
                  <a:pt x="247383" y="0"/>
                </a:lnTo>
                <a:lnTo>
                  <a:pt x="261952" y="0"/>
                </a:lnTo>
                <a:lnTo>
                  <a:pt x="276649" y="0"/>
                </a:lnTo>
                <a:lnTo>
                  <a:pt x="291537" y="0"/>
                </a:lnTo>
                <a:lnTo>
                  <a:pt x="306682" y="0"/>
                </a:lnTo>
                <a:lnTo>
                  <a:pt x="322149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43626" y="1148596"/>
            <a:ext cx="322580" cy="0"/>
          </a:xfrm>
          <a:custGeom>
            <a:avLst/>
            <a:gdLst/>
            <a:ahLst/>
            <a:cxnLst/>
            <a:rect l="l" t="t" r="r" b="b"/>
            <a:pathLst>
              <a:path w="322580">
                <a:moveTo>
                  <a:pt x="0" y="0"/>
                </a:moveTo>
                <a:lnTo>
                  <a:pt x="20442" y="0"/>
                </a:lnTo>
                <a:lnTo>
                  <a:pt x="40039" y="0"/>
                </a:lnTo>
                <a:lnTo>
                  <a:pt x="58856" y="0"/>
                </a:lnTo>
                <a:lnTo>
                  <a:pt x="76958" y="0"/>
                </a:lnTo>
                <a:lnTo>
                  <a:pt x="94409" y="0"/>
                </a:lnTo>
                <a:lnTo>
                  <a:pt x="111273" y="0"/>
                </a:lnTo>
                <a:lnTo>
                  <a:pt x="127617" y="0"/>
                </a:lnTo>
                <a:lnTo>
                  <a:pt x="143505" y="0"/>
                </a:lnTo>
                <a:lnTo>
                  <a:pt x="159000" y="0"/>
                </a:lnTo>
                <a:lnTo>
                  <a:pt x="174169" y="0"/>
                </a:lnTo>
                <a:lnTo>
                  <a:pt x="189077" y="0"/>
                </a:lnTo>
                <a:lnTo>
                  <a:pt x="203787" y="0"/>
                </a:lnTo>
                <a:lnTo>
                  <a:pt x="218365" y="0"/>
                </a:lnTo>
                <a:lnTo>
                  <a:pt x="232875" y="0"/>
                </a:lnTo>
                <a:lnTo>
                  <a:pt x="247383" y="0"/>
                </a:lnTo>
                <a:lnTo>
                  <a:pt x="261952" y="0"/>
                </a:lnTo>
                <a:lnTo>
                  <a:pt x="276649" y="0"/>
                </a:lnTo>
                <a:lnTo>
                  <a:pt x="291537" y="0"/>
                </a:lnTo>
                <a:lnTo>
                  <a:pt x="306682" y="0"/>
                </a:lnTo>
                <a:lnTo>
                  <a:pt x="322149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00555" y="111667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09">
                <a:moveTo>
                  <a:pt x="5869" y="0"/>
                </a:moveTo>
                <a:lnTo>
                  <a:pt x="15254" y="8858"/>
                </a:lnTo>
                <a:lnTo>
                  <a:pt x="21439" y="17913"/>
                </a:lnTo>
                <a:lnTo>
                  <a:pt x="24298" y="27188"/>
                </a:lnTo>
                <a:lnTo>
                  <a:pt x="23708" y="36703"/>
                </a:lnTo>
                <a:lnTo>
                  <a:pt x="19544" y="46481"/>
                </a:lnTo>
                <a:lnTo>
                  <a:pt x="11683" y="56542"/>
                </a:lnTo>
                <a:lnTo>
                  <a:pt x="0" y="66909"/>
                </a:lnTo>
                <a:lnTo>
                  <a:pt x="12660" y="59901"/>
                </a:lnTo>
                <a:lnTo>
                  <a:pt x="48619" y="43322"/>
                </a:lnTo>
                <a:lnTo>
                  <a:pt x="87485" y="31920"/>
                </a:lnTo>
                <a:lnTo>
                  <a:pt x="76445" y="29419"/>
                </a:lnTo>
                <a:lnTo>
                  <a:pt x="30732" y="12807"/>
                </a:lnTo>
                <a:lnTo>
                  <a:pt x="18532" y="6810"/>
                </a:lnTo>
                <a:lnTo>
                  <a:pt x="5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00555" y="111667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09">
                <a:moveTo>
                  <a:pt x="87485" y="31920"/>
                </a:moveTo>
                <a:lnTo>
                  <a:pt x="42547" y="18028"/>
                </a:lnTo>
                <a:lnTo>
                  <a:pt x="5869" y="0"/>
                </a:lnTo>
                <a:lnTo>
                  <a:pt x="15254" y="8858"/>
                </a:lnTo>
                <a:lnTo>
                  <a:pt x="21439" y="17913"/>
                </a:lnTo>
                <a:lnTo>
                  <a:pt x="24298" y="27188"/>
                </a:lnTo>
                <a:lnTo>
                  <a:pt x="23708" y="36703"/>
                </a:lnTo>
                <a:lnTo>
                  <a:pt x="19544" y="46481"/>
                </a:lnTo>
                <a:lnTo>
                  <a:pt x="11683" y="56542"/>
                </a:lnTo>
                <a:lnTo>
                  <a:pt x="0" y="66909"/>
                </a:lnTo>
                <a:lnTo>
                  <a:pt x="12660" y="59901"/>
                </a:lnTo>
                <a:lnTo>
                  <a:pt x="48619" y="43322"/>
                </a:lnTo>
                <a:lnTo>
                  <a:pt x="82769" y="32918"/>
                </a:lnTo>
                <a:lnTo>
                  <a:pt x="87485" y="31920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1949" y="1233035"/>
            <a:ext cx="1419860" cy="327025"/>
          </a:xfrm>
          <a:custGeom>
            <a:avLst/>
            <a:gdLst/>
            <a:ahLst/>
            <a:cxnLst/>
            <a:rect l="l" t="t" r="r" b="b"/>
            <a:pathLst>
              <a:path w="1419860" h="327025">
                <a:moveTo>
                  <a:pt x="0" y="0"/>
                </a:moveTo>
                <a:lnTo>
                  <a:pt x="56825" y="61404"/>
                </a:lnTo>
                <a:lnTo>
                  <a:pt x="118463" y="116366"/>
                </a:lnTo>
                <a:lnTo>
                  <a:pt x="184359" y="164904"/>
                </a:lnTo>
                <a:lnTo>
                  <a:pt x="253960" y="207040"/>
                </a:lnTo>
                <a:lnTo>
                  <a:pt x="326713" y="242793"/>
                </a:lnTo>
                <a:lnTo>
                  <a:pt x="402063" y="272184"/>
                </a:lnTo>
                <a:lnTo>
                  <a:pt x="479459" y="295232"/>
                </a:lnTo>
                <a:lnTo>
                  <a:pt x="558345" y="311958"/>
                </a:lnTo>
                <a:lnTo>
                  <a:pt x="638170" y="322381"/>
                </a:lnTo>
                <a:lnTo>
                  <a:pt x="718378" y="326523"/>
                </a:lnTo>
                <a:lnTo>
                  <a:pt x="798418" y="324403"/>
                </a:lnTo>
                <a:lnTo>
                  <a:pt x="877735" y="316042"/>
                </a:lnTo>
                <a:lnTo>
                  <a:pt x="955776" y="301459"/>
                </a:lnTo>
                <a:lnTo>
                  <a:pt x="1031987" y="280675"/>
                </a:lnTo>
                <a:lnTo>
                  <a:pt x="1105816" y="253709"/>
                </a:lnTo>
                <a:lnTo>
                  <a:pt x="1176708" y="220583"/>
                </a:lnTo>
                <a:lnTo>
                  <a:pt x="1244110" y="181316"/>
                </a:lnTo>
                <a:lnTo>
                  <a:pt x="1307469" y="135928"/>
                </a:lnTo>
                <a:lnTo>
                  <a:pt x="1366231" y="84440"/>
                </a:lnTo>
                <a:lnTo>
                  <a:pt x="1419843" y="26871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01949" y="1233035"/>
            <a:ext cx="1419860" cy="327025"/>
          </a:xfrm>
          <a:custGeom>
            <a:avLst/>
            <a:gdLst/>
            <a:ahLst/>
            <a:cxnLst/>
            <a:rect l="l" t="t" r="r" b="b"/>
            <a:pathLst>
              <a:path w="1419860" h="327025">
                <a:moveTo>
                  <a:pt x="0" y="0"/>
                </a:moveTo>
                <a:lnTo>
                  <a:pt x="56825" y="61404"/>
                </a:lnTo>
                <a:lnTo>
                  <a:pt x="118463" y="116366"/>
                </a:lnTo>
                <a:lnTo>
                  <a:pt x="184359" y="164904"/>
                </a:lnTo>
                <a:lnTo>
                  <a:pt x="253960" y="207040"/>
                </a:lnTo>
                <a:lnTo>
                  <a:pt x="326713" y="242793"/>
                </a:lnTo>
                <a:lnTo>
                  <a:pt x="402063" y="272184"/>
                </a:lnTo>
                <a:lnTo>
                  <a:pt x="479459" y="295232"/>
                </a:lnTo>
                <a:lnTo>
                  <a:pt x="558345" y="311958"/>
                </a:lnTo>
                <a:lnTo>
                  <a:pt x="638170" y="322381"/>
                </a:lnTo>
                <a:lnTo>
                  <a:pt x="718378" y="326523"/>
                </a:lnTo>
                <a:lnTo>
                  <a:pt x="798418" y="324403"/>
                </a:lnTo>
                <a:lnTo>
                  <a:pt x="877735" y="316042"/>
                </a:lnTo>
                <a:lnTo>
                  <a:pt x="955776" y="301459"/>
                </a:lnTo>
                <a:lnTo>
                  <a:pt x="1031987" y="280675"/>
                </a:lnTo>
                <a:lnTo>
                  <a:pt x="1105816" y="253709"/>
                </a:lnTo>
                <a:lnTo>
                  <a:pt x="1176708" y="220583"/>
                </a:lnTo>
                <a:lnTo>
                  <a:pt x="1244110" y="181316"/>
                </a:lnTo>
                <a:lnTo>
                  <a:pt x="1307469" y="135928"/>
                </a:lnTo>
                <a:lnTo>
                  <a:pt x="1366231" y="84440"/>
                </a:lnTo>
                <a:lnTo>
                  <a:pt x="1419843" y="26871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59337" y="1242773"/>
            <a:ext cx="76835" cy="84455"/>
          </a:xfrm>
          <a:custGeom>
            <a:avLst/>
            <a:gdLst/>
            <a:ahLst/>
            <a:cxnLst/>
            <a:rect l="l" t="t" r="r" b="b"/>
            <a:pathLst>
              <a:path w="76835" h="84455">
                <a:moveTo>
                  <a:pt x="59242" y="40582"/>
                </a:moveTo>
                <a:lnTo>
                  <a:pt x="14027" y="40582"/>
                </a:lnTo>
                <a:lnTo>
                  <a:pt x="25731" y="42336"/>
                </a:lnTo>
                <a:lnTo>
                  <a:pt x="35014" y="47443"/>
                </a:lnTo>
                <a:lnTo>
                  <a:pt x="41778" y="56055"/>
                </a:lnTo>
                <a:lnTo>
                  <a:pt x="45926" y="68328"/>
                </a:lnTo>
                <a:lnTo>
                  <a:pt x="47362" y="84417"/>
                </a:lnTo>
                <a:lnTo>
                  <a:pt x="50267" y="71432"/>
                </a:lnTo>
                <a:lnTo>
                  <a:pt x="53560" y="58736"/>
                </a:lnTo>
                <a:lnTo>
                  <a:pt x="57262" y="46352"/>
                </a:lnTo>
                <a:lnTo>
                  <a:pt x="59242" y="40582"/>
                </a:lnTo>
                <a:close/>
              </a:path>
              <a:path w="76835" h="84455">
                <a:moveTo>
                  <a:pt x="76827" y="0"/>
                </a:moveTo>
                <a:lnTo>
                  <a:pt x="37317" y="25505"/>
                </a:lnTo>
                <a:lnTo>
                  <a:pt x="0" y="42024"/>
                </a:lnTo>
                <a:lnTo>
                  <a:pt x="14027" y="40582"/>
                </a:lnTo>
                <a:lnTo>
                  <a:pt x="59242" y="40582"/>
                </a:lnTo>
                <a:lnTo>
                  <a:pt x="61395" y="34305"/>
                </a:lnTo>
                <a:lnTo>
                  <a:pt x="65980" y="22619"/>
                </a:lnTo>
                <a:lnTo>
                  <a:pt x="71039" y="11319"/>
                </a:lnTo>
                <a:lnTo>
                  <a:pt x="76593" y="429"/>
                </a:lnTo>
                <a:lnTo>
                  <a:pt x="76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59337" y="1242773"/>
            <a:ext cx="76835" cy="84455"/>
          </a:xfrm>
          <a:custGeom>
            <a:avLst/>
            <a:gdLst/>
            <a:ahLst/>
            <a:cxnLst/>
            <a:rect l="l" t="t" r="r" b="b"/>
            <a:pathLst>
              <a:path w="76835" h="84455">
                <a:moveTo>
                  <a:pt x="76827" y="0"/>
                </a:moveTo>
                <a:lnTo>
                  <a:pt x="37317" y="25505"/>
                </a:lnTo>
                <a:lnTo>
                  <a:pt x="0" y="42024"/>
                </a:lnTo>
                <a:lnTo>
                  <a:pt x="14027" y="40582"/>
                </a:lnTo>
                <a:lnTo>
                  <a:pt x="45926" y="68328"/>
                </a:lnTo>
                <a:lnTo>
                  <a:pt x="47362" y="84417"/>
                </a:lnTo>
                <a:lnTo>
                  <a:pt x="50267" y="71432"/>
                </a:lnTo>
                <a:lnTo>
                  <a:pt x="61395" y="34305"/>
                </a:lnTo>
                <a:lnTo>
                  <a:pt x="76593" y="429"/>
                </a:lnTo>
                <a:lnTo>
                  <a:pt x="76827" y="0"/>
                </a:lnTo>
                <a:close/>
              </a:path>
            </a:pathLst>
          </a:custGeom>
          <a:ln w="254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7297" y="2052798"/>
            <a:ext cx="143383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String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3,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07897" y="2397583"/>
            <a:ext cx="438784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CTGCT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38156" y="2397583"/>
            <a:ext cx="36195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GC</a:t>
            </a:r>
            <a:r>
              <a:rPr sz="800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AA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79856" y="2452304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>
                <a:moveTo>
                  <a:pt x="0" y="0"/>
                </a:moveTo>
                <a:lnTo>
                  <a:pt x="18595" y="0"/>
                </a:lnTo>
                <a:lnTo>
                  <a:pt x="36420" y="0"/>
                </a:lnTo>
                <a:lnTo>
                  <a:pt x="53530" y="0"/>
                </a:lnTo>
                <a:lnTo>
                  <a:pt x="69983" y="0"/>
                </a:lnTo>
                <a:lnTo>
                  <a:pt x="85833" y="0"/>
                </a:lnTo>
                <a:lnTo>
                  <a:pt x="101139" y="0"/>
                </a:lnTo>
                <a:lnTo>
                  <a:pt x="115957" y="0"/>
                </a:lnTo>
                <a:lnTo>
                  <a:pt x="130343" y="0"/>
                </a:lnTo>
                <a:lnTo>
                  <a:pt x="144354" y="0"/>
                </a:lnTo>
                <a:lnTo>
                  <a:pt x="158047" y="0"/>
                </a:lnTo>
                <a:lnTo>
                  <a:pt x="171478" y="0"/>
                </a:lnTo>
                <a:lnTo>
                  <a:pt x="184703" y="0"/>
                </a:lnTo>
                <a:lnTo>
                  <a:pt x="197780" y="0"/>
                </a:lnTo>
                <a:lnTo>
                  <a:pt x="210764" y="0"/>
                </a:lnTo>
                <a:lnTo>
                  <a:pt x="223713" y="0"/>
                </a:lnTo>
                <a:lnTo>
                  <a:pt x="236683" y="0"/>
                </a:lnTo>
                <a:lnTo>
                  <a:pt x="249730" y="0"/>
                </a:lnTo>
                <a:lnTo>
                  <a:pt x="262912" y="0"/>
                </a:lnTo>
                <a:lnTo>
                  <a:pt x="276284" y="0"/>
                </a:lnTo>
                <a:lnTo>
                  <a:pt x="289904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79856" y="2452304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>
                <a:moveTo>
                  <a:pt x="0" y="0"/>
                </a:moveTo>
                <a:lnTo>
                  <a:pt x="18595" y="0"/>
                </a:lnTo>
                <a:lnTo>
                  <a:pt x="36420" y="0"/>
                </a:lnTo>
                <a:lnTo>
                  <a:pt x="53530" y="0"/>
                </a:lnTo>
                <a:lnTo>
                  <a:pt x="69983" y="0"/>
                </a:lnTo>
                <a:lnTo>
                  <a:pt x="85833" y="0"/>
                </a:lnTo>
                <a:lnTo>
                  <a:pt x="101139" y="0"/>
                </a:lnTo>
                <a:lnTo>
                  <a:pt x="115957" y="0"/>
                </a:lnTo>
                <a:lnTo>
                  <a:pt x="130343" y="0"/>
                </a:lnTo>
                <a:lnTo>
                  <a:pt x="144354" y="0"/>
                </a:lnTo>
                <a:lnTo>
                  <a:pt x="158047" y="0"/>
                </a:lnTo>
                <a:lnTo>
                  <a:pt x="171478" y="0"/>
                </a:lnTo>
                <a:lnTo>
                  <a:pt x="184703" y="0"/>
                </a:lnTo>
                <a:lnTo>
                  <a:pt x="197780" y="0"/>
                </a:lnTo>
                <a:lnTo>
                  <a:pt x="210764" y="0"/>
                </a:lnTo>
                <a:lnTo>
                  <a:pt x="223713" y="0"/>
                </a:lnTo>
                <a:lnTo>
                  <a:pt x="236683" y="0"/>
                </a:lnTo>
                <a:lnTo>
                  <a:pt x="249730" y="0"/>
                </a:lnTo>
                <a:lnTo>
                  <a:pt x="262912" y="0"/>
                </a:lnTo>
                <a:lnTo>
                  <a:pt x="276284" y="0"/>
                </a:lnTo>
                <a:lnTo>
                  <a:pt x="289904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04522" y="2420388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98" y="0"/>
                </a:moveTo>
                <a:lnTo>
                  <a:pt x="15280" y="8857"/>
                </a:lnTo>
                <a:lnTo>
                  <a:pt x="21462" y="17912"/>
                </a:lnTo>
                <a:lnTo>
                  <a:pt x="24318" y="27187"/>
                </a:lnTo>
                <a:lnTo>
                  <a:pt x="23725" y="36702"/>
                </a:lnTo>
                <a:lnTo>
                  <a:pt x="19557" y="46479"/>
                </a:lnTo>
                <a:lnTo>
                  <a:pt x="11690" y="56541"/>
                </a:lnTo>
                <a:lnTo>
                  <a:pt x="0" y="66909"/>
                </a:lnTo>
                <a:lnTo>
                  <a:pt x="12662" y="59903"/>
                </a:lnTo>
                <a:lnTo>
                  <a:pt x="48622" y="43326"/>
                </a:lnTo>
                <a:lnTo>
                  <a:pt x="87515" y="31916"/>
                </a:lnTo>
                <a:lnTo>
                  <a:pt x="76472" y="29411"/>
                </a:lnTo>
                <a:lnTo>
                  <a:pt x="30758" y="12799"/>
                </a:lnTo>
                <a:lnTo>
                  <a:pt x="18559" y="6806"/>
                </a:lnTo>
                <a:lnTo>
                  <a:pt x="5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04522" y="2420388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15" y="31916"/>
                </a:moveTo>
                <a:lnTo>
                  <a:pt x="42572" y="18018"/>
                </a:lnTo>
                <a:lnTo>
                  <a:pt x="5898" y="0"/>
                </a:lnTo>
                <a:lnTo>
                  <a:pt x="15280" y="8857"/>
                </a:lnTo>
                <a:lnTo>
                  <a:pt x="21462" y="17912"/>
                </a:lnTo>
                <a:lnTo>
                  <a:pt x="24318" y="27187"/>
                </a:lnTo>
                <a:lnTo>
                  <a:pt x="23725" y="36702"/>
                </a:lnTo>
                <a:lnTo>
                  <a:pt x="19557" y="46479"/>
                </a:lnTo>
                <a:lnTo>
                  <a:pt x="11690" y="56541"/>
                </a:lnTo>
                <a:lnTo>
                  <a:pt x="0" y="66909"/>
                </a:lnTo>
                <a:lnTo>
                  <a:pt x="12662" y="59903"/>
                </a:lnTo>
                <a:lnTo>
                  <a:pt x="48622" y="43326"/>
                </a:lnTo>
                <a:lnTo>
                  <a:pt x="82772" y="32920"/>
                </a:lnTo>
                <a:lnTo>
                  <a:pt x="87515" y="31916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7297" y="2759966"/>
            <a:ext cx="307784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read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CTGCT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is contained in 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CTGC</a:t>
            </a:r>
            <a:r>
              <a:rPr sz="900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so it is redundant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29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820">
              <a:lnSpc>
                <a:spcPct val="100000"/>
              </a:lnSpc>
            </a:pPr>
            <a:r>
              <a:rPr sz="1400" spc="85" dirty="0"/>
              <a:t>C</a:t>
            </a:r>
            <a:r>
              <a:rPr spc="55" dirty="0"/>
              <a:t>OM</a:t>
            </a:r>
            <a:r>
              <a:rPr spc="-80" dirty="0"/>
              <a:t>P</a:t>
            </a:r>
            <a:r>
              <a:rPr spc="55" dirty="0"/>
              <a:t>ARISO</a:t>
            </a:r>
            <a:r>
              <a:rPr spc="-10" dirty="0"/>
              <a:t>N</a:t>
            </a:r>
            <a:r>
              <a:rPr spc="145" dirty="0"/>
              <a:t> </a:t>
            </a:r>
            <a:r>
              <a:rPr spc="55" dirty="0"/>
              <a:t>STRIN</a:t>
            </a:r>
            <a:r>
              <a:rPr spc="-10" dirty="0"/>
              <a:t>G</a:t>
            </a:r>
            <a:r>
              <a:rPr spc="145" dirty="0"/>
              <a:t> </a:t>
            </a:r>
            <a:r>
              <a:rPr spc="55" dirty="0"/>
              <a:t>GRAP</a:t>
            </a:r>
            <a:r>
              <a:rPr spc="-10" dirty="0"/>
              <a:t>H</a:t>
            </a:r>
            <a:r>
              <a:rPr spc="150" dirty="0"/>
              <a:t> </a:t>
            </a:r>
            <a:r>
              <a:rPr sz="1400" spc="5" dirty="0"/>
              <a:t>/</a:t>
            </a:r>
            <a:r>
              <a:rPr sz="1400" spc="80" dirty="0"/>
              <a:t> </a:t>
            </a:r>
            <a:r>
              <a:rPr spc="55" dirty="0"/>
              <a:t>D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z="1400" spc="80" dirty="0"/>
              <a:t>B</a:t>
            </a:r>
            <a:r>
              <a:rPr spc="15" dirty="0"/>
              <a:t>R</a:t>
            </a:r>
            <a:r>
              <a:rPr spc="55" dirty="0"/>
              <a:t>UIJ</a:t>
            </a:r>
            <a:r>
              <a:rPr spc="-10" dirty="0"/>
              <a:t>N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47296" y="342904"/>
            <a:ext cx="3714750" cy="1581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755" algn="ctr">
              <a:lnSpc>
                <a:spcPct val="100000"/>
              </a:lnSpc>
            </a:pPr>
            <a:r>
              <a:rPr sz="1150" spc="55" dirty="0">
                <a:solidFill>
                  <a:srgbClr val="FFFFFF"/>
                </a:solidFill>
                <a:latin typeface="Arial"/>
                <a:cs typeface="Arial"/>
              </a:rPr>
              <a:t>GRAP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 marR="5080">
              <a:lnSpc>
                <a:spcPct val="1026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xampl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compare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uijn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with the st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ing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aph: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sz="1000" spc="-25" dirty="0">
                <a:solidFill>
                  <a:srgbClr val="FFFFFF"/>
                </a:solidFill>
                <a:latin typeface="Arial Unicode MS"/>
                <a:cs typeface="Arial Unicode MS"/>
              </a:rPr>
              <a:t>❆●❚●❈❚</a:t>
            </a:r>
            <a:endParaRPr sz="1000" dirty="0">
              <a:latin typeface="Arial Unicode MS"/>
              <a:cs typeface="Arial Unicode MS"/>
            </a:endParaRPr>
          </a:p>
          <a:p>
            <a:pPr marL="155575">
              <a:lnSpc>
                <a:spcPct val="100000"/>
              </a:lnSpc>
              <a:spcBef>
                <a:spcPts val="155"/>
              </a:spcBef>
            </a:pPr>
            <a:r>
              <a:rPr sz="1000" spc="-25" dirty="0">
                <a:solidFill>
                  <a:srgbClr val="FFFFFF"/>
                </a:solidFill>
                <a:latin typeface="Arial Unicode MS"/>
                <a:cs typeface="Arial Unicode MS"/>
              </a:rPr>
              <a:t>●❚●❈❚❆</a:t>
            </a:r>
            <a:endParaRPr sz="1000" dirty="0">
              <a:latin typeface="Arial Unicode MS"/>
              <a:cs typeface="Arial Unicode MS"/>
            </a:endParaRPr>
          </a:p>
          <a:p>
            <a:pPr marL="298450">
              <a:lnSpc>
                <a:spcPct val="100000"/>
              </a:lnSpc>
              <a:spcBef>
                <a:spcPts val="155"/>
              </a:spcBef>
            </a:pPr>
            <a:r>
              <a:rPr sz="1000" spc="-80" dirty="0">
                <a:solidFill>
                  <a:srgbClr val="FFFFFF"/>
                </a:solidFill>
                <a:latin typeface="Arial Unicode MS"/>
                <a:cs typeface="Arial Unicode MS"/>
              </a:rPr>
              <a:t>●❈❚❆❆</a:t>
            </a:r>
            <a:endParaRPr sz="1000" dirty="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ing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aph,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3: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477" y="2101955"/>
            <a:ext cx="4445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GTGCT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7030" y="2101955"/>
            <a:ext cx="43560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GTGC</a:t>
            </a:r>
            <a:r>
              <a:rPr sz="800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5563" y="2101955"/>
            <a:ext cx="36195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GC</a:t>
            </a:r>
            <a:r>
              <a:rPr sz="800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AA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88103" y="2156685"/>
            <a:ext cx="242570" cy="0"/>
          </a:xfrm>
          <a:custGeom>
            <a:avLst/>
            <a:gdLst/>
            <a:ahLst/>
            <a:cxnLst/>
            <a:rect l="l" t="t" r="r" b="b"/>
            <a:pathLst>
              <a:path w="242569">
                <a:moveTo>
                  <a:pt x="0" y="0"/>
                </a:moveTo>
                <a:lnTo>
                  <a:pt x="16562" y="0"/>
                </a:lnTo>
                <a:lnTo>
                  <a:pt x="32425" y="0"/>
                </a:lnTo>
                <a:lnTo>
                  <a:pt x="47637" y="0"/>
                </a:lnTo>
                <a:lnTo>
                  <a:pt x="62247" y="0"/>
                </a:lnTo>
                <a:lnTo>
                  <a:pt x="76304" y="0"/>
                </a:lnTo>
                <a:lnTo>
                  <a:pt x="89855" y="0"/>
                </a:lnTo>
                <a:lnTo>
                  <a:pt x="102950" y="0"/>
                </a:lnTo>
                <a:lnTo>
                  <a:pt x="115637" y="0"/>
                </a:lnTo>
                <a:lnTo>
                  <a:pt x="127964" y="0"/>
                </a:lnTo>
                <a:lnTo>
                  <a:pt x="139980" y="0"/>
                </a:lnTo>
                <a:lnTo>
                  <a:pt x="151734" y="0"/>
                </a:lnTo>
                <a:lnTo>
                  <a:pt x="163274" y="0"/>
                </a:lnTo>
                <a:lnTo>
                  <a:pt x="174648" y="0"/>
                </a:lnTo>
                <a:lnTo>
                  <a:pt x="185906" y="0"/>
                </a:lnTo>
                <a:lnTo>
                  <a:pt x="197095" y="0"/>
                </a:lnTo>
                <a:lnTo>
                  <a:pt x="208264" y="0"/>
                </a:lnTo>
                <a:lnTo>
                  <a:pt x="219462" y="0"/>
                </a:lnTo>
                <a:lnTo>
                  <a:pt x="230737" y="0"/>
                </a:lnTo>
                <a:lnTo>
                  <a:pt x="242138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88103" y="2156685"/>
            <a:ext cx="242570" cy="0"/>
          </a:xfrm>
          <a:custGeom>
            <a:avLst/>
            <a:gdLst/>
            <a:ahLst/>
            <a:cxnLst/>
            <a:rect l="l" t="t" r="r" b="b"/>
            <a:pathLst>
              <a:path w="242569">
                <a:moveTo>
                  <a:pt x="0" y="0"/>
                </a:moveTo>
                <a:lnTo>
                  <a:pt x="16562" y="0"/>
                </a:lnTo>
                <a:lnTo>
                  <a:pt x="32425" y="0"/>
                </a:lnTo>
                <a:lnTo>
                  <a:pt x="47637" y="0"/>
                </a:lnTo>
                <a:lnTo>
                  <a:pt x="62247" y="0"/>
                </a:lnTo>
                <a:lnTo>
                  <a:pt x="76304" y="0"/>
                </a:lnTo>
                <a:lnTo>
                  <a:pt x="89855" y="0"/>
                </a:lnTo>
                <a:lnTo>
                  <a:pt x="102950" y="0"/>
                </a:lnTo>
                <a:lnTo>
                  <a:pt x="115637" y="0"/>
                </a:lnTo>
                <a:lnTo>
                  <a:pt x="127964" y="0"/>
                </a:lnTo>
                <a:lnTo>
                  <a:pt x="139980" y="0"/>
                </a:lnTo>
                <a:lnTo>
                  <a:pt x="151734" y="0"/>
                </a:lnTo>
                <a:lnTo>
                  <a:pt x="163274" y="0"/>
                </a:lnTo>
                <a:lnTo>
                  <a:pt x="174648" y="0"/>
                </a:lnTo>
                <a:lnTo>
                  <a:pt x="185906" y="0"/>
                </a:lnTo>
                <a:lnTo>
                  <a:pt x="197095" y="0"/>
                </a:lnTo>
                <a:lnTo>
                  <a:pt x="208264" y="0"/>
                </a:lnTo>
                <a:lnTo>
                  <a:pt x="219462" y="0"/>
                </a:lnTo>
                <a:lnTo>
                  <a:pt x="230737" y="0"/>
                </a:lnTo>
                <a:lnTo>
                  <a:pt x="242138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3420" y="2124761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62" y="0"/>
                </a:moveTo>
                <a:lnTo>
                  <a:pt x="15248" y="8858"/>
                </a:lnTo>
                <a:lnTo>
                  <a:pt x="21433" y="17913"/>
                </a:lnTo>
                <a:lnTo>
                  <a:pt x="24293" y="27187"/>
                </a:lnTo>
                <a:lnTo>
                  <a:pt x="23703" y="36701"/>
                </a:lnTo>
                <a:lnTo>
                  <a:pt x="19541" y="46478"/>
                </a:lnTo>
                <a:lnTo>
                  <a:pt x="11681" y="56540"/>
                </a:lnTo>
                <a:lnTo>
                  <a:pt x="0" y="66908"/>
                </a:lnTo>
                <a:lnTo>
                  <a:pt x="12659" y="59902"/>
                </a:lnTo>
                <a:lnTo>
                  <a:pt x="48613" y="43324"/>
                </a:lnTo>
                <a:lnTo>
                  <a:pt x="87478" y="31923"/>
                </a:lnTo>
                <a:lnTo>
                  <a:pt x="76434" y="29421"/>
                </a:lnTo>
                <a:lnTo>
                  <a:pt x="30723" y="12805"/>
                </a:lnTo>
                <a:lnTo>
                  <a:pt x="18524" y="6809"/>
                </a:lnTo>
                <a:lnTo>
                  <a:pt x="58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3420" y="2124761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478" y="31923"/>
                </a:moveTo>
                <a:lnTo>
                  <a:pt x="42536" y="18027"/>
                </a:lnTo>
                <a:lnTo>
                  <a:pt x="5862" y="0"/>
                </a:lnTo>
                <a:lnTo>
                  <a:pt x="15248" y="8858"/>
                </a:lnTo>
                <a:lnTo>
                  <a:pt x="21433" y="17913"/>
                </a:lnTo>
                <a:lnTo>
                  <a:pt x="24293" y="27187"/>
                </a:lnTo>
                <a:lnTo>
                  <a:pt x="23703" y="36701"/>
                </a:lnTo>
                <a:lnTo>
                  <a:pt x="19541" y="46478"/>
                </a:lnTo>
                <a:lnTo>
                  <a:pt x="11681" y="56540"/>
                </a:lnTo>
                <a:lnTo>
                  <a:pt x="0" y="66908"/>
                </a:lnTo>
                <a:lnTo>
                  <a:pt x="12659" y="59902"/>
                </a:lnTo>
                <a:lnTo>
                  <a:pt x="48613" y="43324"/>
                </a:lnTo>
                <a:lnTo>
                  <a:pt x="82767" y="32920"/>
                </a:lnTo>
                <a:lnTo>
                  <a:pt x="87478" y="31923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75547" y="2156685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18695" y="0"/>
                </a:lnTo>
                <a:lnTo>
                  <a:pt x="36616" y="0"/>
                </a:lnTo>
                <a:lnTo>
                  <a:pt x="53818" y="0"/>
                </a:lnTo>
                <a:lnTo>
                  <a:pt x="70359" y="0"/>
                </a:lnTo>
                <a:lnTo>
                  <a:pt x="86296" y="0"/>
                </a:lnTo>
                <a:lnTo>
                  <a:pt x="101686" y="0"/>
                </a:lnTo>
                <a:lnTo>
                  <a:pt x="116586" y="0"/>
                </a:lnTo>
                <a:lnTo>
                  <a:pt x="131053" y="0"/>
                </a:lnTo>
                <a:lnTo>
                  <a:pt x="145144" y="0"/>
                </a:lnTo>
                <a:lnTo>
                  <a:pt x="158916" y="0"/>
                </a:lnTo>
                <a:lnTo>
                  <a:pt x="172426" y="0"/>
                </a:lnTo>
                <a:lnTo>
                  <a:pt x="185732" y="0"/>
                </a:lnTo>
                <a:lnTo>
                  <a:pt x="198889" y="0"/>
                </a:lnTo>
                <a:lnTo>
                  <a:pt x="211956" y="0"/>
                </a:lnTo>
                <a:lnTo>
                  <a:pt x="224989" y="0"/>
                </a:lnTo>
                <a:lnTo>
                  <a:pt x="238045" y="0"/>
                </a:lnTo>
                <a:lnTo>
                  <a:pt x="251182" y="0"/>
                </a:lnTo>
                <a:lnTo>
                  <a:pt x="264456" y="0"/>
                </a:lnTo>
                <a:lnTo>
                  <a:pt x="277924" y="0"/>
                </a:lnTo>
                <a:lnTo>
                  <a:pt x="291644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75547" y="2156685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18695" y="0"/>
                </a:lnTo>
                <a:lnTo>
                  <a:pt x="36616" y="0"/>
                </a:lnTo>
                <a:lnTo>
                  <a:pt x="53818" y="0"/>
                </a:lnTo>
                <a:lnTo>
                  <a:pt x="70359" y="0"/>
                </a:lnTo>
                <a:lnTo>
                  <a:pt x="86296" y="0"/>
                </a:lnTo>
                <a:lnTo>
                  <a:pt x="101686" y="0"/>
                </a:lnTo>
                <a:lnTo>
                  <a:pt x="116586" y="0"/>
                </a:lnTo>
                <a:lnTo>
                  <a:pt x="131053" y="0"/>
                </a:lnTo>
                <a:lnTo>
                  <a:pt x="145144" y="0"/>
                </a:lnTo>
                <a:lnTo>
                  <a:pt x="158916" y="0"/>
                </a:lnTo>
                <a:lnTo>
                  <a:pt x="172426" y="0"/>
                </a:lnTo>
                <a:lnTo>
                  <a:pt x="185732" y="0"/>
                </a:lnTo>
                <a:lnTo>
                  <a:pt x="198889" y="0"/>
                </a:lnTo>
                <a:lnTo>
                  <a:pt x="211956" y="0"/>
                </a:lnTo>
                <a:lnTo>
                  <a:pt x="224989" y="0"/>
                </a:lnTo>
                <a:lnTo>
                  <a:pt x="238045" y="0"/>
                </a:lnTo>
                <a:lnTo>
                  <a:pt x="251182" y="0"/>
                </a:lnTo>
                <a:lnTo>
                  <a:pt x="264456" y="0"/>
                </a:lnTo>
                <a:lnTo>
                  <a:pt x="277924" y="0"/>
                </a:lnTo>
                <a:lnTo>
                  <a:pt x="291644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01952" y="2124767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85" y="0"/>
                </a:moveTo>
                <a:lnTo>
                  <a:pt x="15268" y="8857"/>
                </a:lnTo>
                <a:lnTo>
                  <a:pt x="21450" y="17911"/>
                </a:lnTo>
                <a:lnTo>
                  <a:pt x="24307" y="27185"/>
                </a:lnTo>
                <a:lnTo>
                  <a:pt x="23715" y="36700"/>
                </a:lnTo>
                <a:lnTo>
                  <a:pt x="19550" y="46478"/>
                </a:lnTo>
                <a:lnTo>
                  <a:pt x="11686" y="56542"/>
                </a:lnTo>
                <a:lnTo>
                  <a:pt x="0" y="66912"/>
                </a:lnTo>
                <a:lnTo>
                  <a:pt x="12660" y="59904"/>
                </a:lnTo>
                <a:lnTo>
                  <a:pt x="48618" y="43324"/>
                </a:lnTo>
                <a:lnTo>
                  <a:pt x="87502" y="31917"/>
                </a:lnTo>
                <a:lnTo>
                  <a:pt x="76460" y="29416"/>
                </a:lnTo>
                <a:lnTo>
                  <a:pt x="30746" y="12803"/>
                </a:lnTo>
                <a:lnTo>
                  <a:pt x="18547" y="6808"/>
                </a:lnTo>
                <a:lnTo>
                  <a:pt x="58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01952" y="2124767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2" y="31917"/>
                </a:moveTo>
                <a:lnTo>
                  <a:pt x="42560" y="18023"/>
                </a:lnTo>
                <a:lnTo>
                  <a:pt x="5885" y="0"/>
                </a:lnTo>
                <a:lnTo>
                  <a:pt x="15268" y="8857"/>
                </a:lnTo>
                <a:lnTo>
                  <a:pt x="21450" y="17911"/>
                </a:lnTo>
                <a:lnTo>
                  <a:pt x="24307" y="27185"/>
                </a:lnTo>
                <a:lnTo>
                  <a:pt x="23715" y="36700"/>
                </a:lnTo>
                <a:lnTo>
                  <a:pt x="19550" y="46478"/>
                </a:lnTo>
                <a:lnTo>
                  <a:pt x="11686" y="56542"/>
                </a:lnTo>
                <a:lnTo>
                  <a:pt x="0" y="66912"/>
                </a:lnTo>
                <a:lnTo>
                  <a:pt x="12660" y="59904"/>
                </a:lnTo>
                <a:lnTo>
                  <a:pt x="48618" y="43324"/>
                </a:lnTo>
                <a:lnTo>
                  <a:pt x="82769" y="32919"/>
                </a:lnTo>
                <a:lnTo>
                  <a:pt x="87502" y="31917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7297" y="2445283"/>
            <a:ext cx="142494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uijn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aph,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3: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598805">
              <a:lnSpc>
                <a:spcPct val="100000"/>
              </a:lnSpc>
              <a:tabLst>
                <a:tab pos="1096010" algn="l"/>
              </a:tabLst>
            </a:pP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GT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GTG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37557" y="2790057"/>
            <a:ext cx="23939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TGC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41550" y="2790057"/>
            <a:ext cx="23939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GCT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57234" y="2790057"/>
            <a:ext cx="2159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00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64006" y="2789937"/>
            <a:ext cx="21018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AA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97815" y="2844771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7421" y="0"/>
                </a:lnTo>
                <a:lnTo>
                  <a:pt x="33721" y="0"/>
                </a:lnTo>
                <a:lnTo>
                  <a:pt x="48991" y="0"/>
                </a:lnTo>
                <a:lnTo>
                  <a:pt x="63321" y="0"/>
                </a:lnTo>
                <a:lnTo>
                  <a:pt x="76802" y="0"/>
                </a:lnTo>
                <a:lnTo>
                  <a:pt x="89525" y="0"/>
                </a:lnTo>
                <a:lnTo>
                  <a:pt x="101580" y="0"/>
                </a:lnTo>
                <a:lnTo>
                  <a:pt x="113058" y="0"/>
                </a:lnTo>
                <a:lnTo>
                  <a:pt x="124050" y="0"/>
                </a:lnTo>
                <a:lnTo>
                  <a:pt x="134647" y="0"/>
                </a:lnTo>
                <a:lnTo>
                  <a:pt x="144939" y="0"/>
                </a:lnTo>
                <a:lnTo>
                  <a:pt x="155016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7815" y="2844771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7421" y="0"/>
                </a:lnTo>
                <a:lnTo>
                  <a:pt x="33721" y="0"/>
                </a:lnTo>
                <a:lnTo>
                  <a:pt x="48991" y="0"/>
                </a:lnTo>
                <a:lnTo>
                  <a:pt x="63321" y="0"/>
                </a:lnTo>
                <a:lnTo>
                  <a:pt x="76802" y="0"/>
                </a:lnTo>
                <a:lnTo>
                  <a:pt x="89525" y="0"/>
                </a:lnTo>
                <a:lnTo>
                  <a:pt x="101580" y="0"/>
                </a:lnTo>
                <a:lnTo>
                  <a:pt x="113058" y="0"/>
                </a:lnTo>
                <a:lnTo>
                  <a:pt x="124050" y="0"/>
                </a:lnTo>
                <a:lnTo>
                  <a:pt x="134647" y="0"/>
                </a:lnTo>
                <a:lnTo>
                  <a:pt x="144939" y="0"/>
                </a:lnTo>
                <a:lnTo>
                  <a:pt x="155016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7093" y="281285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91" y="0"/>
                </a:moveTo>
                <a:lnTo>
                  <a:pt x="15273" y="8857"/>
                </a:lnTo>
                <a:lnTo>
                  <a:pt x="21454" y="17911"/>
                </a:lnTo>
                <a:lnTo>
                  <a:pt x="24311" y="27185"/>
                </a:lnTo>
                <a:lnTo>
                  <a:pt x="23718" y="36700"/>
                </a:lnTo>
                <a:lnTo>
                  <a:pt x="19552" y="46479"/>
                </a:lnTo>
                <a:lnTo>
                  <a:pt x="11687" y="56542"/>
                </a:lnTo>
                <a:lnTo>
                  <a:pt x="0" y="66912"/>
                </a:lnTo>
                <a:lnTo>
                  <a:pt x="12661" y="59904"/>
                </a:lnTo>
                <a:lnTo>
                  <a:pt x="48618" y="43324"/>
                </a:lnTo>
                <a:lnTo>
                  <a:pt x="87508" y="31916"/>
                </a:lnTo>
                <a:lnTo>
                  <a:pt x="76465" y="29414"/>
                </a:lnTo>
                <a:lnTo>
                  <a:pt x="30751" y="12802"/>
                </a:lnTo>
                <a:lnTo>
                  <a:pt x="18552" y="6807"/>
                </a:lnTo>
                <a:lnTo>
                  <a:pt x="5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7093" y="281285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8" y="31916"/>
                </a:moveTo>
                <a:lnTo>
                  <a:pt x="42564" y="18022"/>
                </a:lnTo>
                <a:lnTo>
                  <a:pt x="5891" y="0"/>
                </a:lnTo>
                <a:lnTo>
                  <a:pt x="15273" y="8857"/>
                </a:lnTo>
                <a:lnTo>
                  <a:pt x="21454" y="17911"/>
                </a:lnTo>
                <a:lnTo>
                  <a:pt x="24311" y="27185"/>
                </a:lnTo>
                <a:lnTo>
                  <a:pt x="23718" y="36700"/>
                </a:lnTo>
                <a:lnTo>
                  <a:pt x="19552" y="46479"/>
                </a:lnTo>
                <a:lnTo>
                  <a:pt x="11687" y="56542"/>
                </a:lnTo>
                <a:lnTo>
                  <a:pt x="0" y="66912"/>
                </a:lnTo>
                <a:lnTo>
                  <a:pt x="12661" y="59904"/>
                </a:lnTo>
                <a:lnTo>
                  <a:pt x="48618" y="43324"/>
                </a:lnTo>
                <a:lnTo>
                  <a:pt x="82769" y="32918"/>
                </a:lnTo>
                <a:lnTo>
                  <a:pt x="87508" y="31916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8952" y="2844771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7486" y="0"/>
                </a:lnTo>
                <a:lnTo>
                  <a:pt x="33817" y="0"/>
                </a:lnTo>
                <a:lnTo>
                  <a:pt x="49085" y="0"/>
                </a:lnTo>
                <a:lnTo>
                  <a:pt x="63385" y="0"/>
                </a:lnTo>
                <a:lnTo>
                  <a:pt x="76810" y="0"/>
                </a:lnTo>
                <a:lnTo>
                  <a:pt x="89454" y="0"/>
                </a:lnTo>
                <a:lnTo>
                  <a:pt x="101411" y="0"/>
                </a:lnTo>
                <a:lnTo>
                  <a:pt x="112775" y="0"/>
                </a:lnTo>
                <a:lnTo>
                  <a:pt x="123639" y="0"/>
                </a:lnTo>
                <a:lnTo>
                  <a:pt x="134097" y="0"/>
                </a:lnTo>
                <a:lnTo>
                  <a:pt x="144244" y="0"/>
                </a:lnTo>
                <a:lnTo>
                  <a:pt x="154172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08952" y="2844771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7486" y="0"/>
                </a:lnTo>
                <a:lnTo>
                  <a:pt x="33817" y="0"/>
                </a:lnTo>
                <a:lnTo>
                  <a:pt x="49085" y="0"/>
                </a:lnTo>
                <a:lnTo>
                  <a:pt x="63385" y="0"/>
                </a:lnTo>
                <a:lnTo>
                  <a:pt x="76810" y="0"/>
                </a:lnTo>
                <a:lnTo>
                  <a:pt x="89454" y="0"/>
                </a:lnTo>
                <a:lnTo>
                  <a:pt x="101411" y="0"/>
                </a:lnTo>
                <a:lnTo>
                  <a:pt x="112775" y="0"/>
                </a:lnTo>
                <a:lnTo>
                  <a:pt x="123639" y="0"/>
                </a:lnTo>
                <a:lnTo>
                  <a:pt x="134097" y="0"/>
                </a:lnTo>
                <a:lnTo>
                  <a:pt x="144244" y="0"/>
                </a:lnTo>
                <a:lnTo>
                  <a:pt x="154172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03930" y="281285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91" y="0"/>
                </a:moveTo>
                <a:lnTo>
                  <a:pt x="15273" y="8857"/>
                </a:lnTo>
                <a:lnTo>
                  <a:pt x="21454" y="17911"/>
                </a:lnTo>
                <a:lnTo>
                  <a:pt x="24311" y="27185"/>
                </a:lnTo>
                <a:lnTo>
                  <a:pt x="23718" y="36700"/>
                </a:lnTo>
                <a:lnTo>
                  <a:pt x="19552" y="46479"/>
                </a:lnTo>
                <a:lnTo>
                  <a:pt x="11687" y="56542"/>
                </a:lnTo>
                <a:lnTo>
                  <a:pt x="0" y="66912"/>
                </a:lnTo>
                <a:lnTo>
                  <a:pt x="12661" y="59904"/>
                </a:lnTo>
                <a:lnTo>
                  <a:pt x="48618" y="43324"/>
                </a:lnTo>
                <a:lnTo>
                  <a:pt x="87508" y="31916"/>
                </a:lnTo>
                <a:lnTo>
                  <a:pt x="76465" y="29414"/>
                </a:lnTo>
                <a:lnTo>
                  <a:pt x="30751" y="12802"/>
                </a:lnTo>
                <a:lnTo>
                  <a:pt x="18552" y="6807"/>
                </a:lnTo>
                <a:lnTo>
                  <a:pt x="5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03930" y="281285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8" y="31916"/>
                </a:moveTo>
                <a:lnTo>
                  <a:pt x="42564" y="18022"/>
                </a:lnTo>
                <a:lnTo>
                  <a:pt x="5891" y="0"/>
                </a:lnTo>
                <a:lnTo>
                  <a:pt x="15273" y="8857"/>
                </a:lnTo>
                <a:lnTo>
                  <a:pt x="21454" y="17911"/>
                </a:lnTo>
                <a:lnTo>
                  <a:pt x="24311" y="27185"/>
                </a:lnTo>
                <a:lnTo>
                  <a:pt x="23718" y="36700"/>
                </a:lnTo>
                <a:lnTo>
                  <a:pt x="19552" y="46479"/>
                </a:lnTo>
                <a:lnTo>
                  <a:pt x="11687" y="56542"/>
                </a:lnTo>
                <a:lnTo>
                  <a:pt x="0" y="66912"/>
                </a:lnTo>
                <a:lnTo>
                  <a:pt x="12661" y="59904"/>
                </a:lnTo>
                <a:lnTo>
                  <a:pt x="48618" y="43324"/>
                </a:lnTo>
                <a:lnTo>
                  <a:pt x="82769" y="32918"/>
                </a:lnTo>
                <a:lnTo>
                  <a:pt x="87508" y="31916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10119" y="2844771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7443" y="0"/>
                </a:lnTo>
                <a:lnTo>
                  <a:pt x="33754" y="0"/>
                </a:lnTo>
                <a:lnTo>
                  <a:pt x="49023" y="0"/>
                </a:lnTo>
                <a:lnTo>
                  <a:pt x="63343" y="0"/>
                </a:lnTo>
                <a:lnTo>
                  <a:pt x="76806" y="0"/>
                </a:lnTo>
                <a:lnTo>
                  <a:pt x="89503" y="0"/>
                </a:lnTo>
                <a:lnTo>
                  <a:pt x="101526" y="0"/>
                </a:lnTo>
                <a:lnTo>
                  <a:pt x="112966" y="0"/>
                </a:lnTo>
                <a:lnTo>
                  <a:pt x="123916" y="0"/>
                </a:lnTo>
                <a:lnTo>
                  <a:pt x="134467" y="0"/>
                </a:lnTo>
                <a:lnTo>
                  <a:pt x="144710" y="0"/>
                </a:lnTo>
                <a:lnTo>
                  <a:pt x="154739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0119" y="2844771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7443" y="0"/>
                </a:lnTo>
                <a:lnTo>
                  <a:pt x="33754" y="0"/>
                </a:lnTo>
                <a:lnTo>
                  <a:pt x="49023" y="0"/>
                </a:lnTo>
                <a:lnTo>
                  <a:pt x="63343" y="0"/>
                </a:lnTo>
                <a:lnTo>
                  <a:pt x="76806" y="0"/>
                </a:lnTo>
                <a:lnTo>
                  <a:pt x="89503" y="0"/>
                </a:lnTo>
                <a:lnTo>
                  <a:pt x="101526" y="0"/>
                </a:lnTo>
                <a:lnTo>
                  <a:pt x="112966" y="0"/>
                </a:lnTo>
                <a:lnTo>
                  <a:pt x="123916" y="0"/>
                </a:lnTo>
                <a:lnTo>
                  <a:pt x="134467" y="0"/>
                </a:lnTo>
                <a:lnTo>
                  <a:pt x="144710" y="0"/>
                </a:lnTo>
                <a:lnTo>
                  <a:pt x="154739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07938" y="2812853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85" y="0"/>
                </a:moveTo>
                <a:lnTo>
                  <a:pt x="15268" y="8857"/>
                </a:lnTo>
                <a:lnTo>
                  <a:pt x="21450" y="17911"/>
                </a:lnTo>
                <a:lnTo>
                  <a:pt x="24307" y="27185"/>
                </a:lnTo>
                <a:lnTo>
                  <a:pt x="23715" y="36700"/>
                </a:lnTo>
                <a:lnTo>
                  <a:pt x="19550" y="46478"/>
                </a:lnTo>
                <a:lnTo>
                  <a:pt x="11686" y="56541"/>
                </a:lnTo>
                <a:lnTo>
                  <a:pt x="0" y="66912"/>
                </a:lnTo>
                <a:lnTo>
                  <a:pt x="12660" y="59904"/>
                </a:lnTo>
                <a:lnTo>
                  <a:pt x="48617" y="43324"/>
                </a:lnTo>
                <a:lnTo>
                  <a:pt x="87502" y="31917"/>
                </a:lnTo>
                <a:lnTo>
                  <a:pt x="76459" y="29416"/>
                </a:lnTo>
                <a:lnTo>
                  <a:pt x="30745" y="12803"/>
                </a:lnTo>
                <a:lnTo>
                  <a:pt x="18546" y="6808"/>
                </a:lnTo>
                <a:lnTo>
                  <a:pt x="58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07938" y="2812853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2" y="31917"/>
                </a:moveTo>
                <a:lnTo>
                  <a:pt x="42559" y="18023"/>
                </a:lnTo>
                <a:lnTo>
                  <a:pt x="5885" y="0"/>
                </a:lnTo>
                <a:lnTo>
                  <a:pt x="15268" y="8857"/>
                </a:lnTo>
                <a:lnTo>
                  <a:pt x="21450" y="17911"/>
                </a:lnTo>
                <a:lnTo>
                  <a:pt x="24307" y="27185"/>
                </a:lnTo>
                <a:lnTo>
                  <a:pt x="23715" y="36700"/>
                </a:lnTo>
                <a:lnTo>
                  <a:pt x="19550" y="46478"/>
                </a:lnTo>
                <a:lnTo>
                  <a:pt x="11686" y="56541"/>
                </a:lnTo>
                <a:lnTo>
                  <a:pt x="0" y="66912"/>
                </a:lnTo>
                <a:lnTo>
                  <a:pt x="12660" y="59904"/>
                </a:lnTo>
                <a:lnTo>
                  <a:pt x="48617" y="43324"/>
                </a:lnTo>
                <a:lnTo>
                  <a:pt x="82769" y="32919"/>
                </a:lnTo>
                <a:lnTo>
                  <a:pt x="87502" y="31917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14125" y="2844771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7276" y="0"/>
                </a:lnTo>
                <a:lnTo>
                  <a:pt x="33507" y="0"/>
                </a:lnTo>
                <a:lnTo>
                  <a:pt x="48777" y="0"/>
                </a:lnTo>
                <a:lnTo>
                  <a:pt x="63168" y="0"/>
                </a:lnTo>
                <a:lnTo>
                  <a:pt x="76765" y="0"/>
                </a:lnTo>
                <a:lnTo>
                  <a:pt x="89652" y="0"/>
                </a:lnTo>
                <a:lnTo>
                  <a:pt x="101911" y="0"/>
                </a:lnTo>
                <a:lnTo>
                  <a:pt x="113627" y="0"/>
                </a:lnTo>
                <a:lnTo>
                  <a:pt x="124884" y="0"/>
                </a:lnTo>
                <a:lnTo>
                  <a:pt x="135764" y="0"/>
                </a:lnTo>
                <a:lnTo>
                  <a:pt x="146353" y="0"/>
                </a:lnTo>
                <a:lnTo>
                  <a:pt x="156732" y="0"/>
                </a:lnTo>
                <a:lnTo>
                  <a:pt x="166987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14125" y="2844771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7276" y="0"/>
                </a:lnTo>
                <a:lnTo>
                  <a:pt x="33507" y="0"/>
                </a:lnTo>
                <a:lnTo>
                  <a:pt x="48777" y="0"/>
                </a:lnTo>
                <a:lnTo>
                  <a:pt x="63168" y="0"/>
                </a:lnTo>
                <a:lnTo>
                  <a:pt x="76765" y="0"/>
                </a:lnTo>
                <a:lnTo>
                  <a:pt x="89652" y="0"/>
                </a:lnTo>
                <a:lnTo>
                  <a:pt x="101911" y="0"/>
                </a:lnTo>
                <a:lnTo>
                  <a:pt x="113627" y="0"/>
                </a:lnTo>
                <a:lnTo>
                  <a:pt x="124884" y="0"/>
                </a:lnTo>
                <a:lnTo>
                  <a:pt x="135764" y="0"/>
                </a:lnTo>
                <a:lnTo>
                  <a:pt x="146353" y="0"/>
                </a:lnTo>
                <a:lnTo>
                  <a:pt x="156732" y="0"/>
                </a:lnTo>
                <a:lnTo>
                  <a:pt x="166987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23629" y="281285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91" y="0"/>
                </a:moveTo>
                <a:lnTo>
                  <a:pt x="15273" y="8857"/>
                </a:lnTo>
                <a:lnTo>
                  <a:pt x="21454" y="17911"/>
                </a:lnTo>
                <a:lnTo>
                  <a:pt x="24311" y="27185"/>
                </a:lnTo>
                <a:lnTo>
                  <a:pt x="23718" y="36700"/>
                </a:lnTo>
                <a:lnTo>
                  <a:pt x="19552" y="46479"/>
                </a:lnTo>
                <a:lnTo>
                  <a:pt x="11687" y="56542"/>
                </a:lnTo>
                <a:lnTo>
                  <a:pt x="0" y="66912"/>
                </a:lnTo>
                <a:lnTo>
                  <a:pt x="12661" y="59904"/>
                </a:lnTo>
                <a:lnTo>
                  <a:pt x="48618" y="43324"/>
                </a:lnTo>
                <a:lnTo>
                  <a:pt x="87508" y="31916"/>
                </a:lnTo>
                <a:lnTo>
                  <a:pt x="76465" y="29414"/>
                </a:lnTo>
                <a:lnTo>
                  <a:pt x="30751" y="12802"/>
                </a:lnTo>
                <a:lnTo>
                  <a:pt x="18552" y="6807"/>
                </a:lnTo>
                <a:lnTo>
                  <a:pt x="5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23629" y="281285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8" y="31916"/>
                </a:moveTo>
                <a:lnTo>
                  <a:pt x="42564" y="18022"/>
                </a:lnTo>
                <a:lnTo>
                  <a:pt x="5891" y="0"/>
                </a:lnTo>
                <a:lnTo>
                  <a:pt x="15273" y="8857"/>
                </a:lnTo>
                <a:lnTo>
                  <a:pt x="21454" y="17911"/>
                </a:lnTo>
                <a:lnTo>
                  <a:pt x="24311" y="27185"/>
                </a:lnTo>
                <a:lnTo>
                  <a:pt x="23718" y="36700"/>
                </a:lnTo>
                <a:lnTo>
                  <a:pt x="19552" y="46479"/>
                </a:lnTo>
                <a:lnTo>
                  <a:pt x="11687" y="56542"/>
                </a:lnTo>
                <a:lnTo>
                  <a:pt x="0" y="66912"/>
                </a:lnTo>
                <a:lnTo>
                  <a:pt x="12661" y="59904"/>
                </a:lnTo>
                <a:lnTo>
                  <a:pt x="48618" y="43324"/>
                </a:lnTo>
                <a:lnTo>
                  <a:pt x="82769" y="32918"/>
                </a:lnTo>
                <a:lnTo>
                  <a:pt x="87508" y="31916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06434" y="2844771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7099" y="0"/>
                </a:lnTo>
                <a:lnTo>
                  <a:pt x="33243" y="0"/>
                </a:lnTo>
                <a:lnTo>
                  <a:pt x="48507" y="0"/>
                </a:lnTo>
                <a:lnTo>
                  <a:pt x="62966" y="0"/>
                </a:lnTo>
                <a:lnTo>
                  <a:pt x="76695" y="0"/>
                </a:lnTo>
                <a:lnTo>
                  <a:pt x="89768" y="0"/>
                </a:lnTo>
                <a:lnTo>
                  <a:pt x="102261" y="0"/>
                </a:lnTo>
                <a:lnTo>
                  <a:pt x="114248" y="0"/>
                </a:lnTo>
                <a:lnTo>
                  <a:pt x="125804" y="0"/>
                </a:lnTo>
                <a:lnTo>
                  <a:pt x="137004" y="0"/>
                </a:lnTo>
                <a:lnTo>
                  <a:pt x="147923" y="0"/>
                </a:lnTo>
                <a:lnTo>
                  <a:pt x="158636" y="0"/>
                </a:lnTo>
                <a:lnTo>
                  <a:pt x="169217" y="0"/>
                </a:lnTo>
                <a:lnTo>
                  <a:pt x="179742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06434" y="2844771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7099" y="0"/>
                </a:lnTo>
                <a:lnTo>
                  <a:pt x="33243" y="0"/>
                </a:lnTo>
                <a:lnTo>
                  <a:pt x="48507" y="0"/>
                </a:lnTo>
                <a:lnTo>
                  <a:pt x="62966" y="0"/>
                </a:lnTo>
                <a:lnTo>
                  <a:pt x="76695" y="0"/>
                </a:lnTo>
                <a:lnTo>
                  <a:pt x="89768" y="0"/>
                </a:lnTo>
                <a:lnTo>
                  <a:pt x="102261" y="0"/>
                </a:lnTo>
                <a:lnTo>
                  <a:pt x="114248" y="0"/>
                </a:lnTo>
                <a:lnTo>
                  <a:pt x="125804" y="0"/>
                </a:lnTo>
                <a:lnTo>
                  <a:pt x="137004" y="0"/>
                </a:lnTo>
                <a:lnTo>
                  <a:pt x="147923" y="0"/>
                </a:lnTo>
                <a:lnTo>
                  <a:pt x="158636" y="0"/>
                </a:lnTo>
                <a:lnTo>
                  <a:pt x="169217" y="0"/>
                </a:lnTo>
                <a:lnTo>
                  <a:pt x="179742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30404" y="2812859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29" h="67310">
                <a:moveTo>
                  <a:pt x="5911" y="0"/>
                </a:moveTo>
                <a:lnTo>
                  <a:pt x="15290" y="8856"/>
                </a:lnTo>
                <a:lnTo>
                  <a:pt x="21469" y="17911"/>
                </a:lnTo>
                <a:lnTo>
                  <a:pt x="24323" y="27185"/>
                </a:lnTo>
                <a:lnTo>
                  <a:pt x="23728" y="36701"/>
                </a:lnTo>
                <a:lnTo>
                  <a:pt x="19559" y="46481"/>
                </a:lnTo>
                <a:lnTo>
                  <a:pt x="11691" y="56546"/>
                </a:lnTo>
                <a:lnTo>
                  <a:pt x="0" y="66918"/>
                </a:lnTo>
                <a:lnTo>
                  <a:pt x="12661" y="59908"/>
                </a:lnTo>
                <a:lnTo>
                  <a:pt x="48614" y="43325"/>
                </a:lnTo>
                <a:lnTo>
                  <a:pt x="87530" y="31912"/>
                </a:lnTo>
                <a:lnTo>
                  <a:pt x="76481" y="29410"/>
                </a:lnTo>
                <a:lnTo>
                  <a:pt x="30765" y="12800"/>
                </a:lnTo>
                <a:lnTo>
                  <a:pt x="18569" y="6806"/>
                </a:lnTo>
                <a:lnTo>
                  <a:pt x="5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30404" y="2812859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29" h="67310">
                <a:moveTo>
                  <a:pt x="87530" y="31912"/>
                </a:moveTo>
                <a:lnTo>
                  <a:pt x="42577" y="18019"/>
                </a:lnTo>
                <a:lnTo>
                  <a:pt x="5911" y="0"/>
                </a:lnTo>
                <a:lnTo>
                  <a:pt x="15290" y="8856"/>
                </a:lnTo>
                <a:lnTo>
                  <a:pt x="21469" y="17911"/>
                </a:lnTo>
                <a:lnTo>
                  <a:pt x="24323" y="27185"/>
                </a:lnTo>
                <a:lnTo>
                  <a:pt x="23728" y="36701"/>
                </a:lnTo>
                <a:lnTo>
                  <a:pt x="19559" y="46481"/>
                </a:lnTo>
                <a:lnTo>
                  <a:pt x="11691" y="56546"/>
                </a:lnTo>
                <a:lnTo>
                  <a:pt x="0" y="66918"/>
                </a:lnTo>
                <a:lnTo>
                  <a:pt x="12661" y="59908"/>
                </a:lnTo>
                <a:lnTo>
                  <a:pt x="48614" y="43325"/>
                </a:lnTo>
                <a:lnTo>
                  <a:pt x="82768" y="32918"/>
                </a:lnTo>
                <a:lnTo>
                  <a:pt x="87530" y="31912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30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89" y="1067875"/>
            <a:ext cx="833438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>
              <a:lnSpc>
                <a:spcPct val="100000"/>
              </a:lnSpc>
            </a:pPr>
            <a:r>
              <a:rPr sz="1400" spc="80" dirty="0"/>
              <a:t>S</a:t>
            </a:r>
            <a:r>
              <a:rPr spc="55" dirty="0"/>
              <a:t>TRIN</a:t>
            </a:r>
            <a:r>
              <a:rPr spc="-10" dirty="0"/>
              <a:t>G</a:t>
            </a:r>
            <a:r>
              <a:rPr spc="145" dirty="0"/>
              <a:t> </a:t>
            </a:r>
            <a:r>
              <a:rPr spc="55" dirty="0"/>
              <a:t>GRAP</a:t>
            </a:r>
            <a:r>
              <a:rPr spc="-10" dirty="0"/>
              <a:t>H</a:t>
            </a:r>
            <a:r>
              <a:rPr spc="145" dirty="0"/>
              <a:t> </a:t>
            </a:r>
            <a:r>
              <a:rPr sz="1400" spc="5" dirty="0"/>
              <a:t>/</a:t>
            </a:r>
            <a:r>
              <a:rPr sz="1400" spc="80" dirty="0"/>
              <a:t> </a:t>
            </a:r>
            <a:r>
              <a:rPr spc="55" dirty="0"/>
              <a:t>D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z="1400" spc="80" dirty="0"/>
              <a:t>B</a:t>
            </a:r>
            <a:r>
              <a:rPr spc="15" dirty="0"/>
              <a:t>R</a:t>
            </a:r>
            <a:r>
              <a:rPr spc="55" dirty="0"/>
              <a:t>UIJ</a:t>
            </a:r>
            <a:r>
              <a:rPr spc="-10" dirty="0"/>
              <a:t>N</a:t>
            </a:r>
            <a:r>
              <a:rPr spc="145" dirty="0"/>
              <a:t> </a:t>
            </a:r>
            <a:r>
              <a:rPr spc="55" dirty="0"/>
              <a:t>GRAP</a:t>
            </a:r>
            <a:r>
              <a:rPr spc="-10" dirty="0"/>
              <a:t>H</a:t>
            </a:r>
            <a:r>
              <a:rPr spc="150" dirty="0"/>
              <a:t> </a:t>
            </a:r>
            <a:r>
              <a:rPr sz="1400" spc="75" dirty="0"/>
              <a:t>(2</a:t>
            </a:r>
            <a:r>
              <a:rPr sz="1400" spc="5" dirty="0"/>
              <a:t>)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47294" y="365169"/>
            <a:ext cx="2950845" cy="119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Let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erro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405"/>
              </a:spcBef>
            </a:pPr>
            <a:r>
              <a:rPr sz="1000" spc="-25" dirty="0">
                <a:solidFill>
                  <a:srgbClr val="FFFFFF"/>
                </a:solidFill>
                <a:latin typeface="Arial Unicode MS"/>
                <a:cs typeface="Arial Unicode MS"/>
              </a:rPr>
              <a:t>❆●❚●❈❚</a:t>
            </a:r>
            <a:endParaRPr sz="1000">
              <a:latin typeface="Arial Unicode MS"/>
              <a:cs typeface="Arial Unicode MS"/>
            </a:endParaRPr>
          </a:p>
          <a:p>
            <a:pPr marL="155575">
              <a:lnSpc>
                <a:spcPct val="100000"/>
              </a:lnSpc>
              <a:spcBef>
                <a:spcPts val="155"/>
              </a:spcBef>
            </a:pPr>
            <a:r>
              <a:rPr sz="1000" spc="20" dirty="0">
                <a:solidFill>
                  <a:srgbClr val="FFFFFF"/>
                </a:solidFill>
                <a:latin typeface="Arial Unicode MS"/>
                <a:cs typeface="Arial Unicode MS"/>
              </a:rPr>
              <a:t>●❚</a:t>
            </a:r>
            <a:r>
              <a:rPr sz="1000" spc="15" dirty="0">
                <a:solidFill>
                  <a:srgbClr val="FFFFFF"/>
                </a:solidFill>
                <a:latin typeface="Arial Unicode MS"/>
                <a:cs typeface="Arial Unicode MS"/>
              </a:rPr>
              <a:t>●</a:t>
            </a:r>
            <a:r>
              <a:rPr sz="1000" spc="-135" dirty="0">
                <a:solidFill>
                  <a:srgbClr val="91FC91"/>
                </a:solidFill>
                <a:latin typeface="Arial Unicode MS"/>
                <a:cs typeface="Arial Unicode MS"/>
              </a:rPr>
              <a:t>❆</a:t>
            </a:r>
            <a:r>
              <a:rPr sz="1000" spc="10" dirty="0">
                <a:solidFill>
                  <a:srgbClr val="FFFFFF"/>
                </a:solidFill>
                <a:latin typeface="Arial Unicode MS"/>
                <a:cs typeface="Arial Unicode MS"/>
              </a:rPr>
              <a:t>❚❆</a:t>
            </a:r>
            <a:endParaRPr sz="1000">
              <a:latin typeface="Arial Unicode MS"/>
              <a:cs typeface="Arial Unicode MS"/>
            </a:endParaRPr>
          </a:p>
          <a:p>
            <a:pPr marL="298450">
              <a:lnSpc>
                <a:spcPct val="100000"/>
              </a:lnSpc>
              <a:spcBef>
                <a:spcPts val="155"/>
              </a:spcBef>
            </a:pPr>
            <a:r>
              <a:rPr sz="1000" spc="-80" dirty="0">
                <a:solidFill>
                  <a:srgbClr val="FFFFFF"/>
                </a:solidFill>
                <a:latin typeface="Arial Unicode MS"/>
                <a:cs typeface="Arial Unicode MS"/>
              </a:rPr>
              <a:t>●❈❚❆❆</a:t>
            </a:r>
            <a:endParaRPr sz="10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ing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aph,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3: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200">
              <a:latin typeface="Times New Roman"/>
              <a:cs typeface="Times New Roman"/>
            </a:endParaRPr>
          </a:p>
          <a:p>
            <a:pPr marL="975360">
              <a:lnSpc>
                <a:spcPct val="100000"/>
              </a:lnSpc>
              <a:tabLst>
                <a:tab pos="1781175" algn="l"/>
                <a:tab pos="2600325" algn="l"/>
              </a:tabLst>
            </a:pP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GTGCT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GTG</a:t>
            </a:r>
            <a:r>
              <a:rPr sz="800" spc="-11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GC</a:t>
            </a:r>
            <a:r>
              <a:rPr sz="800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AA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3121" y="1586365"/>
            <a:ext cx="1356360" cy="262890"/>
          </a:xfrm>
          <a:custGeom>
            <a:avLst/>
            <a:gdLst/>
            <a:ahLst/>
            <a:cxnLst/>
            <a:rect l="l" t="t" r="r" b="b"/>
            <a:pathLst>
              <a:path w="1356360" h="262889">
                <a:moveTo>
                  <a:pt x="0" y="0"/>
                </a:moveTo>
                <a:lnTo>
                  <a:pt x="63003" y="49398"/>
                </a:lnTo>
                <a:lnTo>
                  <a:pt x="127925" y="93614"/>
                </a:lnTo>
                <a:lnTo>
                  <a:pt x="194529" y="132664"/>
                </a:lnTo>
                <a:lnTo>
                  <a:pt x="262579" y="166566"/>
                </a:lnTo>
                <a:lnTo>
                  <a:pt x="331841" y="195335"/>
                </a:lnTo>
                <a:lnTo>
                  <a:pt x="402078" y="218990"/>
                </a:lnTo>
                <a:lnTo>
                  <a:pt x="473056" y="237546"/>
                </a:lnTo>
                <a:lnTo>
                  <a:pt x="544539" y="251021"/>
                </a:lnTo>
                <a:lnTo>
                  <a:pt x="616291" y="259432"/>
                </a:lnTo>
                <a:lnTo>
                  <a:pt x="688076" y="262796"/>
                </a:lnTo>
                <a:lnTo>
                  <a:pt x="759660" y="261129"/>
                </a:lnTo>
                <a:lnTo>
                  <a:pt x="830807" y="254449"/>
                </a:lnTo>
                <a:lnTo>
                  <a:pt x="901282" y="242772"/>
                </a:lnTo>
                <a:lnTo>
                  <a:pt x="970848" y="226115"/>
                </a:lnTo>
                <a:lnTo>
                  <a:pt x="1039271" y="204496"/>
                </a:lnTo>
                <a:lnTo>
                  <a:pt x="1106315" y="177930"/>
                </a:lnTo>
                <a:lnTo>
                  <a:pt x="1171744" y="146436"/>
                </a:lnTo>
                <a:lnTo>
                  <a:pt x="1235324" y="110030"/>
                </a:lnTo>
                <a:lnTo>
                  <a:pt x="1296818" y="68728"/>
                </a:lnTo>
                <a:lnTo>
                  <a:pt x="1355991" y="22549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3121" y="1586365"/>
            <a:ext cx="1356360" cy="262890"/>
          </a:xfrm>
          <a:custGeom>
            <a:avLst/>
            <a:gdLst/>
            <a:ahLst/>
            <a:cxnLst/>
            <a:rect l="l" t="t" r="r" b="b"/>
            <a:pathLst>
              <a:path w="1356360" h="262889">
                <a:moveTo>
                  <a:pt x="0" y="0"/>
                </a:moveTo>
                <a:lnTo>
                  <a:pt x="63003" y="49398"/>
                </a:lnTo>
                <a:lnTo>
                  <a:pt x="127925" y="93614"/>
                </a:lnTo>
                <a:lnTo>
                  <a:pt x="194529" y="132664"/>
                </a:lnTo>
                <a:lnTo>
                  <a:pt x="262579" y="166566"/>
                </a:lnTo>
                <a:lnTo>
                  <a:pt x="331841" y="195335"/>
                </a:lnTo>
                <a:lnTo>
                  <a:pt x="402078" y="218990"/>
                </a:lnTo>
                <a:lnTo>
                  <a:pt x="473056" y="237546"/>
                </a:lnTo>
                <a:lnTo>
                  <a:pt x="544539" y="251021"/>
                </a:lnTo>
                <a:lnTo>
                  <a:pt x="616291" y="259432"/>
                </a:lnTo>
                <a:lnTo>
                  <a:pt x="688076" y="262796"/>
                </a:lnTo>
                <a:lnTo>
                  <a:pt x="759660" y="261129"/>
                </a:lnTo>
                <a:lnTo>
                  <a:pt x="830807" y="254449"/>
                </a:lnTo>
                <a:lnTo>
                  <a:pt x="901282" y="242772"/>
                </a:lnTo>
                <a:lnTo>
                  <a:pt x="970848" y="226115"/>
                </a:lnTo>
                <a:lnTo>
                  <a:pt x="1039271" y="204496"/>
                </a:lnTo>
                <a:lnTo>
                  <a:pt x="1106315" y="177930"/>
                </a:lnTo>
                <a:lnTo>
                  <a:pt x="1171744" y="146436"/>
                </a:lnTo>
                <a:lnTo>
                  <a:pt x="1235324" y="110030"/>
                </a:lnTo>
                <a:lnTo>
                  <a:pt x="1296818" y="68728"/>
                </a:lnTo>
                <a:lnTo>
                  <a:pt x="1355991" y="22549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3289" y="1594533"/>
            <a:ext cx="83185" cy="77470"/>
          </a:xfrm>
          <a:custGeom>
            <a:avLst/>
            <a:gdLst/>
            <a:ahLst/>
            <a:cxnLst/>
            <a:rect l="l" t="t" r="r" b="b"/>
            <a:pathLst>
              <a:path w="83185" h="77469">
                <a:moveTo>
                  <a:pt x="82955" y="0"/>
                </a:moveTo>
                <a:lnTo>
                  <a:pt x="39617" y="18259"/>
                </a:lnTo>
                <a:lnTo>
                  <a:pt x="0" y="28047"/>
                </a:lnTo>
                <a:lnTo>
                  <a:pt x="13999" y="29051"/>
                </a:lnTo>
                <a:lnTo>
                  <a:pt x="25184" y="32770"/>
                </a:lnTo>
                <a:lnTo>
                  <a:pt x="33434" y="39339"/>
                </a:lnTo>
                <a:lnTo>
                  <a:pt x="38629" y="48892"/>
                </a:lnTo>
                <a:lnTo>
                  <a:pt x="40649" y="61561"/>
                </a:lnTo>
                <a:lnTo>
                  <a:pt x="39374" y="77480"/>
                </a:lnTo>
                <a:lnTo>
                  <a:pt x="44483" y="65326"/>
                </a:lnTo>
                <a:lnTo>
                  <a:pt x="61950" y="30809"/>
                </a:lnTo>
                <a:lnTo>
                  <a:pt x="75535" y="9794"/>
                </a:lnTo>
                <a:lnTo>
                  <a:pt x="829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3289" y="1594533"/>
            <a:ext cx="83185" cy="77470"/>
          </a:xfrm>
          <a:custGeom>
            <a:avLst/>
            <a:gdLst/>
            <a:ahLst/>
            <a:cxnLst/>
            <a:rect l="l" t="t" r="r" b="b"/>
            <a:pathLst>
              <a:path w="83185" h="77469">
                <a:moveTo>
                  <a:pt x="82955" y="0"/>
                </a:moveTo>
                <a:lnTo>
                  <a:pt x="39617" y="18259"/>
                </a:lnTo>
                <a:lnTo>
                  <a:pt x="0" y="28047"/>
                </a:lnTo>
                <a:lnTo>
                  <a:pt x="13999" y="29051"/>
                </a:lnTo>
                <a:lnTo>
                  <a:pt x="25184" y="32770"/>
                </a:lnTo>
                <a:lnTo>
                  <a:pt x="33434" y="39339"/>
                </a:lnTo>
                <a:lnTo>
                  <a:pt x="38629" y="48892"/>
                </a:lnTo>
                <a:lnTo>
                  <a:pt x="40649" y="61561"/>
                </a:lnTo>
                <a:lnTo>
                  <a:pt x="39374" y="77480"/>
                </a:lnTo>
                <a:lnTo>
                  <a:pt x="44483" y="65326"/>
                </a:lnTo>
                <a:lnTo>
                  <a:pt x="61950" y="30809"/>
                </a:lnTo>
                <a:lnTo>
                  <a:pt x="75535" y="9794"/>
                </a:lnTo>
                <a:lnTo>
                  <a:pt x="82955" y="0"/>
                </a:lnTo>
                <a:close/>
              </a:path>
            </a:pathLst>
          </a:custGeom>
          <a:ln w="254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297" y="2142042"/>
            <a:ext cx="1424940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uijn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aph,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3: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200">
              <a:latin typeface="Times New Roman"/>
              <a:cs typeface="Times New Roman"/>
            </a:endParaRPr>
          </a:p>
          <a:p>
            <a:pPr marL="598805">
              <a:lnSpc>
                <a:spcPct val="100000"/>
              </a:lnSpc>
              <a:tabLst>
                <a:tab pos="1096010" algn="l"/>
              </a:tabLst>
            </a:pP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GT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GTG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7557" y="2479052"/>
            <a:ext cx="23939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TGC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41550" y="2479052"/>
            <a:ext cx="23939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GCT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57234" y="2479052"/>
            <a:ext cx="2159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00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4006" y="2478921"/>
            <a:ext cx="21018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AA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40322" y="2983044"/>
            <a:ext cx="23367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TGA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50399" y="2983044"/>
            <a:ext cx="2216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00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66094" y="2982925"/>
            <a:ext cx="19812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1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97815" y="2533768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7421" y="0"/>
                </a:lnTo>
                <a:lnTo>
                  <a:pt x="33721" y="0"/>
                </a:lnTo>
                <a:lnTo>
                  <a:pt x="48991" y="0"/>
                </a:lnTo>
                <a:lnTo>
                  <a:pt x="63321" y="0"/>
                </a:lnTo>
                <a:lnTo>
                  <a:pt x="76802" y="0"/>
                </a:lnTo>
                <a:lnTo>
                  <a:pt x="89525" y="0"/>
                </a:lnTo>
                <a:lnTo>
                  <a:pt x="101580" y="0"/>
                </a:lnTo>
                <a:lnTo>
                  <a:pt x="113058" y="0"/>
                </a:lnTo>
                <a:lnTo>
                  <a:pt x="124050" y="0"/>
                </a:lnTo>
                <a:lnTo>
                  <a:pt x="134647" y="0"/>
                </a:lnTo>
                <a:lnTo>
                  <a:pt x="144939" y="0"/>
                </a:lnTo>
                <a:lnTo>
                  <a:pt x="155016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7815" y="2533768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7421" y="0"/>
                </a:lnTo>
                <a:lnTo>
                  <a:pt x="33721" y="0"/>
                </a:lnTo>
                <a:lnTo>
                  <a:pt x="48991" y="0"/>
                </a:lnTo>
                <a:lnTo>
                  <a:pt x="63321" y="0"/>
                </a:lnTo>
                <a:lnTo>
                  <a:pt x="76802" y="0"/>
                </a:lnTo>
                <a:lnTo>
                  <a:pt x="89525" y="0"/>
                </a:lnTo>
                <a:lnTo>
                  <a:pt x="101580" y="0"/>
                </a:lnTo>
                <a:lnTo>
                  <a:pt x="113058" y="0"/>
                </a:lnTo>
                <a:lnTo>
                  <a:pt x="124050" y="0"/>
                </a:lnTo>
                <a:lnTo>
                  <a:pt x="134647" y="0"/>
                </a:lnTo>
                <a:lnTo>
                  <a:pt x="144939" y="0"/>
                </a:lnTo>
                <a:lnTo>
                  <a:pt x="155016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7087" y="250184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902" y="0"/>
                </a:moveTo>
                <a:lnTo>
                  <a:pt x="15283" y="8856"/>
                </a:lnTo>
                <a:lnTo>
                  <a:pt x="21463" y="17911"/>
                </a:lnTo>
                <a:lnTo>
                  <a:pt x="24319" y="27186"/>
                </a:lnTo>
                <a:lnTo>
                  <a:pt x="23725" y="36702"/>
                </a:lnTo>
                <a:lnTo>
                  <a:pt x="19557" y="46481"/>
                </a:lnTo>
                <a:lnTo>
                  <a:pt x="11690" y="56545"/>
                </a:lnTo>
                <a:lnTo>
                  <a:pt x="0" y="66913"/>
                </a:lnTo>
                <a:lnTo>
                  <a:pt x="12663" y="59904"/>
                </a:lnTo>
                <a:lnTo>
                  <a:pt x="48623" y="43322"/>
                </a:lnTo>
                <a:lnTo>
                  <a:pt x="87515" y="31923"/>
                </a:lnTo>
                <a:lnTo>
                  <a:pt x="76472" y="29418"/>
                </a:lnTo>
                <a:lnTo>
                  <a:pt x="30760" y="12805"/>
                </a:lnTo>
                <a:lnTo>
                  <a:pt x="18562" y="6809"/>
                </a:lnTo>
                <a:lnTo>
                  <a:pt x="5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7087" y="250184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15" y="31923"/>
                </a:moveTo>
                <a:lnTo>
                  <a:pt x="42573" y="18024"/>
                </a:lnTo>
                <a:lnTo>
                  <a:pt x="5902" y="0"/>
                </a:lnTo>
                <a:lnTo>
                  <a:pt x="15283" y="8856"/>
                </a:lnTo>
                <a:lnTo>
                  <a:pt x="21463" y="17911"/>
                </a:lnTo>
                <a:lnTo>
                  <a:pt x="24319" y="27186"/>
                </a:lnTo>
                <a:lnTo>
                  <a:pt x="23725" y="36702"/>
                </a:lnTo>
                <a:lnTo>
                  <a:pt x="19557" y="46481"/>
                </a:lnTo>
                <a:lnTo>
                  <a:pt x="11690" y="56545"/>
                </a:lnTo>
                <a:lnTo>
                  <a:pt x="0" y="66913"/>
                </a:lnTo>
                <a:lnTo>
                  <a:pt x="12663" y="59904"/>
                </a:lnTo>
                <a:lnTo>
                  <a:pt x="48623" y="43322"/>
                </a:lnTo>
                <a:lnTo>
                  <a:pt x="82773" y="32925"/>
                </a:lnTo>
                <a:lnTo>
                  <a:pt x="87515" y="31923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08952" y="2533768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7486" y="0"/>
                </a:lnTo>
                <a:lnTo>
                  <a:pt x="33817" y="0"/>
                </a:lnTo>
                <a:lnTo>
                  <a:pt x="49085" y="0"/>
                </a:lnTo>
                <a:lnTo>
                  <a:pt x="63385" y="0"/>
                </a:lnTo>
                <a:lnTo>
                  <a:pt x="76810" y="0"/>
                </a:lnTo>
                <a:lnTo>
                  <a:pt x="89454" y="0"/>
                </a:lnTo>
                <a:lnTo>
                  <a:pt x="144244" y="0"/>
                </a:lnTo>
                <a:lnTo>
                  <a:pt x="154172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8952" y="2533768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7486" y="0"/>
                </a:lnTo>
                <a:lnTo>
                  <a:pt x="33817" y="0"/>
                </a:lnTo>
                <a:lnTo>
                  <a:pt x="49085" y="0"/>
                </a:lnTo>
                <a:lnTo>
                  <a:pt x="63385" y="0"/>
                </a:lnTo>
                <a:lnTo>
                  <a:pt x="76810" y="0"/>
                </a:lnTo>
                <a:lnTo>
                  <a:pt x="89454" y="0"/>
                </a:lnTo>
                <a:lnTo>
                  <a:pt x="144244" y="0"/>
                </a:lnTo>
                <a:lnTo>
                  <a:pt x="154172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03923" y="250184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902" y="0"/>
                </a:moveTo>
                <a:lnTo>
                  <a:pt x="15283" y="8856"/>
                </a:lnTo>
                <a:lnTo>
                  <a:pt x="21463" y="17911"/>
                </a:lnTo>
                <a:lnTo>
                  <a:pt x="24319" y="27186"/>
                </a:lnTo>
                <a:lnTo>
                  <a:pt x="23725" y="36702"/>
                </a:lnTo>
                <a:lnTo>
                  <a:pt x="19557" y="46481"/>
                </a:lnTo>
                <a:lnTo>
                  <a:pt x="11690" y="56545"/>
                </a:lnTo>
                <a:lnTo>
                  <a:pt x="0" y="66913"/>
                </a:lnTo>
                <a:lnTo>
                  <a:pt x="12663" y="59904"/>
                </a:lnTo>
                <a:lnTo>
                  <a:pt x="48623" y="43322"/>
                </a:lnTo>
                <a:lnTo>
                  <a:pt x="87515" y="31923"/>
                </a:lnTo>
                <a:lnTo>
                  <a:pt x="76472" y="29418"/>
                </a:lnTo>
                <a:lnTo>
                  <a:pt x="30760" y="12805"/>
                </a:lnTo>
                <a:lnTo>
                  <a:pt x="18562" y="6809"/>
                </a:lnTo>
                <a:lnTo>
                  <a:pt x="5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03923" y="250184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15" y="31923"/>
                </a:moveTo>
                <a:lnTo>
                  <a:pt x="42573" y="18024"/>
                </a:lnTo>
                <a:lnTo>
                  <a:pt x="5902" y="0"/>
                </a:lnTo>
                <a:lnTo>
                  <a:pt x="15283" y="8856"/>
                </a:lnTo>
                <a:lnTo>
                  <a:pt x="21463" y="17911"/>
                </a:lnTo>
                <a:lnTo>
                  <a:pt x="24319" y="27186"/>
                </a:lnTo>
                <a:lnTo>
                  <a:pt x="23725" y="36702"/>
                </a:lnTo>
                <a:lnTo>
                  <a:pt x="19557" y="46481"/>
                </a:lnTo>
                <a:lnTo>
                  <a:pt x="11690" y="56545"/>
                </a:lnTo>
                <a:lnTo>
                  <a:pt x="0" y="66913"/>
                </a:lnTo>
                <a:lnTo>
                  <a:pt x="12663" y="59904"/>
                </a:lnTo>
                <a:lnTo>
                  <a:pt x="48623" y="43322"/>
                </a:lnTo>
                <a:lnTo>
                  <a:pt x="82773" y="32925"/>
                </a:lnTo>
                <a:lnTo>
                  <a:pt x="87515" y="31923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10119" y="2533768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7443" y="0"/>
                </a:lnTo>
                <a:lnTo>
                  <a:pt x="33754" y="0"/>
                </a:lnTo>
                <a:lnTo>
                  <a:pt x="49023" y="0"/>
                </a:lnTo>
                <a:lnTo>
                  <a:pt x="63343" y="0"/>
                </a:lnTo>
                <a:lnTo>
                  <a:pt x="76806" y="0"/>
                </a:lnTo>
                <a:lnTo>
                  <a:pt x="89503" y="0"/>
                </a:lnTo>
                <a:lnTo>
                  <a:pt x="101526" y="0"/>
                </a:lnTo>
                <a:lnTo>
                  <a:pt x="112966" y="0"/>
                </a:lnTo>
                <a:lnTo>
                  <a:pt x="123916" y="0"/>
                </a:lnTo>
                <a:lnTo>
                  <a:pt x="134467" y="0"/>
                </a:lnTo>
                <a:lnTo>
                  <a:pt x="144710" y="0"/>
                </a:lnTo>
                <a:lnTo>
                  <a:pt x="154739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10119" y="2533768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7443" y="0"/>
                </a:lnTo>
                <a:lnTo>
                  <a:pt x="33754" y="0"/>
                </a:lnTo>
                <a:lnTo>
                  <a:pt x="49023" y="0"/>
                </a:lnTo>
                <a:lnTo>
                  <a:pt x="63343" y="0"/>
                </a:lnTo>
                <a:lnTo>
                  <a:pt x="76806" y="0"/>
                </a:lnTo>
                <a:lnTo>
                  <a:pt x="89503" y="0"/>
                </a:lnTo>
                <a:lnTo>
                  <a:pt x="101526" y="0"/>
                </a:lnTo>
                <a:lnTo>
                  <a:pt x="112966" y="0"/>
                </a:lnTo>
                <a:lnTo>
                  <a:pt x="123916" y="0"/>
                </a:lnTo>
                <a:lnTo>
                  <a:pt x="134467" y="0"/>
                </a:lnTo>
                <a:lnTo>
                  <a:pt x="144710" y="0"/>
                </a:lnTo>
                <a:lnTo>
                  <a:pt x="154739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7931" y="2501843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96" y="0"/>
                </a:moveTo>
                <a:lnTo>
                  <a:pt x="15278" y="8856"/>
                </a:lnTo>
                <a:lnTo>
                  <a:pt x="21459" y="17911"/>
                </a:lnTo>
                <a:lnTo>
                  <a:pt x="24315" y="27186"/>
                </a:lnTo>
                <a:lnTo>
                  <a:pt x="23722" y="36702"/>
                </a:lnTo>
                <a:lnTo>
                  <a:pt x="19554" y="46481"/>
                </a:lnTo>
                <a:lnTo>
                  <a:pt x="11688" y="56544"/>
                </a:lnTo>
                <a:lnTo>
                  <a:pt x="0" y="66912"/>
                </a:lnTo>
                <a:lnTo>
                  <a:pt x="12662" y="59903"/>
                </a:lnTo>
                <a:lnTo>
                  <a:pt x="48621" y="43322"/>
                </a:lnTo>
                <a:lnTo>
                  <a:pt x="87509" y="31925"/>
                </a:lnTo>
                <a:lnTo>
                  <a:pt x="76466" y="29420"/>
                </a:lnTo>
                <a:lnTo>
                  <a:pt x="30755" y="12805"/>
                </a:lnTo>
                <a:lnTo>
                  <a:pt x="18557" y="6809"/>
                </a:lnTo>
                <a:lnTo>
                  <a:pt x="5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07931" y="2501843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9" y="31925"/>
                </a:moveTo>
                <a:lnTo>
                  <a:pt x="42568" y="18025"/>
                </a:lnTo>
                <a:lnTo>
                  <a:pt x="5896" y="0"/>
                </a:lnTo>
                <a:lnTo>
                  <a:pt x="15278" y="8856"/>
                </a:lnTo>
                <a:lnTo>
                  <a:pt x="21459" y="17911"/>
                </a:lnTo>
                <a:lnTo>
                  <a:pt x="24315" y="27186"/>
                </a:lnTo>
                <a:lnTo>
                  <a:pt x="23722" y="36702"/>
                </a:lnTo>
                <a:lnTo>
                  <a:pt x="19554" y="46481"/>
                </a:lnTo>
                <a:lnTo>
                  <a:pt x="11688" y="56544"/>
                </a:lnTo>
                <a:lnTo>
                  <a:pt x="0" y="66912"/>
                </a:lnTo>
                <a:lnTo>
                  <a:pt x="12662" y="59903"/>
                </a:lnTo>
                <a:lnTo>
                  <a:pt x="48621" y="43322"/>
                </a:lnTo>
                <a:lnTo>
                  <a:pt x="82772" y="32925"/>
                </a:lnTo>
                <a:lnTo>
                  <a:pt x="87509" y="31925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14125" y="2533768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7276" y="0"/>
                </a:lnTo>
                <a:lnTo>
                  <a:pt x="33507" y="0"/>
                </a:lnTo>
                <a:lnTo>
                  <a:pt x="48777" y="0"/>
                </a:lnTo>
                <a:lnTo>
                  <a:pt x="63168" y="0"/>
                </a:lnTo>
                <a:lnTo>
                  <a:pt x="76765" y="0"/>
                </a:lnTo>
                <a:lnTo>
                  <a:pt x="89652" y="0"/>
                </a:lnTo>
                <a:lnTo>
                  <a:pt x="101911" y="0"/>
                </a:lnTo>
                <a:lnTo>
                  <a:pt x="113627" y="0"/>
                </a:lnTo>
                <a:lnTo>
                  <a:pt x="124884" y="0"/>
                </a:lnTo>
                <a:lnTo>
                  <a:pt x="135764" y="0"/>
                </a:lnTo>
                <a:lnTo>
                  <a:pt x="146353" y="0"/>
                </a:lnTo>
                <a:lnTo>
                  <a:pt x="156732" y="0"/>
                </a:lnTo>
                <a:lnTo>
                  <a:pt x="166987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14125" y="2533768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7276" y="0"/>
                </a:lnTo>
                <a:lnTo>
                  <a:pt x="33507" y="0"/>
                </a:lnTo>
                <a:lnTo>
                  <a:pt x="48777" y="0"/>
                </a:lnTo>
                <a:lnTo>
                  <a:pt x="63168" y="0"/>
                </a:lnTo>
                <a:lnTo>
                  <a:pt x="76765" y="0"/>
                </a:lnTo>
                <a:lnTo>
                  <a:pt x="89652" y="0"/>
                </a:lnTo>
                <a:lnTo>
                  <a:pt x="101911" y="0"/>
                </a:lnTo>
                <a:lnTo>
                  <a:pt x="113627" y="0"/>
                </a:lnTo>
                <a:lnTo>
                  <a:pt x="124884" y="0"/>
                </a:lnTo>
                <a:lnTo>
                  <a:pt x="135764" y="0"/>
                </a:lnTo>
                <a:lnTo>
                  <a:pt x="146353" y="0"/>
                </a:lnTo>
                <a:lnTo>
                  <a:pt x="156732" y="0"/>
                </a:lnTo>
                <a:lnTo>
                  <a:pt x="166987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23622" y="250184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902" y="0"/>
                </a:moveTo>
                <a:lnTo>
                  <a:pt x="15283" y="8856"/>
                </a:lnTo>
                <a:lnTo>
                  <a:pt x="21463" y="17911"/>
                </a:lnTo>
                <a:lnTo>
                  <a:pt x="24319" y="27186"/>
                </a:lnTo>
                <a:lnTo>
                  <a:pt x="23725" y="36702"/>
                </a:lnTo>
                <a:lnTo>
                  <a:pt x="19557" y="46481"/>
                </a:lnTo>
                <a:lnTo>
                  <a:pt x="11690" y="56545"/>
                </a:lnTo>
                <a:lnTo>
                  <a:pt x="0" y="66913"/>
                </a:lnTo>
                <a:lnTo>
                  <a:pt x="12663" y="59904"/>
                </a:lnTo>
                <a:lnTo>
                  <a:pt x="48623" y="43322"/>
                </a:lnTo>
                <a:lnTo>
                  <a:pt x="87515" y="31923"/>
                </a:lnTo>
                <a:lnTo>
                  <a:pt x="76472" y="29418"/>
                </a:lnTo>
                <a:lnTo>
                  <a:pt x="30760" y="12805"/>
                </a:lnTo>
                <a:lnTo>
                  <a:pt x="18562" y="6809"/>
                </a:lnTo>
                <a:lnTo>
                  <a:pt x="5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23622" y="250184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15" y="31923"/>
                </a:moveTo>
                <a:lnTo>
                  <a:pt x="42573" y="18024"/>
                </a:lnTo>
                <a:lnTo>
                  <a:pt x="5902" y="0"/>
                </a:lnTo>
                <a:lnTo>
                  <a:pt x="15283" y="8856"/>
                </a:lnTo>
                <a:lnTo>
                  <a:pt x="21463" y="17911"/>
                </a:lnTo>
                <a:lnTo>
                  <a:pt x="24319" y="27186"/>
                </a:lnTo>
                <a:lnTo>
                  <a:pt x="23725" y="36702"/>
                </a:lnTo>
                <a:lnTo>
                  <a:pt x="19557" y="46481"/>
                </a:lnTo>
                <a:lnTo>
                  <a:pt x="11690" y="56545"/>
                </a:lnTo>
                <a:lnTo>
                  <a:pt x="0" y="66913"/>
                </a:lnTo>
                <a:lnTo>
                  <a:pt x="12663" y="59904"/>
                </a:lnTo>
                <a:lnTo>
                  <a:pt x="48623" y="43322"/>
                </a:lnTo>
                <a:lnTo>
                  <a:pt x="82773" y="32925"/>
                </a:lnTo>
                <a:lnTo>
                  <a:pt x="87515" y="31923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06434" y="2533768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7099" y="0"/>
                </a:lnTo>
                <a:lnTo>
                  <a:pt x="33243" y="0"/>
                </a:lnTo>
                <a:lnTo>
                  <a:pt x="48507" y="0"/>
                </a:lnTo>
                <a:lnTo>
                  <a:pt x="62966" y="0"/>
                </a:lnTo>
                <a:lnTo>
                  <a:pt x="76695" y="0"/>
                </a:lnTo>
                <a:lnTo>
                  <a:pt x="89768" y="0"/>
                </a:lnTo>
                <a:lnTo>
                  <a:pt x="102261" y="0"/>
                </a:lnTo>
                <a:lnTo>
                  <a:pt x="114248" y="0"/>
                </a:lnTo>
                <a:lnTo>
                  <a:pt x="169217" y="0"/>
                </a:lnTo>
                <a:lnTo>
                  <a:pt x="179742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06434" y="2533768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7099" y="0"/>
                </a:lnTo>
                <a:lnTo>
                  <a:pt x="33243" y="0"/>
                </a:lnTo>
                <a:lnTo>
                  <a:pt x="48507" y="0"/>
                </a:lnTo>
                <a:lnTo>
                  <a:pt x="62966" y="0"/>
                </a:lnTo>
                <a:lnTo>
                  <a:pt x="76695" y="0"/>
                </a:lnTo>
                <a:lnTo>
                  <a:pt x="89768" y="0"/>
                </a:lnTo>
                <a:lnTo>
                  <a:pt x="102261" y="0"/>
                </a:lnTo>
                <a:lnTo>
                  <a:pt x="114248" y="0"/>
                </a:lnTo>
                <a:lnTo>
                  <a:pt x="169217" y="0"/>
                </a:lnTo>
                <a:lnTo>
                  <a:pt x="179742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30397" y="2501849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29" h="67310">
                <a:moveTo>
                  <a:pt x="5922" y="0"/>
                </a:moveTo>
                <a:lnTo>
                  <a:pt x="15300" y="8856"/>
                </a:lnTo>
                <a:lnTo>
                  <a:pt x="21478" y="17911"/>
                </a:lnTo>
                <a:lnTo>
                  <a:pt x="24331" y="27186"/>
                </a:lnTo>
                <a:lnTo>
                  <a:pt x="23735" y="36703"/>
                </a:lnTo>
                <a:lnTo>
                  <a:pt x="19564" y="46484"/>
                </a:lnTo>
                <a:lnTo>
                  <a:pt x="11694" y="56548"/>
                </a:lnTo>
                <a:lnTo>
                  <a:pt x="0" y="66919"/>
                </a:lnTo>
                <a:lnTo>
                  <a:pt x="12662" y="59907"/>
                </a:lnTo>
                <a:lnTo>
                  <a:pt x="48618" y="43324"/>
                </a:lnTo>
                <a:lnTo>
                  <a:pt x="87537" y="31919"/>
                </a:lnTo>
                <a:lnTo>
                  <a:pt x="76488" y="29414"/>
                </a:lnTo>
                <a:lnTo>
                  <a:pt x="30775" y="12803"/>
                </a:lnTo>
                <a:lnTo>
                  <a:pt x="18579" y="6808"/>
                </a:lnTo>
                <a:lnTo>
                  <a:pt x="59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30397" y="2501849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29" h="67310">
                <a:moveTo>
                  <a:pt x="87537" y="31919"/>
                </a:moveTo>
                <a:lnTo>
                  <a:pt x="42586" y="18022"/>
                </a:lnTo>
                <a:lnTo>
                  <a:pt x="5922" y="0"/>
                </a:lnTo>
                <a:lnTo>
                  <a:pt x="15300" y="8856"/>
                </a:lnTo>
                <a:lnTo>
                  <a:pt x="21478" y="17911"/>
                </a:lnTo>
                <a:lnTo>
                  <a:pt x="24331" y="27186"/>
                </a:lnTo>
                <a:lnTo>
                  <a:pt x="23735" y="36703"/>
                </a:lnTo>
                <a:lnTo>
                  <a:pt x="19564" y="46484"/>
                </a:lnTo>
                <a:lnTo>
                  <a:pt x="11694" y="56548"/>
                </a:lnTo>
                <a:lnTo>
                  <a:pt x="0" y="66919"/>
                </a:lnTo>
                <a:lnTo>
                  <a:pt x="12662" y="59907"/>
                </a:lnTo>
                <a:lnTo>
                  <a:pt x="48618" y="43324"/>
                </a:lnTo>
                <a:lnTo>
                  <a:pt x="82771" y="32925"/>
                </a:lnTo>
                <a:lnTo>
                  <a:pt x="87537" y="31919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37525" y="2618207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4" h="310514">
                <a:moveTo>
                  <a:pt x="0" y="0"/>
                </a:moveTo>
                <a:lnTo>
                  <a:pt x="37703" y="37699"/>
                </a:lnTo>
                <a:lnTo>
                  <a:pt x="72450" y="72442"/>
                </a:lnTo>
                <a:lnTo>
                  <a:pt x="104795" y="104782"/>
                </a:lnTo>
                <a:lnTo>
                  <a:pt x="120239" y="120225"/>
                </a:lnTo>
                <a:lnTo>
                  <a:pt x="135291" y="135274"/>
                </a:lnTo>
                <a:lnTo>
                  <a:pt x="164492" y="164472"/>
                </a:lnTo>
                <a:lnTo>
                  <a:pt x="192952" y="192929"/>
                </a:lnTo>
                <a:lnTo>
                  <a:pt x="221225" y="221200"/>
                </a:lnTo>
                <a:lnTo>
                  <a:pt x="249864" y="249838"/>
                </a:lnTo>
                <a:lnTo>
                  <a:pt x="279423" y="279397"/>
                </a:lnTo>
                <a:lnTo>
                  <a:pt x="294721" y="294696"/>
                </a:lnTo>
                <a:lnTo>
                  <a:pt x="310457" y="310432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37525" y="2618207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4" h="310514">
                <a:moveTo>
                  <a:pt x="0" y="0"/>
                </a:moveTo>
                <a:lnTo>
                  <a:pt x="37703" y="37699"/>
                </a:lnTo>
                <a:lnTo>
                  <a:pt x="72450" y="72442"/>
                </a:lnTo>
                <a:lnTo>
                  <a:pt x="104795" y="104782"/>
                </a:lnTo>
                <a:lnTo>
                  <a:pt x="120239" y="120225"/>
                </a:lnTo>
                <a:lnTo>
                  <a:pt x="135291" y="135274"/>
                </a:lnTo>
                <a:lnTo>
                  <a:pt x="164492" y="164472"/>
                </a:lnTo>
                <a:lnTo>
                  <a:pt x="192952" y="192929"/>
                </a:lnTo>
                <a:lnTo>
                  <a:pt x="221225" y="221200"/>
                </a:lnTo>
                <a:lnTo>
                  <a:pt x="249864" y="249838"/>
                </a:lnTo>
                <a:lnTo>
                  <a:pt x="279423" y="279397"/>
                </a:lnTo>
                <a:lnTo>
                  <a:pt x="294721" y="294696"/>
                </a:lnTo>
                <a:lnTo>
                  <a:pt x="310457" y="310432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83205" y="2864096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45387" y="0"/>
                </a:moveTo>
                <a:lnTo>
                  <a:pt x="28225" y="40523"/>
                </a:lnTo>
                <a:lnTo>
                  <a:pt x="0" y="43788"/>
                </a:lnTo>
                <a:lnTo>
                  <a:pt x="12531" y="47823"/>
                </a:lnTo>
                <a:lnTo>
                  <a:pt x="48410" y="62246"/>
                </a:lnTo>
                <a:lnTo>
                  <a:pt x="80528" y="80283"/>
                </a:lnTo>
                <a:lnTo>
                  <a:pt x="74488" y="70703"/>
                </a:lnTo>
                <a:lnTo>
                  <a:pt x="53908" y="26631"/>
                </a:lnTo>
                <a:lnTo>
                  <a:pt x="49523" y="13767"/>
                </a:lnTo>
                <a:lnTo>
                  <a:pt x="45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83205" y="2864096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80528" y="80283"/>
                </a:moveTo>
                <a:lnTo>
                  <a:pt x="58570" y="38676"/>
                </a:lnTo>
                <a:lnTo>
                  <a:pt x="45387" y="0"/>
                </a:lnTo>
                <a:lnTo>
                  <a:pt x="45660" y="14135"/>
                </a:lnTo>
                <a:lnTo>
                  <a:pt x="15866" y="43653"/>
                </a:lnTo>
                <a:lnTo>
                  <a:pt x="0" y="43788"/>
                </a:lnTo>
                <a:lnTo>
                  <a:pt x="12531" y="47823"/>
                </a:lnTo>
                <a:lnTo>
                  <a:pt x="48410" y="62246"/>
                </a:lnTo>
                <a:lnTo>
                  <a:pt x="70520" y="73983"/>
                </a:lnTo>
                <a:lnTo>
                  <a:pt x="80528" y="80283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07334" y="3037774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7278" y="0"/>
                </a:lnTo>
                <a:lnTo>
                  <a:pt x="33511" y="0"/>
                </a:lnTo>
                <a:lnTo>
                  <a:pt x="48782" y="0"/>
                </a:lnTo>
                <a:lnTo>
                  <a:pt x="63174" y="0"/>
                </a:lnTo>
                <a:lnTo>
                  <a:pt x="76771" y="0"/>
                </a:lnTo>
                <a:lnTo>
                  <a:pt x="89657" y="0"/>
                </a:lnTo>
                <a:lnTo>
                  <a:pt x="156728" y="0"/>
                </a:lnTo>
                <a:lnTo>
                  <a:pt x="166980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07334" y="3037774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7278" y="0"/>
                </a:lnTo>
                <a:lnTo>
                  <a:pt x="33511" y="0"/>
                </a:lnTo>
                <a:lnTo>
                  <a:pt x="48782" y="0"/>
                </a:lnTo>
                <a:lnTo>
                  <a:pt x="63174" y="0"/>
                </a:lnTo>
                <a:lnTo>
                  <a:pt x="76771" y="0"/>
                </a:lnTo>
                <a:lnTo>
                  <a:pt x="89657" y="0"/>
                </a:lnTo>
                <a:lnTo>
                  <a:pt x="156728" y="0"/>
                </a:lnTo>
                <a:lnTo>
                  <a:pt x="166980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16786" y="3005849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901" y="0"/>
                </a:moveTo>
                <a:lnTo>
                  <a:pt x="15282" y="8855"/>
                </a:lnTo>
                <a:lnTo>
                  <a:pt x="21463" y="17910"/>
                </a:lnTo>
                <a:lnTo>
                  <a:pt x="24318" y="27185"/>
                </a:lnTo>
                <a:lnTo>
                  <a:pt x="23724" y="36702"/>
                </a:lnTo>
                <a:lnTo>
                  <a:pt x="19556" y="46481"/>
                </a:lnTo>
                <a:lnTo>
                  <a:pt x="11689" y="56545"/>
                </a:lnTo>
                <a:lnTo>
                  <a:pt x="0" y="66914"/>
                </a:lnTo>
                <a:lnTo>
                  <a:pt x="12662" y="59903"/>
                </a:lnTo>
                <a:lnTo>
                  <a:pt x="48622" y="43322"/>
                </a:lnTo>
                <a:lnTo>
                  <a:pt x="87515" y="31924"/>
                </a:lnTo>
                <a:lnTo>
                  <a:pt x="76472" y="29418"/>
                </a:lnTo>
                <a:lnTo>
                  <a:pt x="30760" y="12803"/>
                </a:lnTo>
                <a:lnTo>
                  <a:pt x="18562" y="6808"/>
                </a:lnTo>
                <a:lnTo>
                  <a:pt x="59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16786" y="3005849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15" y="31924"/>
                </a:moveTo>
                <a:lnTo>
                  <a:pt x="42573" y="18023"/>
                </a:lnTo>
                <a:lnTo>
                  <a:pt x="5901" y="0"/>
                </a:lnTo>
                <a:lnTo>
                  <a:pt x="15282" y="8855"/>
                </a:lnTo>
                <a:lnTo>
                  <a:pt x="21463" y="17910"/>
                </a:lnTo>
                <a:lnTo>
                  <a:pt x="24318" y="27185"/>
                </a:lnTo>
                <a:lnTo>
                  <a:pt x="23724" y="36702"/>
                </a:lnTo>
                <a:lnTo>
                  <a:pt x="19556" y="46481"/>
                </a:lnTo>
                <a:lnTo>
                  <a:pt x="11689" y="56545"/>
                </a:lnTo>
                <a:lnTo>
                  <a:pt x="0" y="66914"/>
                </a:lnTo>
                <a:lnTo>
                  <a:pt x="12662" y="59903"/>
                </a:lnTo>
                <a:lnTo>
                  <a:pt x="48622" y="43322"/>
                </a:lnTo>
                <a:lnTo>
                  <a:pt x="82773" y="32925"/>
                </a:lnTo>
                <a:lnTo>
                  <a:pt x="87515" y="31924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05267" y="303777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7061" y="0"/>
                </a:lnTo>
                <a:lnTo>
                  <a:pt x="33185" y="0"/>
                </a:lnTo>
                <a:lnTo>
                  <a:pt x="48447" y="0"/>
                </a:lnTo>
                <a:lnTo>
                  <a:pt x="62918" y="0"/>
                </a:lnTo>
                <a:lnTo>
                  <a:pt x="76672" y="0"/>
                </a:lnTo>
                <a:lnTo>
                  <a:pt x="89782" y="0"/>
                </a:lnTo>
                <a:lnTo>
                  <a:pt x="102321" y="0"/>
                </a:lnTo>
                <a:lnTo>
                  <a:pt x="114361" y="0"/>
                </a:lnTo>
                <a:lnTo>
                  <a:pt x="125975" y="0"/>
                </a:lnTo>
                <a:lnTo>
                  <a:pt x="137237" y="0"/>
                </a:lnTo>
                <a:lnTo>
                  <a:pt x="148220" y="0"/>
                </a:lnTo>
                <a:lnTo>
                  <a:pt x="158997" y="0"/>
                </a:lnTo>
                <a:lnTo>
                  <a:pt x="169640" y="0"/>
                </a:lnTo>
                <a:lnTo>
                  <a:pt x="180222" y="0"/>
                </a:lnTo>
                <a:lnTo>
                  <a:pt x="190817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05267" y="303777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7061" y="0"/>
                </a:lnTo>
                <a:lnTo>
                  <a:pt x="33185" y="0"/>
                </a:lnTo>
                <a:lnTo>
                  <a:pt x="48447" y="0"/>
                </a:lnTo>
                <a:lnTo>
                  <a:pt x="62918" y="0"/>
                </a:lnTo>
                <a:lnTo>
                  <a:pt x="76672" y="0"/>
                </a:lnTo>
                <a:lnTo>
                  <a:pt x="89782" y="0"/>
                </a:lnTo>
                <a:lnTo>
                  <a:pt x="102321" y="0"/>
                </a:lnTo>
                <a:lnTo>
                  <a:pt x="114361" y="0"/>
                </a:lnTo>
                <a:lnTo>
                  <a:pt x="125975" y="0"/>
                </a:lnTo>
                <a:lnTo>
                  <a:pt x="137237" y="0"/>
                </a:lnTo>
                <a:lnTo>
                  <a:pt x="148220" y="0"/>
                </a:lnTo>
                <a:lnTo>
                  <a:pt x="158997" y="0"/>
                </a:lnTo>
                <a:lnTo>
                  <a:pt x="169640" y="0"/>
                </a:lnTo>
                <a:lnTo>
                  <a:pt x="180222" y="0"/>
                </a:lnTo>
                <a:lnTo>
                  <a:pt x="190817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32480" y="3005849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901" y="0"/>
                </a:moveTo>
                <a:lnTo>
                  <a:pt x="15282" y="8855"/>
                </a:lnTo>
                <a:lnTo>
                  <a:pt x="21463" y="17910"/>
                </a:lnTo>
                <a:lnTo>
                  <a:pt x="24318" y="27185"/>
                </a:lnTo>
                <a:lnTo>
                  <a:pt x="23724" y="36702"/>
                </a:lnTo>
                <a:lnTo>
                  <a:pt x="19556" y="46481"/>
                </a:lnTo>
                <a:lnTo>
                  <a:pt x="11689" y="56545"/>
                </a:lnTo>
                <a:lnTo>
                  <a:pt x="0" y="66914"/>
                </a:lnTo>
                <a:lnTo>
                  <a:pt x="12662" y="59903"/>
                </a:lnTo>
                <a:lnTo>
                  <a:pt x="48622" y="43322"/>
                </a:lnTo>
                <a:lnTo>
                  <a:pt x="87515" y="31924"/>
                </a:lnTo>
                <a:lnTo>
                  <a:pt x="76472" y="29418"/>
                </a:lnTo>
                <a:lnTo>
                  <a:pt x="30760" y="12803"/>
                </a:lnTo>
                <a:lnTo>
                  <a:pt x="18562" y="6808"/>
                </a:lnTo>
                <a:lnTo>
                  <a:pt x="59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32480" y="3005849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15" y="31924"/>
                </a:moveTo>
                <a:lnTo>
                  <a:pt x="42573" y="18023"/>
                </a:lnTo>
                <a:lnTo>
                  <a:pt x="5901" y="0"/>
                </a:lnTo>
                <a:lnTo>
                  <a:pt x="15282" y="8855"/>
                </a:lnTo>
                <a:lnTo>
                  <a:pt x="21463" y="17910"/>
                </a:lnTo>
                <a:lnTo>
                  <a:pt x="24318" y="27185"/>
                </a:lnTo>
                <a:lnTo>
                  <a:pt x="23724" y="36702"/>
                </a:lnTo>
                <a:lnTo>
                  <a:pt x="19556" y="46481"/>
                </a:lnTo>
                <a:lnTo>
                  <a:pt x="11689" y="56545"/>
                </a:lnTo>
                <a:lnTo>
                  <a:pt x="0" y="66914"/>
                </a:lnTo>
                <a:lnTo>
                  <a:pt x="12662" y="59903"/>
                </a:lnTo>
                <a:lnTo>
                  <a:pt x="48622" y="43322"/>
                </a:lnTo>
                <a:lnTo>
                  <a:pt x="82773" y="32925"/>
                </a:lnTo>
                <a:lnTo>
                  <a:pt x="87515" y="31924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31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42" y="511175"/>
            <a:ext cx="1149308" cy="5746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"/>
            <a:ext cx="4607940" cy="345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0244" y="1902820"/>
            <a:ext cx="117002" cy="297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018" y="1025234"/>
            <a:ext cx="568790" cy="711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725" y="459664"/>
            <a:ext cx="465770" cy="1723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213" y="2292870"/>
            <a:ext cx="662626" cy="356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1118" y="401574"/>
            <a:ext cx="2537347" cy="37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8924" y="2402075"/>
            <a:ext cx="2537341" cy="381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>
              <a:lnSpc>
                <a:spcPct val="100000"/>
              </a:lnSpc>
            </a:pPr>
            <a:r>
              <a:rPr sz="1400" spc="80" dirty="0"/>
              <a:t>S</a:t>
            </a:r>
            <a:r>
              <a:rPr spc="55" dirty="0"/>
              <a:t>TRIN</a:t>
            </a:r>
            <a:r>
              <a:rPr spc="-10" dirty="0"/>
              <a:t>G</a:t>
            </a:r>
            <a:r>
              <a:rPr spc="145" dirty="0"/>
              <a:t> </a:t>
            </a:r>
            <a:r>
              <a:rPr spc="55" dirty="0"/>
              <a:t>GRAP</a:t>
            </a:r>
            <a:r>
              <a:rPr spc="-10" dirty="0"/>
              <a:t>H</a:t>
            </a:r>
            <a:r>
              <a:rPr spc="145" dirty="0"/>
              <a:t> </a:t>
            </a:r>
            <a:r>
              <a:rPr sz="1400" spc="5" dirty="0"/>
              <a:t>/</a:t>
            </a:r>
            <a:r>
              <a:rPr sz="1400" spc="80" dirty="0"/>
              <a:t> </a:t>
            </a:r>
            <a:r>
              <a:rPr spc="55" dirty="0"/>
              <a:t>D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z="1400" spc="80" dirty="0"/>
              <a:t>B</a:t>
            </a:r>
            <a:r>
              <a:rPr spc="15" dirty="0"/>
              <a:t>R</a:t>
            </a:r>
            <a:r>
              <a:rPr spc="55" dirty="0"/>
              <a:t>UIJ</a:t>
            </a:r>
            <a:r>
              <a:rPr spc="-10" dirty="0"/>
              <a:t>N</a:t>
            </a:r>
            <a:r>
              <a:rPr spc="145" dirty="0"/>
              <a:t> </a:t>
            </a:r>
            <a:r>
              <a:rPr spc="55" dirty="0"/>
              <a:t>GRAP</a:t>
            </a:r>
            <a:r>
              <a:rPr spc="-10" dirty="0"/>
              <a:t>H</a:t>
            </a:r>
            <a:r>
              <a:rPr spc="150" dirty="0"/>
              <a:t> </a:t>
            </a:r>
            <a:r>
              <a:rPr sz="1400" spc="75" dirty="0"/>
              <a:t>(3</a:t>
            </a:r>
            <a:r>
              <a:rPr sz="1400" spc="5" dirty="0"/>
              <a:t>)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47294" y="649173"/>
            <a:ext cx="3373754" cy="815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to "fix" the st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ing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50" dirty="0">
                <a:solidFill>
                  <a:srgbClr val="91FC91"/>
                </a:solidFill>
                <a:latin typeface="Lucida Sans Unicode"/>
                <a:cs typeface="Lucida Sans Unicode"/>
              </a:rPr>
              <a:t>→</a:t>
            </a:r>
            <a:r>
              <a:rPr sz="1100" spc="-45" dirty="0">
                <a:solidFill>
                  <a:srgbClr val="91FC91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91FC91"/>
                </a:solidFill>
                <a:latin typeface="Arial"/>
                <a:cs typeface="Arial"/>
              </a:rPr>
              <a:t>use</a:t>
            </a:r>
            <a:r>
              <a:rPr sz="1100" spc="-5" dirty="0">
                <a:solidFill>
                  <a:srgbClr val="91FC9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91FC91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91FC91"/>
                </a:solidFill>
                <a:latin typeface="Arial"/>
                <a:cs typeface="Arial"/>
              </a:rPr>
              <a:t> rela</a:t>
            </a:r>
            <a:r>
              <a:rPr sz="1100" spc="-45" dirty="0">
                <a:solidFill>
                  <a:srgbClr val="91FC91"/>
                </a:solidFill>
                <a:latin typeface="Arial"/>
                <a:cs typeface="Arial"/>
              </a:rPr>
              <a:t>x</a:t>
            </a:r>
            <a:r>
              <a:rPr sz="1100" spc="-10" dirty="0">
                <a:solidFill>
                  <a:srgbClr val="91FC91"/>
                </a:solidFill>
                <a:latin typeface="Arial"/>
                <a:cs typeface="Arial"/>
              </a:rPr>
              <a:t>ed</a:t>
            </a:r>
            <a:r>
              <a:rPr sz="1100" spc="-5" dirty="0">
                <a:solidFill>
                  <a:srgbClr val="91FC91"/>
                </a:solidFill>
                <a:latin typeface="Arial"/>
                <a:cs typeface="Arial"/>
              </a:rPr>
              <a:t> definition of </a:t>
            </a:r>
            <a:r>
              <a:rPr sz="1100" spc="-30" dirty="0">
                <a:solidFill>
                  <a:srgbClr val="91FC91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91FC91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91FC91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91FC91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91FC91"/>
                </a:solidFill>
                <a:latin typeface="Arial"/>
                <a:cs typeface="Arial"/>
              </a:rPr>
              <a:t>lap</a:t>
            </a:r>
            <a:r>
              <a:rPr sz="1100" spc="-30" dirty="0">
                <a:solidFill>
                  <a:srgbClr val="91FC91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91FC91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ing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laps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ignore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erro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3: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975360">
              <a:lnSpc>
                <a:spcPct val="100000"/>
              </a:lnSpc>
              <a:tabLst>
                <a:tab pos="1781175" algn="l"/>
                <a:tab pos="2600325" algn="l"/>
              </a:tabLst>
            </a:pP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GTGCT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GTG</a:t>
            </a:r>
            <a:r>
              <a:rPr sz="800" spc="-11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GC</a:t>
            </a:r>
            <a:r>
              <a:rPr sz="800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AA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8103" y="1392829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16848" y="0"/>
                </a:lnTo>
                <a:lnTo>
                  <a:pt x="32995" y="0"/>
                </a:lnTo>
                <a:lnTo>
                  <a:pt x="48489" y="0"/>
                </a:lnTo>
                <a:lnTo>
                  <a:pt x="63380" y="0"/>
                </a:lnTo>
                <a:lnTo>
                  <a:pt x="77717" y="0"/>
                </a:lnTo>
                <a:lnTo>
                  <a:pt x="91547" y="0"/>
                </a:lnTo>
                <a:lnTo>
                  <a:pt x="104921" y="0"/>
                </a:lnTo>
                <a:lnTo>
                  <a:pt x="117886" y="0"/>
                </a:lnTo>
                <a:lnTo>
                  <a:pt x="130492" y="0"/>
                </a:lnTo>
                <a:lnTo>
                  <a:pt x="142787" y="0"/>
                </a:lnTo>
                <a:lnTo>
                  <a:pt x="154820" y="0"/>
                </a:lnTo>
                <a:lnTo>
                  <a:pt x="166640" y="0"/>
                </a:lnTo>
                <a:lnTo>
                  <a:pt x="178296" y="0"/>
                </a:lnTo>
                <a:lnTo>
                  <a:pt x="189837" y="0"/>
                </a:lnTo>
                <a:lnTo>
                  <a:pt x="201311" y="0"/>
                </a:lnTo>
                <a:lnTo>
                  <a:pt x="212767" y="0"/>
                </a:lnTo>
                <a:lnTo>
                  <a:pt x="224254" y="0"/>
                </a:lnTo>
                <a:lnTo>
                  <a:pt x="235821" y="0"/>
                </a:lnTo>
                <a:lnTo>
                  <a:pt x="247517" y="0"/>
                </a:lnTo>
                <a:lnTo>
                  <a:pt x="259390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8103" y="1392829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16848" y="0"/>
                </a:lnTo>
                <a:lnTo>
                  <a:pt x="32995" y="0"/>
                </a:lnTo>
                <a:lnTo>
                  <a:pt x="48489" y="0"/>
                </a:lnTo>
                <a:lnTo>
                  <a:pt x="63380" y="0"/>
                </a:lnTo>
                <a:lnTo>
                  <a:pt x="77717" y="0"/>
                </a:lnTo>
                <a:lnTo>
                  <a:pt x="91547" y="0"/>
                </a:lnTo>
                <a:lnTo>
                  <a:pt x="104921" y="0"/>
                </a:lnTo>
                <a:lnTo>
                  <a:pt x="117886" y="0"/>
                </a:lnTo>
                <a:lnTo>
                  <a:pt x="130492" y="0"/>
                </a:lnTo>
                <a:lnTo>
                  <a:pt x="142787" y="0"/>
                </a:lnTo>
                <a:lnTo>
                  <a:pt x="154820" y="0"/>
                </a:lnTo>
                <a:lnTo>
                  <a:pt x="166640" y="0"/>
                </a:lnTo>
                <a:lnTo>
                  <a:pt x="178296" y="0"/>
                </a:lnTo>
                <a:lnTo>
                  <a:pt x="189837" y="0"/>
                </a:lnTo>
                <a:lnTo>
                  <a:pt x="201311" y="0"/>
                </a:lnTo>
                <a:lnTo>
                  <a:pt x="212767" y="0"/>
                </a:lnTo>
                <a:lnTo>
                  <a:pt x="224254" y="0"/>
                </a:lnTo>
                <a:lnTo>
                  <a:pt x="235821" y="0"/>
                </a:lnTo>
                <a:lnTo>
                  <a:pt x="247517" y="0"/>
                </a:lnTo>
                <a:lnTo>
                  <a:pt x="259390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2258" y="1360908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09">
                <a:moveTo>
                  <a:pt x="5883" y="0"/>
                </a:moveTo>
                <a:lnTo>
                  <a:pt x="15265" y="8858"/>
                </a:lnTo>
                <a:lnTo>
                  <a:pt x="21447" y="17915"/>
                </a:lnTo>
                <a:lnTo>
                  <a:pt x="24305" y="27191"/>
                </a:lnTo>
                <a:lnTo>
                  <a:pt x="23713" y="36709"/>
                </a:lnTo>
                <a:lnTo>
                  <a:pt x="19547" y="46488"/>
                </a:lnTo>
                <a:lnTo>
                  <a:pt x="11684" y="56552"/>
                </a:lnTo>
                <a:lnTo>
                  <a:pt x="0" y="66920"/>
                </a:lnTo>
                <a:lnTo>
                  <a:pt x="12659" y="59910"/>
                </a:lnTo>
                <a:lnTo>
                  <a:pt x="48614" y="43327"/>
                </a:lnTo>
                <a:lnTo>
                  <a:pt x="87501" y="31920"/>
                </a:lnTo>
                <a:lnTo>
                  <a:pt x="76456" y="29419"/>
                </a:lnTo>
                <a:lnTo>
                  <a:pt x="30740" y="12807"/>
                </a:lnTo>
                <a:lnTo>
                  <a:pt x="18542" y="6810"/>
                </a:lnTo>
                <a:lnTo>
                  <a:pt x="5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2258" y="1360908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09">
                <a:moveTo>
                  <a:pt x="87501" y="31920"/>
                </a:moveTo>
                <a:lnTo>
                  <a:pt x="42554" y="18028"/>
                </a:lnTo>
                <a:lnTo>
                  <a:pt x="5883" y="0"/>
                </a:lnTo>
                <a:lnTo>
                  <a:pt x="15265" y="8858"/>
                </a:lnTo>
                <a:lnTo>
                  <a:pt x="21447" y="17915"/>
                </a:lnTo>
                <a:lnTo>
                  <a:pt x="24305" y="27191"/>
                </a:lnTo>
                <a:lnTo>
                  <a:pt x="23713" y="36709"/>
                </a:lnTo>
                <a:lnTo>
                  <a:pt x="19547" y="46488"/>
                </a:lnTo>
                <a:lnTo>
                  <a:pt x="11684" y="56552"/>
                </a:lnTo>
                <a:lnTo>
                  <a:pt x="0" y="66920"/>
                </a:lnTo>
                <a:lnTo>
                  <a:pt x="12659" y="59910"/>
                </a:lnTo>
                <a:lnTo>
                  <a:pt x="48614" y="43327"/>
                </a:lnTo>
                <a:lnTo>
                  <a:pt x="82767" y="32922"/>
                </a:lnTo>
                <a:lnTo>
                  <a:pt x="87501" y="31920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66702" y="1392829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19201" y="0"/>
                </a:lnTo>
                <a:lnTo>
                  <a:pt x="37606" y="0"/>
                </a:lnTo>
                <a:lnTo>
                  <a:pt x="55276" y="0"/>
                </a:lnTo>
                <a:lnTo>
                  <a:pt x="72269" y="0"/>
                </a:lnTo>
                <a:lnTo>
                  <a:pt x="88645" y="0"/>
                </a:lnTo>
                <a:lnTo>
                  <a:pt x="104462" y="0"/>
                </a:lnTo>
                <a:lnTo>
                  <a:pt x="119781" y="0"/>
                </a:lnTo>
                <a:lnTo>
                  <a:pt x="134659" y="0"/>
                </a:lnTo>
                <a:lnTo>
                  <a:pt x="149158" y="0"/>
                </a:lnTo>
                <a:lnTo>
                  <a:pt x="163335" y="0"/>
                </a:lnTo>
                <a:lnTo>
                  <a:pt x="177251" y="0"/>
                </a:lnTo>
                <a:lnTo>
                  <a:pt x="190964" y="0"/>
                </a:lnTo>
                <a:lnTo>
                  <a:pt x="204534" y="0"/>
                </a:lnTo>
                <a:lnTo>
                  <a:pt x="218020" y="0"/>
                </a:lnTo>
                <a:lnTo>
                  <a:pt x="231481" y="0"/>
                </a:lnTo>
                <a:lnTo>
                  <a:pt x="244976" y="0"/>
                </a:lnTo>
                <a:lnTo>
                  <a:pt x="258566" y="0"/>
                </a:lnTo>
                <a:lnTo>
                  <a:pt x="272308" y="0"/>
                </a:lnTo>
                <a:lnTo>
                  <a:pt x="286263" y="0"/>
                </a:lnTo>
                <a:lnTo>
                  <a:pt x="300490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66702" y="1392829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19201" y="0"/>
                </a:lnTo>
                <a:lnTo>
                  <a:pt x="37606" y="0"/>
                </a:lnTo>
                <a:lnTo>
                  <a:pt x="55276" y="0"/>
                </a:lnTo>
                <a:lnTo>
                  <a:pt x="72269" y="0"/>
                </a:lnTo>
                <a:lnTo>
                  <a:pt x="88645" y="0"/>
                </a:lnTo>
                <a:lnTo>
                  <a:pt x="104462" y="0"/>
                </a:lnTo>
                <a:lnTo>
                  <a:pt x="119781" y="0"/>
                </a:lnTo>
                <a:lnTo>
                  <a:pt x="134659" y="0"/>
                </a:lnTo>
                <a:lnTo>
                  <a:pt x="149158" y="0"/>
                </a:lnTo>
                <a:lnTo>
                  <a:pt x="163335" y="0"/>
                </a:lnTo>
                <a:lnTo>
                  <a:pt x="177251" y="0"/>
                </a:lnTo>
                <a:lnTo>
                  <a:pt x="190964" y="0"/>
                </a:lnTo>
                <a:lnTo>
                  <a:pt x="204534" y="0"/>
                </a:lnTo>
                <a:lnTo>
                  <a:pt x="218020" y="0"/>
                </a:lnTo>
                <a:lnTo>
                  <a:pt x="231481" y="0"/>
                </a:lnTo>
                <a:lnTo>
                  <a:pt x="244976" y="0"/>
                </a:lnTo>
                <a:lnTo>
                  <a:pt x="258566" y="0"/>
                </a:lnTo>
                <a:lnTo>
                  <a:pt x="272308" y="0"/>
                </a:lnTo>
                <a:lnTo>
                  <a:pt x="286263" y="0"/>
                </a:lnTo>
                <a:lnTo>
                  <a:pt x="300490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01951" y="1360913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09">
                <a:moveTo>
                  <a:pt x="5886" y="0"/>
                </a:moveTo>
                <a:lnTo>
                  <a:pt x="15269" y="8856"/>
                </a:lnTo>
                <a:lnTo>
                  <a:pt x="21452" y="17911"/>
                </a:lnTo>
                <a:lnTo>
                  <a:pt x="24309" y="27186"/>
                </a:lnTo>
                <a:lnTo>
                  <a:pt x="23717" y="36702"/>
                </a:lnTo>
                <a:lnTo>
                  <a:pt x="19551" y="46481"/>
                </a:lnTo>
                <a:lnTo>
                  <a:pt x="11686" y="56544"/>
                </a:lnTo>
                <a:lnTo>
                  <a:pt x="0" y="66911"/>
                </a:lnTo>
                <a:lnTo>
                  <a:pt x="12661" y="59902"/>
                </a:lnTo>
                <a:lnTo>
                  <a:pt x="48619" y="43322"/>
                </a:lnTo>
                <a:lnTo>
                  <a:pt x="87504" y="31916"/>
                </a:lnTo>
                <a:lnTo>
                  <a:pt x="76461" y="29414"/>
                </a:lnTo>
                <a:lnTo>
                  <a:pt x="30747" y="12805"/>
                </a:lnTo>
                <a:lnTo>
                  <a:pt x="18548" y="6809"/>
                </a:lnTo>
                <a:lnTo>
                  <a:pt x="5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01951" y="1360913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09">
                <a:moveTo>
                  <a:pt x="87504" y="31916"/>
                </a:moveTo>
                <a:lnTo>
                  <a:pt x="42561" y="18025"/>
                </a:lnTo>
                <a:lnTo>
                  <a:pt x="5886" y="0"/>
                </a:lnTo>
                <a:lnTo>
                  <a:pt x="15269" y="8856"/>
                </a:lnTo>
                <a:lnTo>
                  <a:pt x="21452" y="17911"/>
                </a:lnTo>
                <a:lnTo>
                  <a:pt x="24309" y="27186"/>
                </a:lnTo>
                <a:lnTo>
                  <a:pt x="23717" y="36702"/>
                </a:lnTo>
                <a:lnTo>
                  <a:pt x="19551" y="46481"/>
                </a:lnTo>
                <a:lnTo>
                  <a:pt x="11686" y="56544"/>
                </a:lnTo>
                <a:lnTo>
                  <a:pt x="0" y="66911"/>
                </a:lnTo>
                <a:lnTo>
                  <a:pt x="12661" y="59902"/>
                </a:lnTo>
                <a:lnTo>
                  <a:pt x="48619" y="43322"/>
                </a:lnTo>
                <a:lnTo>
                  <a:pt x="82769" y="32917"/>
                </a:lnTo>
                <a:lnTo>
                  <a:pt x="87504" y="31916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7297" y="1681424"/>
            <a:ext cx="142494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uijn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aph,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3: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598805">
              <a:lnSpc>
                <a:spcPct val="100000"/>
              </a:lnSpc>
              <a:tabLst>
                <a:tab pos="1096010" algn="l"/>
              </a:tabLst>
            </a:pP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GT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GTG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7557" y="2026185"/>
            <a:ext cx="23939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TGC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41550" y="2026185"/>
            <a:ext cx="23939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GCT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57234" y="2026185"/>
            <a:ext cx="2159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00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64006" y="2026066"/>
            <a:ext cx="21018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AA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40322" y="2530189"/>
            <a:ext cx="23367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TGA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50399" y="2530189"/>
            <a:ext cx="2216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00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66094" y="2530058"/>
            <a:ext cx="19812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1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97815" y="2080915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7421" y="0"/>
                </a:lnTo>
                <a:lnTo>
                  <a:pt x="33721" y="0"/>
                </a:lnTo>
                <a:lnTo>
                  <a:pt x="48991" y="0"/>
                </a:lnTo>
                <a:lnTo>
                  <a:pt x="63321" y="0"/>
                </a:lnTo>
                <a:lnTo>
                  <a:pt x="76802" y="0"/>
                </a:lnTo>
                <a:lnTo>
                  <a:pt x="89525" y="0"/>
                </a:lnTo>
                <a:lnTo>
                  <a:pt x="101580" y="0"/>
                </a:lnTo>
                <a:lnTo>
                  <a:pt x="113058" y="0"/>
                </a:lnTo>
                <a:lnTo>
                  <a:pt x="124050" y="0"/>
                </a:lnTo>
                <a:lnTo>
                  <a:pt x="134647" y="0"/>
                </a:lnTo>
                <a:lnTo>
                  <a:pt x="144939" y="0"/>
                </a:lnTo>
                <a:lnTo>
                  <a:pt x="155016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7815" y="2080915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7421" y="0"/>
                </a:lnTo>
                <a:lnTo>
                  <a:pt x="33721" y="0"/>
                </a:lnTo>
                <a:lnTo>
                  <a:pt x="48991" y="0"/>
                </a:lnTo>
                <a:lnTo>
                  <a:pt x="63321" y="0"/>
                </a:lnTo>
                <a:lnTo>
                  <a:pt x="76802" y="0"/>
                </a:lnTo>
                <a:lnTo>
                  <a:pt x="89525" y="0"/>
                </a:lnTo>
                <a:lnTo>
                  <a:pt x="101580" y="0"/>
                </a:lnTo>
                <a:lnTo>
                  <a:pt x="113058" y="0"/>
                </a:lnTo>
                <a:lnTo>
                  <a:pt x="124050" y="0"/>
                </a:lnTo>
                <a:lnTo>
                  <a:pt x="134647" y="0"/>
                </a:lnTo>
                <a:lnTo>
                  <a:pt x="144939" y="0"/>
                </a:lnTo>
                <a:lnTo>
                  <a:pt x="155016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7092" y="2049000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92" y="0"/>
                </a:moveTo>
                <a:lnTo>
                  <a:pt x="15274" y="8856"/>
                </a:lnTo>
                <a:lnTo>
                  <a:pt x="21456" y="17911"/>
                </a:lnTo>
                <a:lnTo>
                  <a:pt x="24312" y="27186"/>
                </a:lnTo>
                <a:lnTo>
                  <a:pt x="23720" y="36702"/>
                </a:lnTo>
                <a:lnTo>
                  <a:pt x="19553" y="46481"/>
                </a:lnTo>
                <a:lnTo>
                  <a:pt x="11688" y="56544"/>
                </a:lnTo>
                <a:lnTo>
                  <a:pt x="0" y="66912"/>
                </a:lnTo>
                <a:lnTo>
                  <a:pt x="12661" y="59903"/>
                </a:lnTo>
                <a:lnTo>
                  <a:pt x="48619" y="43322"/>
                </a:lnTo>
                <a:lnTo>
                  <a:pt x="87510" y="31914"/>
                </a:lnTo>
                <a:lnTo>
                  <a:pt x="76466" y="29413"/>
                </a:lnTo>
                <a:lnTo>
                  <a:pt x="30752" y="12804"/>
                </a:lnTo>
                <a:lnTo>
                  <a:pt x="18553" y="6809"/>
                </a:lnTo>
                <a:lnTo>
                  <a:pt x="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7092" y="2049000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10" y="31914"/>
                </a:moveTo>
                <a:lnTo>
                  <a:pt x="42566" y="18024"/>
                </a:lnTo>
                <a:lnTo>
                  <a:pt x="5892" y="0"/>
                </a:lnTo>
                <a:lnTo>
                  <a:pt x="15274" y="8856"/>
                </a:lnTo>
                <a:lnTo>
                  <a:pt x="21456" y="17911"/>
                </a:lnTo>
                <a:lnTo>
                  <a:pt x="24312" y="27186"/>
                </a:lnTo>
                <a:lnTo>
                  <a:pt x="23720" y="36702"/>
                </a:lnTo>
                <a:lnTo>
                  <a:pt x="19553" y="46481"/>
                </a:lnTo>
                <a:lnTo>
                  <a:pt x="11688" y="56544"/>
                </a:lnTo>
                <a:lnTo>
                  <a:pt x="0" y="66912"/>
                </a:lnTo>
                <a:lnTo>
                  <a:pt x="12661" y="59903"/>
                </a:lnTo>
                <a:lnTo>
                  <a:pt x="48619" y="43322"/>
                </a:lnTo>
                <a:lnTo>
                  <a:pt x="82769" y="32917"/>
                </a:lnTo>
                <a:lnTo>
                  <a:pt x="87510" y="31914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8952" y="2080915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7486" y="0"/>
                </a:lnTo>
                <a:lnTo>
                  <a:pt x="33817" y="0"/>
                </a:lnTo>
                <a:lnTo>
                  <a:pt x="49085" y="0"/>
                </a:lnTo>
                <a:lnTo>
                  <a:pt x="63385" y="0"/>
                </a:lnTo>
                <a:lnTo>
                  <a:pt x="76810" y="0"/>
                </a:lnTo>
                <a:lnTo>
                  <a:pt x="89454" y="0"/>
                </a:lnTo>
                <a:lnTo>
                  <a:pt x="101411" y="0"/>
                </a:lnTo>
                <a:lnTo>
                  <a:pt x="112775" y="0"/>
                </a:lnTo>
                <a:lnTo>
                  <a:pt x="123639" y="0"/>
                </a:lnTo>
                <a:lnTo>
                  <a:pt x="134097" y="0"/>
                </a:lnTo>
                <a:lnTo>
                  <a:pt x="144244" y="0"/>
                </a:lnTo>
                <a:lnTo>
                  <a:pt x="154172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08952" y="2080915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7486" y="0"/>
                </a:lnTo>
                <a:lnTo>
                  <a:pt x="33817" y="0"/>
                </a:lnTo>
                <a:lnTo>
                  <a:pt x="49085" y="0"/>
                </a:lnTo>
                <a:lnTo>
                  <a:pt x="63385" y="0"/>
                </a:lnTo>
                <a:lnTo>
                  <a:pt x="76810" y="0"/>
                </a:lnTo>
                <a:lnTo>
                  <a:pt x="89454" y="0"/>
                </a:lnTo>
                <a:lnTo>
                  <a:pt x="101411" y="0"/>
                </a:lnTo>
                <a:lnTo>
                  <a:pt x="112775" y="0"/>
                </a:lnTo>
                <a:lnTo>
                  <a:pt x="123639" y="0"/>
                </a:lnTo>
                <a:lnTo>
                  <a:pt x="134097" y="0"/>
                </a:lnTo>
                <a:lnTo>
                  <a:pt x="144244" y="0"/>
                </a:lnTo>
                <a:lnTo>
                  <a:pt x="154172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03929" y="2049000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92" y="0"/>
                </a:moveTo>
                <a:lnTo>
                  <a:pt x="15274" y="8856"/>
                </a:lnTo>
                <a:lnTo>
                  <a:pt x="21456" y="17911"/>
                </a:lnTo>
                <a:lnTo>
                  <a:pt x="24312" y="27186"/>
                </a:lnTo>
                <a:lnTo>
                  <a:pt x="23720" y="36702"/>
                </a:lnTo>
                <a:lnTo>
                  <a:pt x="19553" y="46481"/>
                </a:lnTo>
                <a:lnTo>
                  <a:pt x="11688" y="56544"/>
                </a:lnTo>
                <a:lnTo>
                  <a:pt x="0" y="66912"/>
                </a:lnTo>
                <a:lnTo>
                  <a:pt x="12661" y="59903"/>
                </a:lnTo>
                <a:lnTo>
                  <a:pt x="48619" y="43322"/>
                </a:lnTo>
                <a:lnTo>
                  <a:pt x="87510" y="31914"/>
                </a:lnTo>
                <a:lnTo>
                  <a:pt x="76466" y="29413"/>
                </a:lnTo>
                <a:lnTo>
                  <a:pt x="30752" y="12804"/>
                </a:lnTo>
                <a:lnTo>
                  <a:pt x="18553" y="6809"/>
                </a:lnTo>
                <a:lnTo>
                  <a:pt x="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03929" y="2049000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10" y="31914"/>
                </a:moveTo>
                <a:lnTo>
                  <a:pt x="42566" y="18024"/>
                </a:lnTo>
                <a:lnTo>
                  <a:pt x="5892" y="0"/>
                </a:lnTo>
                <a:lnTo>
                  <a:pt x="15274" y="8856"/>
                </a:lnTo>
                <a:lnTo>
                  <a:pt x="21456" y="17911"/>
                </a:lnTo>
                <a:lnTo>
                  <a:pt x="24312" y="27186"/>
                </a:lnTo>
                <a:lnTo>
                  <a:pt x="23720" y="36702"/>
                </a:lnTo>
                <a:lnTo>
                  <a:pt x="19553" y="46481"/>
                </a:lnTo>
                <a:lnTo>
                  <a:pt x="11688" y="56544"/>
                </a:lnTo>
                <a:lnTo>
                  <a:pt x="0" y="66912"/>
                </a:lnTo>
                <a:lnTo>
                  <a:pt x="12661" y="59903"/>
                </a:lnTo>
                <a:lnTo>
                  <a:pt x="48619" y="43322"/>
                </a:lnTo>
                <a:lnTo>
                  <a:pt x="82769" y="32917"/>
                </a:lnTo>
                <a:lnTo>
                  <a:pt x="87510" y="31914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10119" y="2080915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7443" y="0"/>
                </a:lnTo>
                <a:lnTo>
                  <a:pt x="33754" y="0"/>
                </a:lnTo>
                <a:lnTo>
                  <a:pt x="49023" y="0"/>
                </a:lnTo>
                <a:lnTo>
                  <a:pt x="63343" y="0"/>
                </a:lnTo>
                <a:lnTo>
                  <a:pt x="76806" y="0"/>
                </a:lnTo>
                <a:lnTo>
                  <a:pt x="89503" y="0"/>
                </a:lnTo>
                <a:lnTo>
                  <a:pt x="101526" y="0"/>
                </a:lnTo>
                <a:lnTo>
                  <a:pt x="112966" y="0"/>
                </a:lnTo>
                <a:lnTo>
                  <a:pt x="123916" y="0"/>
                </a:lnTo>
                <a:lnTo>
                  <a:pt x="134467" y="0"/>
                </a:lnTo>
                <a:lnTo>
                  <a:pt x="144710" y="0"/>
                </a:lnTo>
                <a:lnTo>
                  <a:pt x="154739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0119" y="2080915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7443" y="0"/>
                </a:lnTo>
                <a:lnTo>
                  <a:pt x="33754" y="0"/>
                </a:lnTo>
                <a:lnTo>
                  <a:pt x="49023" y="0"/>
                </a:lnTo>
                <a:lnTo>
                  <a:pt x="63343" y="0"/>
                </a:lnTo>
                <a:lnTo>
                  <a:pt x="76806" y="0"/>
                </a:lnTo>
                <a:lnTo>
                  <a:pt x="89503" y="0"/>
                </a:lnTo>
                <a:lnTo>
                  <a:pt x="101526" y="0"/>
                </a:lnTo>
                <a:lnTo>
                  <a:pt x="112966" y="0"/>
                </a:lnTo>
                <a:lnTo>
                  <a:pt x="123916" y="0"/>
                </a:lnTo>
                <a:lnTo>
                  <a:pt x="134467" y="0"/>
                </a:lnTo>
                <a:lnTo>
                  <a:pt x="144710" y="0"/>
                </a:lnTo>
                <a:lnTo>
                  <a:pt x="154739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07937" y="2048999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86" y="0"/>
                </a:moveTo>
                <a:lnTo>
                  <a:pt x="15269" y="8856"/>
                </a:lnTo>
                <a:lnTo>
                  <a:pt x="21451" y="17911"/>
                </a:lnTo>
                <a:lnTo>
                  <a:pt x="24309" y="27186"/>
                </a:lnTo>
                <a:lnTo>
                  <a:pt x="23717" y="36702"/>
                </a:lnTo>
                <a:lnTo>
                  <a:pt x="19551" y="46481"/>
                </a:lnTo>
                <a:lnTo>
                  <a:pt x="11686" y="56543"/>
                </a:lnTo>
                <a:lnTo>
                  <a:pt x="0" y="66911"/>
                </a:lnTo>
                <a:lnTo>
                  <a:pt x="12661" y="59902"/>
                </a:lnTo>
                <a:lnTo>
                  <a:pt x="48617" y="43322"/>
                </a:lnTo>
                <a:lnTo>
                  <a:pt x="87504" y="31916"/>
                </a:lnTo>
                <a:lnTo>
                  <a:pt x="76460" y="29414"/>
                </a:lnTo>
                <a:lnTo>
                  <a:pt x="30746" y="12805"/>
                </a:lnTo>
                <a:lnTo>
                  <a:pt x="18548" y="6809"/>
                </a:lnTo>
                <a:lnTo>
                  <a:pt x="5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07937" y="2048999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04" y="31916"/>
                </a:moveTo>
                <a:lnTo>
                  <a:pt x="42560" y="18025"/>
                </a:lnTo>
                <a:lnTo>
                  <a:pt x="5886" y="0"/>
                </a:lnTo>
                <a:lnTo>
                  <a:pt x="15269" y="8856"/>
                </a:lnTo>
                <a:lnTo>
                  <a:pt x="21451" y="17911"/>
                </a:lnTo>
                <a:lnTo>
                  <a:pt x="24309" y="27186"/>
                </a:lnTo>
                <a:lnTo>
                  <a:pt x="23717" y="36702"/>
                </a:lnTo>
                <a:lnTo>
                  <a:pt x="19551" y="46481"/>
                </a:lnTo>
                <a:lnTo>
                  <a:pt x="11686" y="56543"/>
                </a:lnTo>
                <a:lnTo>
                  <a:pt x="0" y="66911"/>
                </a:lnTo>
                <a:lnTo>
                  <a:pt x="12661" y="59902"/>
                </a:lnTo>
                <a:lnTo>
                  <a:pt x="48617" y="43322"/>
                </a:lnTo>
                <a:lnTo>
                  <a:pt x="82769" y="32917"/>
                </a:lnTo>
                <a:lnTo>
                  <a:pt x="87504" y="31916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14125" y="2080915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7276" y="0"/>
                </a:lnTo>
                <a:lnTo>
                  <a:pt x="33507" y="0"/>
                </a:lnTo>
                <a:lnTo>
                  <a:pt x="48777" y="0"/>
                </a:lnTo>
                <a:lnTo>
                  <a:pt x="63168" y="0"/>
                </a:lnTo>
                <a:lnTo>
                  <a:pt x="76765" y="0"/>
                </a:lnTo>
                <a:lnTo>
                  <a:pt x="89652" y="0"/>
                </a:lnTo>
                <a:lnTo>
                  <a:pt x="101911" y="0"/>
                </a:lnTo>
                <a:lnTo>
                  <a:pt x="113627" y="0"/>
                </a:lnTo>
                <a:lnTo>
                  <a:pt x="124884" y="0"/>
                </a:lnTo>
                <a:lnTo>
                  <a:pt x="135764" y="0"/>
                </a:lnTo>
                <a:lnTo>
                  <a:pt x="146353" y="0"/>
                </a:lnTo>
                <a:lnTo>
                  <a:pt x="156732" y="0"/>
                </a:lnTo>
                <a:lnTo>
                  <a:pt x="166987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14125" y="2080915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7276" y="0"/>
                </a:lnTo>
                <a:lnTo>
                  <a:pt x="33507" y="0"/>
                </a:lnTo>
                <a:lnTo>
                  <a:pt x="48777" y="0"/>
                </a:lnTo>
                <a:lnTo>
                  <a:pt x="63168" y="0"/>
                </a:lnTo>
                <a:lnTo>
                  <a:pt x="76765" y="0"/>
                </a:lnTo>
                <a:lnTo>
                  <a:pt x="89652" y="0"/>
                </a:lnTo>
                <a:lnTo>
                  <a:pt x="101911" y="0"/>
                </a:lnTo>
                <a:lnTo>
                  <a:pt x="113627" y="0"/>
                </a:lnTo>
                <a:lnTo>
                  <a:pt x="124884" y="0"/>
                </a:lnTo>
                <a:lnTo>
                  <a:pt x="135764" y="0"/>
                </a:lnTo>
                <a:lnTo>
                  <a:pt x="146353" y="0"/>
                </a:lnTo>
                <a:lnTo>
                  <a:pt x="156732" y="0"/>
                </a:lnTo>
                <a:lnTo>
                  <a:pt x="166987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23628" y="2049000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892" y="0"/>
                </a:moveTo>
                <a:lnTo>
                  <a:pt x="15274" y="8856"/>
                </a:lnTo>
                <a:lnTo>
                  <a:pt x="21456" y="17911"/>
                </a:lnTo>
                <a:lnTo>
                  <a:pt x="24312" y="27186"/>
                </a:lnTo>
                <a:lnTo>
                  <a:pt x="23720" y="36702"/>
                </a:lnTo>
                <a:lnTo>
                  <a:pt x="19553" y="46481"/>
                </a:lnTo>
                <a:lnTo>
                  <a:pt x="11688" y="56544"/>
                </a:lnTo>
                <a:lnTo>
                  <a:pt x="0" y="66912"/>
                </a:lnTo>
                <a:lnTo>
                  <a:pt x="12661" y="59903"/>
                </a:lnTo>
                <a:lnTo>
                  <a:pt x="48619" y="43322"/>
                </a:lnTo>
                <a:lnTo>
                  <a:pt x="87510" y="31914"/>
                </a:lnTo>
                <a:lnTo>
                  <a:pt x="76466" y="29413"/>
                </a:lnTo>
                <a:lnTo>
                  <a:pt x="30752" y="12804"/>
                </a:lnTo>
                <a:lnTo>
                  <a:pt x="18553" y="6809"/>
                </a:lnTo>
                <a:lnTo>
                  <a:pt x="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23628" y="2049000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10" y="31914"/>
                </a:moveTo>
                <a:lnTo>
                  <a:pt x="42566" y="18024"/>
                </a:lnTo>
                <a:lnTo>
                  <a:pt x="5892" y="0"/>
                </a:lnTo>
                <a:lnTo>
                  <a:pt x="15274" y="8856"/>
                </a:lnTo>
                <a:lnTo>
                  <a:pt x="21456" y="17911"/>
                </a:lnTo>
                <a:lnTo>
                  <a:pt x="24312" y="27186"/>
                </a:lnTo>
                <a:lnTo>
                  <a:pt x="23720" y="36702"/>
                </a:lnTo>
                <a:lnTo>
                  <a:pt x="19553" y="46481"/>
                </a:lnTo>
                <a:lnTo>
                  <a:pt x="11688" y="56544"/>
                </a:lnTo>
                <a:lnTo>
                  <a:pt x="0" y="66912"/>
                </a:lnTo>
                <a:lnTo>
                  <a:pt x="12661" y="59903"/>
                </a:lnTo>
                <a:lnTo>
                  <a:pt x="48619" y="43322"/>
                </a:lnTo>
                <a:lnTo>
                  <a:pt x="82769" y="32917"/>
                </a:lnTo>
                <a:lnTo>
                  <a:pt x="87510" y="31914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06434" y="208091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7099" y="0"/>
                </a:lnTo>
                <a:lnTo>
                  <a:pt x="33243" y="0"/>
                </a:lnTo>
                <a:lnTo>
                  <a:pt x="48507" y="0"/>
                </a:lnTo>
                <a:lnTo>
                  <a:pt x="62966" y="0"/>
                </a:lnTo>
                <a:lnTo>
                  <a:pt x="76695" y="0"/>
                </a:lnTo>
                <a:lnTo>
                  <a:pt x="89768" y="0"/>
                </a:lnTo>
                <a:lnTo>
                  <a:pt x="102261" y="0"/>
                </a:lnTo>
                <a:lnTo>
                  <a:pt x="114248" y="0"/>
                </a:lnTo>
                <a:lnTo>
                  <a:pt x="125804" y="0"/>
                </a:lnTo>
                <a:lnTo>
                  <a:pt x="137004" y="0"/>
                </a:lnTo>
                <a:lnTo>
                  <a:pt x="147923" y="0"/>
                </a:lnTo>
                <a:lnTo>
                  <a:pt x="158636" y="0"/>
                </a:lnTo>
                <a:lnTo>
                  <a:pt x="169217" y="0"/>
                </a:lnTo>
                <a:lnTo>
                  <a:pt x="179742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06434" y="208091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7099" y="0"/>
                </a:lnTo>
                <a:lnTo>
                  <a:pt x="33243" y="0"/>
                </a:lnTo>
                <a:lnTo>
                  <a:pt x="48507" y="0"/>
                </a:lnTo>
                <a:lnTo>
                  <a:pt x="62966" y="0"/>
                </a:lnTo>
                <a:lnTo>
                  <a:pt x="76695" y="0"/>
                </a:lnTo>
                <a:lnTo>
                  <a:pt x="89768" y="0"/>
                </a:lnTo>
                <a:lnTo>
                  <a:pt x="102261" y="0"/>
                </a:lnTo>
                <a:lnTo>
                  <a:pt x="114248" y="0"/>
                </a:lnTo>
                <a:lnTo>
                  <a:pt x="125804" y="0"/>
                </a:lnTo>
                <a:lnTo>
                  <a:pt x="137004" y="0"/>
                </a:lnTo>
                <a:lnTo>
                  <a:pt x="147923" y="0"/>
                </a:lnTo>
                <a:lnTo>
                  <a:pt x="158636" y="0"/>
                </a:lnTo>
                <a:lnTo>
                  <a:pt x="169217" y="0"/>
                </a:lnTo>
                <a:lnTo>
                  <a:pt x="179742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30403" y="204900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29" h="67310">
                <a:moveTo>
                  <a:pt x="5912" y="0"/>
                </a:moveTo>
                <a:lnTo>
                  <a:pt x="15292" y="8855"/>
                </a:lnTo>
                <a:lnTo>
                  <a:pt x="21471" y="17910"/>
                </a:lnTo>
                <a:lnTo>
                  <a:pt x="24325" y="27186"/>
                </a:lnTo>
                <a:lnTo>
                  <a:pt x="23730" y="36703"/>
                </a:lnTo>
                <a:lnTo>
                  <a:pt x="19560" y="46483"/>
                </a:lnTo>
                <a:lnTo>
                  <a:pt x="11691" y="56548"/>
                </a:lnTo>
                <a:lnTo>
                  <a:pt x="0" y="66918"/>
                </a:lnTo>
                <a:lnTo>
                  <a:pt x="12661" y="59906"/>
                </a:lnTo>
                <a:lnTo>
                  <a:pt x="48614" y="43323"/>
                </a:lnTo>
                <a:lnTo>
                  <a:pt x="87532" y="31910"/>
                </a:lnTo>
                <a:lnTo>
                  <a:pt x="76482" y="29409"/>
                </a:lnTo>
                <a:lnTo>
                  <a:pt x="30767" y="12802"/>
                </a:lnTo>
                <a:lnTo>
                  <a:pt x="18570" y="6808"/>
                </a:lnTo>
                <a:lnTo>
                  <a:pt x="5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30403" y="204900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29" h="67310">
                <a:moveTo>
                  <a:pt x="87532" y="31910"/>
                </a:moveTo>
                <a:lnTo>
                  <a:pt x="42578" y="18021"/>
                </a:lnTo>
                <a:lnTo>
                  <a:pt x="5912" y="0"/>
                </a:lnTo>
                <a:lnTo>
                  <a:pt x="15292" y="8855"/>
                </a:lnTo>
                <a:lnTo>
                  <a:pt x="21471" y="17910"/>
                </a:lnTo>
                <a:lnTo>
                  <a:pt x="24325" y="27186"/>
                </a:lnTo>
                <a:lnTo>
                  <a:pt x="23730" y="36703"/>
                </a:lnTo>
                <a:lnTo>
                  <a:pt x="19560" y="46483"/>
                </a:lnTo>
                <a:lnTo>
                  <a:pt x="11691" y="56548"/>
                </a:lnTo>
                <a:lnTo>
                  <a:pt x="0" y="66918"/>
                </a:lnTo>
                <a:lnTo>
                  <a:pt x="12661" y="59906"/>
                </a:lnTo>
                <a:lnTo>
                  <a:pt x="48614" y="43323"/>
                </a:lnTo>
                <a:lnTo>
                  <a:pt x="82768" y="32917"/>
                </a:lnTo>
                <a:lnTo>
                  <a:pt x="87532" y="31910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37525" y="2165354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4" h="310514">
                <a:moveTo>
                  <a:pt x="0" y="0"/>
                </a:moveTo>
                <a:lnTo>
                  <a:pt x="37703" y="37702"/>
                </a:lnTo>
                <a:lnTo>
                  <a:pt x="72450" y="72447"/>
                </a:lnTo>
                <a:lnTo>
                  <a:pt x="104795" y="104790"/>
                </a:lnTo>
                <a:lnTo>
                  <a:pt x="135291" y="135283"/>
                </a:lnTo>
                <a:lnTo>
                  <a:pt x="150019" y="150009"/>
                </a:lnTo>
                <a:lnTo>
                  <a:pt x="164492" y="164481"/>
                </a:lnTo>
                <a:lnTo>
                  <a:pt x="192952" y="192939"/>
                </a:lnTo>
                <a:lnTo>
                  <a:pt x="221225" y="221210"/>
                </a:lnTo>
                <a:lnTo>
                  <a:pt x="249864" y="249849"/>
                </a:lnTo>
                <a:lnTo>
                  <a:pt x="279423" y="279409"/>
                </a:lnTo>
                <a:lnTo>
                  <a:pt x="294721" y="294707"/>
                </a:lnTo>
                <a:lnTo>
                  <a:pt x="310457" y="310444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37525" y="2165354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4" h="310514">
                <a:moveTo>
                  <a:pt x="0" y="0"/>
                </a:moveTo>
                <a:lnTo>
                  <a:pt x="37703" y="37702"/>
                </a:lnTo>
                <a:lnTo>
                  <a:pt x="72450" y="72447"/>
                </a:lnTo>
                <a:lnTo>
                  <a:pt x="104795" y="104790"/>
                </a:lnTo>
                <a:lnTo>
                  <a:pt x="135291" y="135283"/>
                </a:lnTo>
                <a:lnTo>
                  <a:pt x="150019" y="150009"/>
                </a:lnTo>
                <a:lnTo>
                  <a:pt x="164492" y="164481"/>
                </a:lnTo>
                <a:lnTo>
                  <a:pt x="192952" y="192939"/>
                </a:lnTo>
                <a:lnTo>
                  <a:pt x="221225" y="221210"/>
                </a:lnTo>
                <a:lnTo>
                  <a:pt x="249864" y="249849"/>
                </a:lnTo>
                <a:lnTo>
                  <a:pt x="279423" y="279409"/>
                </a:lnTo>
                <a:lnTo>
                  <a:pt x="294721" y="294707"/>
                </a:lnTo>
                <a:lnTo>
                  <a:pt x="310457" y="310444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83205" y="2411255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45387" y="0"/>
                </a:moveTo>
                <a:lnTo>
                  <a:pt x="28225" y="40522"/>
                </a:lnTo>
                <a:lnTo>
                  <a:pt x="0" y="43788"/>
                </a:lnTo>
                <a:lnTo>
                  <a:pt x="12531" y="47823"/>
                </a:lnTo>
                <a:lnTo>
                  <a:pt x="48410" y="62246"/>
                </a:lnTo>
                <a:lnTo>
                  <a:pt x="80528" y="80283"/>
                </a:lnTo>
                <a:lnTo>
                  <a:pt x="74488" y="70703"/>
                </a:lnTo>
                <a:lnTo>
                  <a:pt x="53908" y="26631"/>
                </a:lnTo>
                <a:lnTo>
                  <a:pt x="49523" y="13767"/>
                </a:lnTo>
                <a:lnTo>
                  <a:pt x="45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83205" y="2411255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80528" y="80283"/>
                </a:moveTo>
                <a:lnTo>
                  <a:pt x="58570" y="38676"/>
                </a:lnTo>
                <a:lnTo>
                  <a:pt x="45387" y="0"/>
                </a:lnTo>
                <a:lnTo>
                  <a:pt x="45660" y="14134"/>
                </a:lnTo>
                <a:lnTo>
                  <a:pt x="15866" y="43653"/>
                </a:lnTo>
                <a:lnTo>
                  <a:pt x="0" y="43788"/>
                </a:lnTo>
                <a:lnTo>
                  <a:pt x="12531" y="47823"/>
                </a:lnTo>
                <a:lnTo>
                  <a:pt x="48410" y="62246"/>
                </a:lnTo>
                <a:lnTo>
                  <a:pt x="70520" y="73983"/>
                </a:lnTo>
                <a:lnTo>
                  <a:pt x="80528" y="80283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07334" y="2584929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7278" y="0"/>
                </a:lnTo>
                <a:lnTo>
                  <a:pt x="33511" y="0"/>
                </a:lnTo>
                <a:lnTo>
                  <a:pt x="48782" y="0"/>
                </a:lnTo>
                <a:lnTo>
                  <a:pt x="63174" y="0"/>
                </a:lnTo>
                <a:lnTo>
                  <a:pt x="76771" y="0"/>
                </a:lnTo>
                <a:lnTo>
                  <a:pt x="89657" y="0"/>
                </a:lnTo>
                <a:lnTo>
                  <a:pt x="101916" y="0"/>
                </a:lnTo>
                <a:lnTo>
                  <a:pt x="156728" y="0"/>
                </a:lnTo>
                <a:lnTo>
                  <a:pt x="166980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07334" y="2584929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7278" y="0"/>
                </a:lnTo>
                <a:lnTo>
                  <a:pt x="33511" y="0"/>
                </a:lnTo>
                <a:lnTo>
                  <a:pt x="48782" y="0"/>
                </a:lnTo>
                <a:lnTo>
                  <a:pt x="63174" y="0"/>
                </a:lnTo>
                <a:lnTo>
                  <a:pt x="76771" y="0"/>
                </a:lnTo>
                <a:lnTo>
                  <a:pt x="89657" y="0"/>
                </a:lnTo>
                <a:lnTo>
                  <a:pt x="101916" y="0"/>
                </a:lnTo>
                <a:lnTo>
                  <a:pt x="156728" y="0"/>
                </a:lnTo>
                <a:lnTo>
                  <a:pt x="166980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16786" y="255300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902" y="0"/>
                </a:moveTo>
                <a:lnTo>
                  <a:pt x="15283" y="8856"/>
                </a:lnTo>
                <a:lnTo>
                  <a:pt x="21463" y="17912"/>
                </a:lnTo>
                <a:lnTo>
                  <a:pt x="24319" y="27187"/>
                </a:lnTo>
                <a:lnTo>
                  <a:pt x="23725" y="36704"/>
                </a:lnTo>
                <a:lnTo>
                  <a:pt x="19557" y="46483"/>
                </a:lnTo>
                <a:lnTo>
                  <a:pt x="11690" y="56546"/>
                </a:lnTo>
                <a:lnTo>
                  <a:pt x="0" y="66913"/>
                </a:lnTo>
                <a:lnTo>
                  <a:pt x="12663" y="59904"/>
                </a:lnTo>
                <a:lnTo>
                  <a:pt x="48622" y="43322"/>
                </a:lnTo>
                <a:lnTo>
                  <a:pt x="87515" y="31923"/>
                </a:lnTo>
                <a:lnTo>
                  <a:pt x="76472" y="29418"/>
                </a:lnTo>
                <a:lnTo>
                  <a:pt x="30760" y="12805"/>
                </a:lnTo>
                <a:lnTo>
                  <a:pt x="18562" y="6809"/>
                </a:lnTo>
                <a:lnTo>
                  <a:pt x="5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16786" y="255300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15" y="31923"/>
                </a:moveTo>
                <a:lnTo>
                  <a:pt x="42573" y="18024"/>
                </a:lnTo>
                <a:lnTo>
                  <a:pt x="5902" y="0"/>
                </a:lnTo>
                <a:lnTo>
                  <a:pt x="15283" y="8856"/>
                </a:lnTo>
                <a:lnTo>
                  <a:pt x="21463" y="17912"/>
                </a:lnTo>
                <a:lnTo>
                  <a:pt x="24319" y="27187"/>
                </a:lnTo>
                <a:lnTo>
                  <a:pt x="23725" y="36704"/>
                </a:lnTo>
                <a:lnTo>
                  <a:pt x="19557" y="46483"/>
                </a:lnTo>
                <a:lnTo>
                  <a:pt x="11690" y="56546"/>
                </a:lnTo>
                <a:lnTo>
                  <a:pt x="0" y="66913"/>
                </a:lnTo>
                <a:lnTo>
                  <a:pt x="12663" y="59904"/>
                </a:lnTo>
                <a:lnTo>
                  <a:pt x="48622" y="43322"/>
                </a:lnTo>
                <a:lnTo>
                  <a:pt x="82773" y="32925"/>
                </a:lnTo>
                <a:lnTo>
                  <a:pt x="87515" y="31923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05267" y="2584929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7061" y="0"/>
                </a:lnTo>
                <a:lnTo>
                  <a:pt x="33185" y="0"/>
                </a:lnTo>
                <a:lnTo>
                  <a:pt x="48447" y="0"/>
                </a:lnTo>
                <a:lnTo>
                  <a:pt x="62918" y="0"/>
                </a:lnTo>
                <a:lnTo>
                  <a:pt x="76672" y="0"/>
                </a:lnTo>
                <a:lnTo>
                  <a:pt x="89782" y="0"/>
                </a:lnTo>
                <a:lnTo>
                  <a:pt x="102321" y="0"/>
                </a:lnTo>
                <a:lnTo>
                  <a:pt x="114361" y="0"/>
                </a:lnTo>
                <a:lnTo>
                  <a:pt x="125975" y="0"/>
                </a:lnTo>
                <a:lnTo>
                  <a:pt x="137237" y="0"/>
                </a:lnTo>
                <a:lnTo>
                  <a:pt x="148220" y="0"/>
                </a:lnTo>
                <a:lnTo>
                  <a:pt x="158997" y="0"/>
                </a:lnTo>
                <a:lnTo>
                  <a:pt x="169640" y="0"/>
                </a:lnTo>
                <a:lnTo>
                  <a:pt x="180222" y="0"/>
                </a:lnTo>
                <a:lnTo>
                  <a:pt x="190817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05267" y="2584929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7061" y="0"/>
                </a:lnTo>
                <a:lnTo>
                  <a:pt x="33185" y="0"/>
                </a:lnTo>
                <a:lnTo>
                  <a:pt x="48447" y="0"/>
                </a:lnTo>
                <a:lnTo>
                  <a:pt x="62918" y="0"/>
                </a:lnTo>
                <a:lnTo>
                  <a:pt x="76672" y="0"/>
                </a:lnTo>
                <a:lnTo>
                  <a:pt x="89782" y="0"/>
                </a:lnTo>
                <a:lnTo>
                  <a:pt x="102321" y="0"/>
                </a:lnTo>
                <a:lnTo>
                  <a:pt x="114361" y="0"/>
                </a:lnTo>
                <a:lnTo>
                  <a:pt x="125975" y="0"/>
                </a:lnTo>
                <a:lnTo>
                  <a:pt x="137237" y="0"/>
                </a:lnTo>
                <a:lnTo>
                  <a:pt x="148220" y="0"/>
                </a:lnTo>
                <a:lnTo>
                  <a:pt x="158997" y="0"/>
                </a:lnTo>
                <a:lnTo>
                  <a:pt x="169640" y="0"/>
                </a:lnTo>
                <a:lnTo>
                  <a:pt x="180222" y="0"/>
                </a:lnTo>
                <a:lnTo>
                  <a:pt x="190817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32480" y="255300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5902" y="0"/>
                </a:moveTo>
                <a:lnTo>
                  <a:pt x="15283" y="8856"/>
                </a:lnTo>
                <a:lnTo>
                  <a:pt x="21463" y="17912"/>
                </a:lnTo>
                <a:lnTo>
                  <a:pt x="24319" y="27187"/>
                </a:lnTo>
                <a:lnTo>
                  <a:pt x="23725" y="36704"/>
                </a:lnTo>
                <a:lnTo>
                  <a:pt x="19557" y="46483"/>
                </a:lnTo>
                <a:lnTo>
                  <a:pt x="11690" y="56546"/>
                </a:lnTo>
                <a:lnTo>
                  <a:pt x="0" y="66913"/>
                </a:lnTo>
                <a:lnTo>
                  <a:pt x="12663" y="59904"/>
                </a:lnTo>
                <a:lnTo>
                  <a:pt x="48622" y="43322"/>
                </a:lnTo>
                <a:lnTo>
                  <a:pt x="87515" y="31923"/>
                </a:lnTo>
                <a:lnTo>
                  <a:pt x="76472" y="29418"/>
                </a:lnTo>
                <a:lnTo>
                  <a:pt x="30760" y="12805"/>
                </a:lnTo>
                <a:lnTo>
                  <a:pt x="18562" y="6809"/>
                </a:lnTo>
                <a:lnTo>
                  <a:pt x="5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32480" y="2553005"/>
            <a:ext cx="87630" cy="67310"/>
          </a:xfrm>
          <a:custGeom>
            <a:avLst/>
            <a:gdLst/>
            <a:ahLst/>
            <a:cxnLst/>
            <a:rect l="l" t="t" r="r" b="b"/>
            <a:pathLst>
              <a:path w="87630" h="67310">
                <a:moveTo>
                  <a:pt x="87515" y="31923"/>
                </a:moveTo>
                <a:lnTo>
                  <a:pt x="42573" y="18024"/>
                </a:lnTo>
                <a:lnTo>
                  <a:pt x="5902" y="0"/>
                </a:lnTo>
                <a:lnTo>
                  <a:pt x="15283" y="8856"/>
                </a:lnTo>
                <a:lnTo>
                  <a:pt x="21463" y="17912"/>
                </a:lnTo>
                <a:lnTo>
                  <a:pt x="24319" y="27187"/>
                </a:lnTo>
                <a:lnTo>
                  <a:pt x="23725" y="36704"/>
                </a:lnTo>
                <a:lnTo>
                  <a:pt x="19557" y="46483"/>
                </a:lnTo>
                <a:lnTo>
                  <a:pt x="11690" y="56546"/>
                </a:lnTo>
                <a:lnTo>
                  <a:pt x="0" y="66913"/>
                </a:lnTo>
                <a:lnTo>
                  <a:pt x="12663" y="59904"/>
                </a:lnTo>
                <a:lnTo>
                  <a:pt x="48622" y="43322"/>
                </a:lnTo>
                <a:lnTo>
                  <a:pt x="82773" y="32925"/>
                </a:lnTo>
                <a:lnTo>
                  <a:pt x="87515" y="31923"/>
                </a:lnTo>
                <a:close/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>
              <a:lnSpc>
                <a:spcPct val="100000"/>
              </a:lnSpc>
            </a:pPr>
            <a:r>
              <a:rPr sz="1400" spc="80" dirty="0"/>
              <a:t>S</a:t>
            </a:r>
            <a:r>
              <a:rPr spc="55" dirty="0"/>
              <a:t>TRIN</a:t>
            </a:r>
            <a:r>
              <a:rPr spc="-10" dirty="0"/>
              <a:t>G</a:t>
            </a:r>
            <a:r>
              <a:rPr spc="145" dirty="0"/>
              <a:t> </a:t>
            </a:r>
            <a:r>
              <a:rPr spc="55" dirty="0"/>
              <a:t>GRAP</a:t>
            </a:r>
            <a:r>
              <a:rPr spc="-10" dirty="0"/>
              <a:t>H</a:t>
            </a:r>
            <a:r>
              <a:rPr spc="145" dirty="0"/>
              <a:t> </a:t>
            </a:r>
            <a:r>
              <a:rPr sz="1400" spc="5" dirty="0"/>
              <a:t>/</a:t>
            </a:r>
            <a:r>
              <a:rPr sz="1400" spc="80" dirty="0"/>
              <a:t> </a:t>
            </a:r>
            <a:r>
              <a:rPr spc="55" dirty="0"/>
              <a:t>D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z="1400" spc="80" dirty="0"/>
              <a:t>B</a:t>
            </a:r>
            <a:r>
              <a:rPr spc="15" dirty="0"/>
              <a:t>R</a:t>
            </a:r>
            <a:r>
              <a:rPr spc="55" dirty="0"/>
              <a:t>UIJ</a:t>
            </a:r>
            <a:r>
              <a:rPr spc="-10" dirty="0"/>
              <a:t>N</a:t>
            </a:r>
            <a:r>
              <a:rPr spc="145" dirty="0"/>
              <a:t> </a:t>
            </a:r>
            <a:r>
              <a:rPr spc="55" dirty="0"/>
              <a:t>GRAP</a:t>
            </a:r>
            <a:r>
              <a:rPr spc="-10" dirty="0"/>
              <a:t>H</a:t>
            </a:r>
            <a:r>
              <a:rPr spc="150" dirty="0"/>
              <a:t> </a:t>
            </a:r>
            <a:r>
              <a:rPr sz="1400" spc="75" dirty="0"/>
              <a:t>(4</a:t>
            </a:r>
            <a:r>
              <a:rPr sz="1400" spc="5" dirty="0"/>
              <a:t>)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774034"/>
            <a:ext cx="3580765" cy="1875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is better?</a:t>
            </a:r>
            <a:endParaRPr sz="11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6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29019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ing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capture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whole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in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mation</a:t>
            </a:r>
            <a:endParaRPr sz="11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175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29019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uijn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conceptually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simple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429259">
              <a:lnSpc>
                <a:spcPts val="1200"/>
              </a:lnSpc>
              <a:spcBef>
                <a:spcPts val="175"/>
              </a:spcBef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single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node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length</a:t>
            </a:r>
            <a:endParaRPr sz="1000">
              <a:latin typeface="Arial"/>
              <a:cs typeface="Arial"/>
            </a:endParaRPr>
          </a:p>
          <a:p>
            <a:pPr marL="429259">
              <a:lnSpc>
                <a:spcPts val="1200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single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lap definition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61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Histo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icall</a:t>
            </a:r>
            <a:r>
              <a:rPr sz="1100" spc="-1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100" spc="-5" dirty="0">
                <a:solidFill>
                  <a:srgbClr val="91FC91"/>
                </a:solidFill>
                <a:latin typeface="Arial"/>
                <a:cs typeface="Arial"/>
              </a:rPr>
              <a:t>st</a:t>
            </a:r>
            <a:r>
              <a:rPr sz="1100" spc="5" dirty="0">
                <a:solidFill>
                  <a:srgbClr val="91FC91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91FC91"/>
                </a:solidFill>
                <a:latin typeface="Arial"/>
                <a:cs typeface="Arial"/>
              </a:rPr>
              <a:t>ing </a:t>
            </a:r>
            <a:r>
              <a:rPr sz="1100" spc="-20" dirty="0">
                <a:solidFill>
                  <a:srgbClr val="91FC91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91FC91"/>
                </a:solidFill>
                <a:latin typeface="Arial"/>
                <a:cs typeface="Arial"/>
              </a:rPr>
              <a:t>aphs</a:t>
            </a:r>
            <a:r>
              <a:rPr sz="1100" spc="-5" dirty="0">
                <a:solidFill>
                  <a:srgbClr val="91FC9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reads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de B</a:t>
            </a:r>
            <a:r>
              <a:rPr sz="1100" spc="5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uijn </a:t>
            </a:r>
            <a:r>
              <a:rPr sz="1100" spc="-20" dirty="0">
                <a:solidFill>
                  <a:srgbClr val="B2B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aphs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sho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311150">
              <a:lnSpc>
                <a:spcPct val="1026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ing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also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kn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Overlap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out Consensus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(OLC)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method.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z="1400" spc="85" dirty="0"/>
              <a:t>H</a:t>
            </a:r>
            <a:r>
              <a:rPr spc="25" dirty="0"/>
              <a:t>O</a:t>
            </a:r>
            <a:r>
              <a:rPr spc="-15" dirty="0"/>
              <a:t>W</a:t>
            </a:r>
            <a:r>
              <a:rPr spc="150" dirty="0"/>
              <a:t> </a:t>
            </a:r>
            <a:r>
              <a:rPr spc="55" dirty="0"/>
              <a:t>DOE</a:t>
            </a:r>
            <a:r>
              <a:rPr spc="-10" dirty="0"/>
              <a:t>S</a:t>
            </a:r>
            <a:r>
              <a:rPr spc="145" dirty="0"/>
              <a:t> </a:t>
            </a:r>
            <a:r>
              <a:rPr spc="55" dirty="0"/>
              <a:t>ON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pc="55" dirty="0"/>
              <a:t>ASSEMBL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pc="55" dirty="0"/>
              <a:t>USIN</a:t>
            </a:r>
            <a:r>
              <a:rPr spc="-10" dirty="0"/>
              <a:t>G</a:t>
            </a:r>
            <a:r>
              <a:rPr spc="145" dirty="0"/>
              <a:t> </a:t>
            </a:r>
            <a:r>
              <a:rPr spc="-10" dirty="0"/>
              <a:t>A</a:t>
            </a:r>
            <a:r>
              <a:rPr spc="150" dirty="0"/>
              <a:t> </a:t>
            </a:r>
            <a:r>
              <a:rPr spc="55" dirty="0"/>
              <a:t>GRAPH</a:t>
            </a:r>
            <a:r>
              <a:rPr sz="1400" spc="15" dirty="0"/>
              <a:t>?</a:t>
            </a:r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309192" y="771726"/>
            <a:ext cx="3989704" cy="203835"/>
          </a:xfrm>
          <a:custGeom>
            <a:avLst/>
            <a:gdLst/>
            <a:ahLst/>
            <a:cxnLst/>
            <a:rect l="l" t="t" r="r" b="b"/>
            <a:pathLst>
              <a:path w="3989704" h="203834">
                <a:moveTo>
                  <a:pt x="3938835" y="0"/>
                </a:moveTo>
                <a:lnTo>
                  <a:pt x="41297" y="897"/>
                </a:lnTo>
                <a:lnTo>
                  <a:pt x="7785" y="23858"/>
                </a:lnTo>
                <a:lnTo>
                  <a:pt x="0" y="50804"/>
                </a:lnTo>
                <a:lnTo>
                  <a:pt x="0" y="203551"/>
                </a:lnTo>
                <a:lnTo>
                  <a:pt x="3989645" y="203551"/>
                </a:lnTo>
                <a:lnTo>
                  <a:pt x="3988747" y="41293"/>
                </a:lnTo>
                <a:lnTo>
                  <a:pt x="3965784" y="7784"/>
                </a:lnTo>
                <a:lnTo>
                  <a:pt x="3938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297" y="787987"/>
            <a:ext cx="13100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98B2CC"/>
                </a:solidFill>
                <a:latin typeface="Arial"/>
                <a:cs typeface="Arial"/>
              </a:rPr>
              <a:t>Assem</a:t>
            </a:r>
            <a:r>
              <a:rPr sz="1200" spc="-35" dirty="0">
                <a:solidFill>
                  <a:srgbClr val="98B2CC"/>
                </a:solidFill>
                <a:latin typeface="Arial"/>
                <a:cs typeface="Arial"/>
              </a:rPr>
              <a:t>b</a:t>
            </a:r>
            <a:r>
              <a:rPr sz="1200" spc="-5" dirty="0">
                <a:solidFill>
                  <a:srgbClr val="98B2CC"/>
                </a:solidFill>
                <a:latin typeface="Arial"/>
                <a:cs typeface="Arial"/>
              </a:rPr>
              <a:t>ly in </a:t>
            </a:r>
            <a:r>
              <a:rPr sz="1200" spc="-10" dirty="0">
                <a:solidFill>
                  <a:srgbClr val="98B2CC"/>
                </a:solidFill>
                <a:latin typeface="Arial"/>
                <a:cs typeface="Arial"/>
              </a:rPr>
              <a:t>theo</a:t>
            </a:r>
            <a:r>
              <a:rPr sz="1200" spc="25" dirty="0">
                <a:solidFill>
                  <a:srgbClr val="98B2CC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98B2CC"/>
                </a:solidFill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2423" y="827093"/>
            <a:ext cx="68834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DDDDF5"/>
                </a:solidFill>
                <a:latin typeface="Arial"/>
                <a:cs typeface="Arial"/>
              </a:rPr>
              <a:t>[Naga</a:t>
            </a:r>
            <a:r>
              <a:rPr sz="800" spc="-15" dirty="0">
                <a:solidFill>
                  <a:srgbClr val="DDDDF5"/>
                </a:solidFill>
                <a:latin typeface="Arial"/>
                <a:cs typeface="Arial"/>
              </a:rPr>
              <a:t>r</a:t>
            </a:r>
            <a:r>
              <a:rPr sz="800" spc="-5" dirty="0">
                <a:solidFill>
                  <a:srgbClr val="DDDDF5"/>
                </a:solidFill>
                <a:latin typeface="Arial"/>
                <a:cs typeface="Arial"/>
              </a:rPr>
              <a:t>ajan 09]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847" y="959739"/>
            <a:ext cx="3992879" cy="55244"/>
          </a:xfrm>
          <a:custGeom>
            <a:avLst/>
            <a:gdLst/>
            <a:ahLst/>
            <a:cxnLst/>
            <a:rect l="l" t="t" r="r" b="b"/>
            <a:pathLst>
              <a:path w="3992879" h="55244">
                <a:moveTo>
                  <a:pt x="0" y="54863"/>
                </a:moveTo>
                <a:lnTo>
                  <a:pt x="3992879" y="54863"/>
                </a:lnTo>
                <a:lnTo>
                  <a:pt x="3992879" y="0"/>
                </a:lnTo>
                <a:lnTo>
                  <a:pt x="0" y="0"/>
                </a:lnTo>
                <a:lnTo>
                  <a:pt x="0" y="5486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192" y="1006888"/>
            <a:ext cx="3989704" cy="345440"/>
          </a:xfrm>
          <a:custGeom>
            <a:avLst/>
            <a:gdLst/>
            <a:ahLst/>
            <a:cxnLst/>
            <a:rect l="l" t="t" r="r" b="b"/>
            <a:pathLst>
              <a:path w="3989704" h="345440">
                <a:moveTo>
                  <a:pt x="3989645" y="0"/>
                </a:moveTo>
                <a:lnTo>
                  <a:pt x="0" y="0"/>
                </a:lnTo>
                <a:lnTo>
                  <a:pt x="0" y="294644"/>
                </a:lnTo>
                <a:lnTo>
                  <a:pt x="16634" y="332159"/>
                </a:lnTo>
                <a:lnTo>
                  <a:pt x="3938835" y="345448"/>
                </a:lnTo>
                <a:lnTo>
                  <a:pt x="3953081" y="343403"/>
                </a:lnTo>
                <a:lnTo>
                  <a:pt x="3984205" y="317449"/>
                </a:lnTo>
                <a:lnTo>
                  <a:pt x="3989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192" y="1478862"/>
            <a:ext cx="3989704" cy="191135"/>
          </a:xfrm>
          <a:custGeom>
            <a:avLst/>
            <a:gdLst/>
            <a:ahLst/>
            <a:cxnLst/>
            <a:rect l="l" t="t" r="r" b="b"/>
            <a:pathLst>
              <a:path w="3989704" h="191135">
                <a:moveTo>
                  <a:pt x="3938835" y="0"/>
                </a:moveTo>
                <a:lnTo>
                  <a:pt x="41297" y="897"/>
                </a:lnTo>
                <a:lnTo>
                  <a:pt x="7785" y="23858"/>
                </a:lnTo>
                <a:lnTo>
                  <a:pt x="0" y="50804"/>
                </a:lnTo>
                <a:lnTo>
                  <a:pt x="0" y="190560"/>
                </a:lnTo>
                <a:lnTo>
                  <a:pt x="3989645" y="190560"/>
                </a:lnTo>
                <a:lnTo>
                  <a:pt x="3988747" y="41293"/>
                </a:lnTo>
                <a:lnTo>
                  <a:pt x="3965784" y="7784"/>
                </a:lnTo>
                <a:lnTo>
                  <a:pt x="3938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7297" y="1014356"/>
            <a:ext cx="3708400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Retu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path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minimal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length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that 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erses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node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at least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CCFFCC"/>
                </a:solidFill>
                <a:latin typeface="Arial"/>
                <a:cs typeface="Arial"/>
              </a:rPr>
              <a:t>Illust</a:t>
            </a:r>
            <a:r>
              <a:rPr sz="1200" spc="-20" dirty="0">
                <a:solidFill>
                  <a:srgbClr val="CCFFCC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CCFFCC"/>
                </a:solidFill>
                <a:latin typeface="Arial"/>
                <a:cs typeface="Arial"/>
              </a:rPr>
              <a:t>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7847" y="1654683"/>
            <a:ext cx="3992879" cy="55244"/>
          </a:xfrm>
          <a:custGeom>
            <a:avLst/>
            <a:gdLst/>
            <a:ahLst/>
            <a:cxnLst/>
            <a:rect l="l" t="t" r="r" b="b"/>
            <a:pathLst>
              <a:path w="3992879" h="55244">
                <a:moveTo>
                  <a:pt x="0" y="54863"/>
                </a:moveTo>
                <a:lnTo>
                  <a:pt x="3992879" y="54863"/>
                </a:lnTo>
                <a:lnTo>
                  <a:pt x="3992879" y="0"/>
                </a:lnTo>
                <a:lnTo>
                  <a:pt x="0" y="0"/>
                </a:lnTo>
                <a:lnTo>
                  <a:pt x="0" y="5486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9192" y="1701046"/>
            <a:ext cx="3989704" cy="932815"/>
          </a:xfrm>
          <a:custGeom>
            <a:avLst/>
            <a:gdLst/>
            <a:ahLst/>
            <a:cxnLst/>
            <a:rect l="l" t="t" r="r" b="b"/>
            <a:pathLst>
              <a:path w="3989704" h="932814">
                <a:moveTo>
                  <a:pt x="3989645" y="0"/>
                </a:moveTo>
                <a:lnTo>
                  <a:pt x="0" y="0"/>
                </a:lnTo>
                <a:lnTo>
                  <a:pt x="0" y="881752"/>
                </a:lnTo>
                <a:lnTo>
                  <a:pt x="16634" y="919268"/>
                </a:lnTo>
                <a:lnTo>
                  <a:pt x="3938835" y="932556"/>
                </a:lnTo>
                <a:lnTo>
                  <a:pt x="3953081" y="930512"/>
                </a:lnTo>
                <a:lnTo>
                  <a:pt x="3984205" y="904558"/>
                </a:lnTo>
                <a:lnTo>
                  <a:pt x="3989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15543" y="2117020"/>
            <a:ext cx="1727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600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81875" y="2116925"/>
            <a:ext cx="160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endParaRPr sz="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1884" y="2116925"/>
            <a:ext cx="160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0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98810" y="2117020"/>
            <a:ext cx="1663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97667" y="1757023"/>
            <a:ext cx="16827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600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52129" y="2117020"/>
            <a:ext cx="17970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10983" y="2117020"/>
            <a:ext cx="18161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CAA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21393" y="2161233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418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83183" y="2137454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0" y="0"/>
                </a:moveTo>
                <a:lnTo>
                  <a:pt x="10229" y="9443"/>
                </a:lnTo>
                <a:lnTo>
                  <a:pt x="15463" y="18688"/>
                </a:lnTo>
                <a:lnTo>
                  <a:pt x="15676" y="27885"/>
                </a:lnTo>
                <a:lnTo>
                  <a:pt x="10843" y="37185"/>
                </a:lnTo>
                <a:lnTo>
                  <a:pt x="941" y="46740"/>
                </a:lnTo>
                <a:lnTo>
                  <a:pt x="13391" y="40037"/>
                </a:lnTo>
                <a:lnTo>
                  <a:pt x="25400" y="34403"/>
                </a:lnTo>
                <a:lnTo>
                  <a:pt x="37082" y="29802"/>
                </a:lnTo>
                <a:lnTo>
                  <a:pt x="48549" y="26198"/>
                </a:lnTo>
                <a:lnTo>
                  <a:pt x="58770" y="23779"/>
                </a:lnTo>
                <a:lnTo>
                  <a:pt x="47710" y="21124"/>
                </a:lnTo>
                <a:lnTo>
                  <a:pt x="36476" y="17504"/>
                </a:lnTo>
                <a:lnTo>
                  <a:pt x="24895" y="12835"/>
                </a:lnTo>
                <a:lnTo>
                  <a:pt x="12794" y="70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83183" y="2137454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58770" y="23779"/>
                </a:moveTo>
                <a:lnTo>
                  <a:pt x="12794" y="7028"/>
                </a:lnTo>
                <a:lnTo>
                  <a:pt x="0" y="0"/>
                </a:lnTo>
                <a:lnTo>
                  <a:pt x="10229" y="9443"/>
                </a:lnTo>
                <a:lnTo>
                  <a:pt x="15463" y="18688"/>
                </a:lnTo>
                <a:lnTo>
                  <a:pt x="15676" y="27885"/>
                </a:lnTo>
                <a:lnTo>
                  <a:pt x="10843" y="37185"/>
                </a:lnTo>
                <a:lnTo>
                  <a:pt x="941" y="46740"/>
                </a:lnTo>
                <a:lnTo>
                  <a:pt x="13391" y="40037"/>
                </a:lnTo>
                <a:lnTo>
                  <a:pt x="25400" y="34403"/>
                </a:lnTo>
                <a:lnTo>
                  <a:pt x="37082" y="29802"/>
                </a:lnTo>
                <a:lnTo>
                  <a:pt x="48549" y="26198"/>
                </a:lnTo>
                <a:lnTo>
                  <a:pt x="58770" y="23779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75056" y="2161233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0" y="0"/>
                </a:moveTo>
                <a:lnTo>
                  <a:pt x="103474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43183" y="2137454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0" y="0"/>
                </a:moveTo>
                <a:lnTo>
                  <a:pt x="10232" y="9442"/>
                </a:lnTo>
                <a:lnTo>
                  <a:pt x="15468" y="18685"/>
                </a:lnTo>
                <a:lnTo>
                  <a:pt x="15683" y="27880"/>
                </a:lnTo>
                <a:lnTo>
                  <a:pt x="10853" y="37178"/>
                </a:lnTo>
                <a:lnTo>
                  <a:pt x="954" y="46731"/>
                </a:lnTo>
                <a:lnTo>
                  <a:pt x="13404" y="40031"/>
                </a:lnTo>
                <a:lnTo>
                  <a:pt x="25412" y="34398"/>
                </a:lnTo>
                <a:lnTo>
                  <a:pt x="37093" y="29798"/>
                </a:lnTo>
                <a:lnTo>
                  <a:pt x="48560" y="26195"/>
                </a:lnTo>
                <a:lnTo>
                  <a:pt x="58770" y="23779"/>
                </a:lnTo>
                <a:lnTo>
                  <a:pt x="47710" y="21124"/>
                </a:lnTo>
                <a:lnTo>
                  <a:pt x="36478" y="17504"/>
                </a:lnTo>
                <a:lnTo>
                  <a:pt x="24899" y="12835"/>
                </a:lnTo>
                <a:lnTo>
                  <a:pt x="12798" y="70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43183" y="2137454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58770" y="23779"/>
                </a:moveTo>
                <a:lnTo>
                  <a:pt x="12798" y="7028"/>
                </a:lnTo>
                <a:lnTo>
                  <a:pt x="0" y="0"/>
                </a:lnTo>
                <a:lnTo>
                  <a:pt x="10232" y="9442"/>
                </a:lnTo>
                <a:lnTo>
                  <a:pt x="15468" y="18685"/>
                </a:lnTo>
                <a:lnTo>
                  <a:pt x="15683" y="27880"/>
                </a:lnTo>
                <a:lnTo>
                  <a:pt x="10853" y="37178"/>
                </a:lnTo>
                <a:lnTo>
                  <a:pt x="954" y="46731"/>
                </a:lnTo>
                <a:lnTo>
                  <a:pt x="13404" y="40031"/>
                </a:lnTo>
                <a:lnTo>
                  <a:pt x="25412" y="34398"/>
                </a:lnTo>
                <a:lnTo>
                  <a:pt x="37093" y="29798"/>
                </a:lnTo>
                <a:lnTo>
                  <a:pt x="48560" y="26195"/>
                </a:lnTo>
                <a:lnTo>
                  <a:pt x="58770" y="23779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5052" y="2161233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0" y="0"/>
                </a:moveTo>
                <a:lnTo>
                  <a:pt x="102993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0119" y="2137454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0" y="0"/>
                </a:moveTo>
                <a:lnTo>
                  <a:pt x="10229" y="9443"/>
                </a:lnTo>
                <a:lnTo>
                  <a:pt x="15463" y="18688"/>
                </a:lnTo>
                <a:lnTo>
                  <a:pt x="15676" y="27885"/>
                </a:lnTo>
                <a:lnTo>
                  <a:pt x="10843" y="37185"/>
                </a:lnTo>
                <a:lnTo>
                  <a:pt x="941" y="46740"/>
                </a:lnTo>
                <a:lnTo>
                  <a:pt x="13391" y="40037"/>
                </a:lnTo>
                <a:lnTo>
                  <a:pt x="25400" y="34403"/>
                </a:lnTo>
                <a:lnTo>
                  <a:pt x="37082" y="29802"/>
                </a:lnTo>
                <a:lnTo>
                  <a:pt x="48549" y="26198"/>
                </a:lnTo>
                <a:lnTo>
                  <a:pt x="58770" y="23779"/>
                </a:lnTo>
                <a:lnTo>
                  <a:pt x="47710" y="21124"/>
                </a:lnTo>
                <a:lnTo>
                  <a:pt x="36476" y="17504"/>
                </a:lnTo>
                <a:lnTo>
                  <a:pt x="24895" y="12835"/>
                </a:lnTo>
                <a:lnTo>
                  <a:pt x="12794" y="70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00119" y="2137454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58770" y="23779"/>
                </a:moveTo>
                <a:lnTo>
                  <a:pt x="12794" y="7028"/>
                </a:lnTo>
                <a:lnTo>
                  <a:pt x="0" y="0"/>
                </a:lnTo>
                <a:lnTo>
                  <a:pt x="10229" y="9443"/>
                </a:lnTo>
                <a:lnTo>
                  <a:pt x="15463" y="18688"/>
                </a:lnTo>
                <a:lnTo>
                  <a:pt x="15676" y="27885"/>
                </a:lnTo>
                <a:lnTo>
                  <a:pt x="10843" y="37185"/>
                </a:lnTo>
                <a:lnTo>
                  <a:pt x="941" y="46740"/>
                </a:lnTo>
                <a:lnTo>
                  <a:pt x="13391" y="40037"/>
                </a:lnTo>
                <a:lnTo>
                  <a:pt x="25400" y="34403"/>
                </a:lnTo>
                <a:lnTo>
                  <a:pt x="37082" y="29802"/>
                </a:lnTo>
                <a:lnTo>
                  <a:pt x="48549" y="26198"/>
                </a:lnTo>
                <a:lnTo>
                  <a:pt x="58770" y="23779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98133" y="2161233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155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53437" y="2137454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0" y="0"/>
                </a:moveTo>
                <a:lnTo>
                  <a:pt x="10229" y="9443"/>
                </a:lnTo>
                <a:lnTo>
                  <a:pt x="15463" y="18688"/>
                </a:lnTo>
                <a:lnTo>
                  <a:pt x="15676" y="27885"/>
                </a:lnTo>
                <a:lnTo>
                  <a:pt x="10843" y="37185"/>
                </a:lnTo>
                <a:lnTo>
                  <a:pt x="941" y="46740"/>
                </a:lnTo>
                <a:lnTo>
                  <a:pt x="13391" y="40037"/>
                </a:lnTo>
                <a:lnTo>
                  <a:pt x="25400" y="34403"/>
                </a:lnTo>
                <a:lnTo>
                  <a:pt x="37082" y="29802"/>
                </a:lnTo>
                <a:lnTo>
                  <a:pt x="48549" y="26198"/>
                </a:lnTo>
                <a:lnTo>
                  <a:pt x="58770" y="23779"/>
                </a:lnTo>
                <a:lnTo>
                  <a:pt x="47710" y="21124"/>
                </a:lnTo>
                <a:lnTo>
                  <a:pt x="36476" y="17504"/>
                </a:lnTo>
                <a:lnTo>
                  <a:pt x="24895" y="12835"/>
                </a:lnTo>
                <a:lnTo>
                  <a:pt x="12794" y="70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53437" y="2137454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58770" y="23779"/>
                </a:moveTo>
                <a:lnTo>
                  <a:pt x="12794" y="7028"/>
                </a:lnTo>
                <a:lnTo>
                  <a:pt x="0" y="0"/>
                </a:lnTo>
                <a:lnTo>
                  <a:pt x="10229" y="9443"/>
                </a:lnTo>
                <a:lnTo>
                  <a:pt x="15463" y="18688"/>
                </a:lnTo>
                <a:lnTo>
                  <a:pt x="15676" y="27885"/>
                </a:lnTo>
                <a:lnTo>
                  <a:pt x="10843" y="37185"/>
                </a:lnTo>
                <a:lnTo>
                  <a:pt x="941" y="46740"/>
                </a:lnTo>
                <a:lnTo>
                  <a:pt x="13391" y="40037"/>
                </a:lnTo>
                <a:lnTo>
                  <a:pt x="25400" y="34403"/>
                </a:lnTo>
                <a:lnTo>
                  <a:pt x="37082" y="29802"/>
                </a:lnTo>
                <a:lnTo>
                  <a:pt x="48549" y="26198"/>
                </a:lnTo>
                <a:lnTo>
                  <a:pt x="58770" y="23779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64823" y="2161233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544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12302" y="2137454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0" y="0"/>
                </a:moveTo>
                <a:lnTo>
                  <a:pt x="10229" y="9443"/>
                </a:lnTo>
                <a:lnTo>
                  <a:pt x="15463" y="18688"/>
                </a:lnTo>
                <a:lnTo>
                  <a:pt x="15676" y="27885"/>
                </a:lnTo>
                <a:lnTo>
                  <a:pt x="10843" y="37185"/>
                </a:lnTo>
                <a:lnTo>
                  <a:pt x="941" y="46740"/>
                </a:lnTo>
                <a:lnTo>
                  <a:pt x="13392" y="40037"/>
                </a:lnTo>
                <a:lnTo>
                  <a:pt x="25402" y="34403"/>
                </a:lnTo>
                <a:lnTo>
                  <a:pt x="37085" y="29802"/>
                </a:lnTo>
                <a:lnTo>
                  <a:pt x="48551" y="26198"/>
                </a:lnTo>
                <a:lnTo>
                  <a:pt x="58770" y="23779"/>
                </a:lnTo>
                <a:lnTo>
                  <a:pt x="47712" y="21124"/>
                </a:lnTo>
                <a:lnTo>
                  <a:pt x="36478" y="17504"/>
                </a:lnTo>
                <a:lnTo>
                  <a:pt x="24897" y="12835"/>
                </a:lnTo>
                <a:lnTo>
                  <a:pt x="12795" y="70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12302" y="2137454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58770" y="23779"/>
                </a:moveTo>
                <a:lnTo>
                  <a:pt x="12795" y="7028"/>
                </a:lnTo>
                <a:lnTo>
                  <a:pt x="0" y="0"/>
                </a:lnTo>
                <a:lnTo>
                  <a:pt x="10229" y="9443"/>
                </a:lnTo>
                <a:lnTo>
                  <a:pt x="15463" y="18688"/>
                </a:lnTo>
                <a:lnTo>
                  <a:pt x="15676" y="27885"/>
                </a:lnTo>
                <a:lnTo>
                  <a:pt x="10843" y="37185"/>
                </a:lnTo>
                <a:lnTo>
                  <a:pt x="941" y="46740"/>
                </a:lnTo>
                <a:lnTo>
                  <a:pt x="13392" y="40037"/>
                </a:lnTo>
                <a:lnTo>
                  <a:pt x="25402" y="34403"/>
                </a:lnTo>
                <a:lnTo>
                  <a:pt x="37085" y="29802"/>
                </a:lnTo>
                <a:lnTo>
                  <a:pt x="48551" y="26198"/>
                </a:lnTo>
                <a:lnTo>
                  <a:pt x="58770" y="23779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19481" y="1839586"/>
            <a:ext cx="202565" cy="247015"/>
          </a:xfrm>
          <a:custGeom>
            <a:avLst/>
            <a:gdLst/>
            <a:ahLst/>
            <a:cxnLst/>
            <a:rect l="l" t="t" r="r" b="b"/>
            <a:pathLst>
              <a:path w="202564" h="247014">
                <a:moveTo>
                  <a:pt x="202204" y="246781"/>
                </a:moveTo>
                <a:lnTo>
                  <a:pt x="193109" y="209332"/>
                </a:lnTo>
                <a:lnTo>
                  <a:pt x="174487" y="158541"/>
                </a:lnTo>
                <a:lnTo>
                  <a:pt x="150110" y="114172"/>
                </a:lnTo>
                <a:lnTo>
                  <a:pt x="120226" y="76178"/>
                </a:lnTo>
                <a:lnTo>
                  <a:pt x="85081" y="44514"/>
                </a:lnTo>
                <a:lnTo>
                  <a:pt x="44923" y="19136"/>
                </a:lnTo>
                <a:lnTo>
                  <a:pt x="15488" y="5688"/>
                </a:lnTo>
                <a:lnTo>
                  <a:pt x="0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19481" y="1839586"/>
            <a:ext cx="202565" cy="247015"/>
          </a:xfrm>
          <a:custGeom>
            <a:avLst/>
            <a:gdLst/>
            <a:ahLst/>
            <a:cxnLst/>
            <a:rect l="l" t="t" r="r" b="b"/>
            <a:pathLst>
              <a:path w="202564" h="247014">
                <a:moveTo>
                  <a:pt x="202204" y="246781"/>
                </a:moveTo>
                <a:lnTo>
                  <a:pt x="193109" y="209332"/>
                </a:lnTo>
                <a:lnTo>
                  <a:pt x="174487" y="158541"/>
                </a:lnTo>
                <a:lnTo>
                  <a:pt x="150110" y="114172"/>
                </a:lnTo>
                <a:lnTo>
                  <a:pt x="120226" y="76178"/>
                </a:lnTo>
                <a:lnTo>
                  <a:pt x="85081" y="44514"/>
                </a:lnTo>
                <a:lnTo>
                  <a:pt x="44923" y="19136"/>
                </a:lnTo>
                <a:lnTo>
                  <a:pt x="15488" y="5688"/>
                </a:lnTo>
                <a:lnTo>
                  <a:pt x="0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05408" y="1831554"/>
            <a:ext cx="62865" cy="45085"/>
          </a:xfrm>
          <a:custGeom>
            <a:avLst/>
            <a:gdLst/>
            <a:ahLst/>
            <a:cxnLst/>
            <a:rect l="l" t="t" r="r" b="b"/>
            <a:pathLst>
              <a:path w="62864" h="45085">
                <a:moveTo>
                  <a:pt x="0" y="3247"/>
                </a:moveTo>
                <a:lnTo>
                  <a:pt x="38144" y="33865"/>
                </a:lnTo>
                <a:lnTo>
                  <a:pt x="47999" y="44614"/>
                </a:lnTo>
                <a:lnTo>
                  <a:pt x="41382" y="32386"/>
                </a:lnTo>
                <a:lnTo>
                  <a:pt x="39449" y="21940"/>
                </a:lnTo>
                <a:lnTo>
                  <a:pt x="42280" y="13147"/>
                </a:lnTo>
                <a:lnTo>
                  <a:pt x="49955" y="5877"/>
                </a:lnTo>
                <a:lnTo>
                  <a:pt x="52900" y="4503"/>
                </a:lnTo>
                <a:lnTo>
                  <a:pt x="23051" y="4503"/>
                </a:lnTo>
                <a:lnTo>
                  <a:pt x="11131" y="4279"/>
                </a:lnTo>
                <a:lnTo>
                  <a:pt x="0" y="3247"/>
                </a:lnTo>
                <a:close/>
              </a:path>
              <a:path w="62864" h="45085">
                <a:moveTo>
                  <a:pt x="62554" y="0"/>
                </a:moveTo>
                <a:lnTo>
                  <a:pt x="48638" y="2367"/>
                </a:lnTo>
                <a:lnTo>
                  <a:pt x="35512" y="3867"/>
                </a:lnTo>
                <a:lnTo>
                  <a:pt x="23051" y="4503"/>
                </a:lnTo>
                <a:lnTo>
                  <a:pt x="52900" y="4503"/>
                </a:lnTo>
                <a:lnTo>
                  <a:pt x="625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05408" y="1831554"/>
            <a:ext cx="62865" cy="45085"/>
          </a:xfrm>
          <a:custGeom>
            <a:avLst/>
            <a:gdLst/>
            <a:ahLst/>
            <a:cxnLst/>
            <a:rect l="l" t="t" r="r" b="b"/>
            <a:pathLst>
              <a:path w="62864" h="45085">
                <a:moveTo>
                  <a:pt x="0" y="3247"/>
                </a:moveTo>
                <a:lnTo>
                  <a:pt x="38144" y="33865"/>
                </a:lnTo>
                <a:lnTo>
                  <a:pt x="47999" y="44614"/>
                </a:lnTo>
                <a:lnTo>
                  <a:pt x="41382" y="32386"/>
                </a:lnTo>
                <a:lnTo>
                  <a:pt x="39449" y="21940"/>
                </a:lnTo>
                <a:lnTo>
                  <a:pt x="42280" y="13147"/>
                </a:lnTo>
                <a:lnTo>
                  <a:pt x="49955" y="5877"/>
                </a:lnTo>
                <a:lnTo>
                  <a:pt x="62554" y="0"/>
                </a:lnTo>
                <a:lnTo>
                  <a:pt x="48638" y="2367"/>
                </a:lnTo>
                <a:lnTo>
                  <a:pt x="35512" y="3867"/>
                </a:lnTo>
                <a:lnTo>
                  <a:pt x="23051" y="4503"/>
                </a:lnTo>
                <a:lnTo>
                  <a:pt x="11131" y="4279"/>
                </a:lnTo>
                <a:lnTo>
                  <a:pt x="0" y="3247"/>
                </a:lnTo>
                <a:close/>
              </a:path>
            </a:pathLst>
          </a:custGeom>
          <a:ln w="129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21393" y="1793645"/>
            <a:ext cx="542925" cy="276860"/>
          </a:xfrm>
          <a:custGeom>
            <a:avLst/>
            <a:gdLst/>
            <a:ahLst/>
            <a:cxnLst/>
            <a:rect l="l" t="t" r="r" b="b"/>
            <a:pathLst>
              <a:path w="542925" h="276860">
                <a:moveTo>
                  <a:pt x="542806" y="544"/>
                </a:moveTo>
                <a:lnTo>
                  <a:pt x="471388" y="1010"/>
                </a:lnTo>
                <a:lnTo>
                  <a:pt x="403837" y="7661"/>
                </a:lnTo>
                <a:lnTo>
                  <a:pt x="340131" y="20438"/>
                </a:lnTo>
                <a:lnTo>
                  <a:pt x="280248" y="39280"/>
                </a:lnTo>
                <a:lnTo>
                  <a:pt x="224166" y="64125"/>
                </a:lnTo>
                <a:lnTo>
                  <a:pt x="171863" y="94913"/>
                </a:lnTo>
                <a:lnTo>
                  <a:pt x="123316" y="131583"/>
                </a:lnTo>
                <a:lnTo>
                  <a:pt x="78505" y="174074"/>
                </a:lnTo>
                <a:lnTo>
                  <a:pt x="37407" y="222326"/>
                </a:lnTo>
                <a:lnTo>
                  <a:pt x="18243" y="248593"/>
                </a:lnTo>
                <a:lnTo>
                  <a:pt x="0" y="276278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21393" y="1793645"/>
            <a:ext cx="542925" cy="276860"/>
          </a:xfrm>
          <a:custGeom>
            <a:avLst/>
            <a:gdLst/>
            <a:ahLst/>
            <a:cxnLst/>
            <a:rect l="l" t="t" r="r" b="b"/>
            <a:pathLst>
              <a:path w="542925" h="276860">
                <a:moveTo>
                  <a:pt x="542806" y="544"/>
                </a:moveTo>
                <a:lnTo>
                  <a:pt x="471388" y="1010"/>
                </a:lnTo>
                <a:lnTo>
                  <a:pt x="403837" y="7661"/>
                </a:lnTo>
                <a:lnTo>
                  <a:pt x="340131" y="20438"/>
                </a:lnTo>
                <a:lnTo>
                  <a:pt x="280248" y="39280"/>
                </a:lnTo>
                <a:lnTo>
                  <a:pt x="224166" y="64125"/>
                </a:lnTo>
                <a:lnTo>
                  <a:pt x="171863" y="94913"/>
                </a:lnTo>
                <a:lnTo>
                  <a:pt x="123316" y="131583"/>
                </a:lnTo>
                <a:lnTo>
                  <a:pt x="78505" y="174074"/>
                </a:lnTo>
                <a:lnTo>
                  <a:pt x="37407" y="222326"/>
                </a:lnTo>
                <a:lnTo>
                  <a:pt x="18243" y="248593"/>
                </a:lnTo>
                <a:lnTo>
                  <a:pt x="0" y="276278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13498" y="20311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13040" y="0"/>
                </a:moveTo>
                <a:lnTo>
                  <a:pt x="808" y="49151"/>
                </a:lnTo>
                <a:lnTo>
                  <a:pt x="0" y="51336"/>
                </a:lnTo>
                <a:lnTo>
                  <a:pt x="8120" y="43372"/>
                </a:lnTo>
                <a:lnTo>
                  <a:pt x="17146" y="35773"/>
                </a:lnTo>
                <a:lnTo>
                  <a:pt x="27241" y="28437"/>
                </a:lnTo>
                <a:lnTo>
                  <a:pt x="38572" y="21262"/>
                </a:lnTo>
                <a:lnTo>
                  <a:pt x="44641" y="17869"/>
                </a:lnTo>
                <a:lnTo>
                  <a:pt x="37059" y="17869"/>
                </a:lnTo>
                <a:lnTo>
                  <a:pt x="26022" y="16840"/>
                </a:lnTo>
                <a:lnTo>
                  <a:pt x="18060" y="10927"/>
                </a:lnTo>
                <a:lnTo>
                  <a:pt x="13040" y="0"/>
                </a:lnTo>
                <a:close/>
              </a:path>
              <a:path w="51435" h="51435">
                <a:moveTo>
                  <a:pt x="51301" y="14146"/>
                </a:moveTo>
                <a:lnTo>
                  <a:pt x="37059" y="17869"/>
                </a:lnTo>
                <a:lnTo>
                  <a:pt x="44641" y="17869"/>
                </a:lnTo>
                <a:lnTo>
                  <a:pt x="51301" y="14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13498" y="20311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0" y="51336"/>
                </a:moveTo>
                <a:lnTo>
                  <a:pt x="38572" y="21262"/>
                </a:lnTo>
                <a:lnTo>
                  <a:pt x="51301" y="14146"/>
                </a:lnTo>
                <a:lnTo>
                  <a:pt x="37059" y="17869"/>
                </a:lnTo>
                <a:lnTo>
                  <a:pt x="26022" y="16840"/>
                </a:lnTo>
                <a:lnTo>
                  <a:pt x="18060" y="10927"/>
                </a:lnTo>
                <a:lnTo>
                  <a:pt x="13040" y="0"/>
                </a:lnTo>
                <a:lnTo>
                  <a:pt x="10887" y="10894"/>
                </a:lnTo>
                <a:lnTo>
                  <a:pt x="8259" y="23147"/>
                </a:lnTo>
                <a:lnTo>
                  <a:pt x="4964" y="36113"/>
                </a:lnTo>
                <a:lnTo>
                  <a:pt x="808" y="49151"/>
                </a:lnTo>
                <a:lnTo>
                  <a:pt x="0" y="51336"/>
                </a:lnTo>
                <a:close/>
              </a:path>
            </a:pathLst>
          </a:custGeom>
          <a:ln w="129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47297" y="2440258"/>
            <a:ext cx="221932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5" dirty="0" smtClean="0">
                <a:solidFill>
                  <a:srgbClr val="FFFFFF"/>
                </a:solidFill>
                <a:latin typeface="Arial"/>
                <a:cs typeface="Arial"/>
              </a:rPr>
              <a:t> only solution is 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34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327" y="2379919"/>
            <a:ext cx="1350496" cy="21414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192" y="92705"/>
            <a:ext cx="3989704" cy="205740"/>
          </a:xfrm>
          <a:custGeom>
            <a:avLst/>
            <a:gdLst/>
            <a:ahLst/>
            <a:cxnLst/>
            <a:rect l="l" t="t" r="r" b="b"/>
            <a:pathLst>
              <a:path w="3989704" h="205740">
                <a:moveTo>
                  <a:pt x="3938835" y="0"/>
                </a:moveTo>
                <a:lnTo>
                  <a:pt x="41293" y="898"/>
                </a:lnTo>
                <a:lnTo>
                  <a:pt x="7784" y="23861"/>
                </a:lnTo>
                <a:lnTo>
                  <a:pt x="0" y="50810"/>
                </a:lnTo>
                <a:lnTo>
                  <a:pt x="0" y="205374"/>
                </a:lnTo>
                <a:lnTo>
                  <a:pt x="3989645" y="205374"/>
                </a:lnTo>
                <a:lnTo>
                  <a:pt x="3988746" y="41293"/>
                </a:lnTo>
                <a:lnTo>
                  <a:pt x="3965782" y="7784"/>
                </a:lnTo>
                <a:lnTo>
                  <a:pt x="3938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297" y="121656"/>
            <a:ext cx="21037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CCFFCC"/>
                </a:solidFill>
                <a:latin typeface="Arial"/>
                <a:cs typeface="Arial"/>
              </a:rPr>
              <a:t>An</a:t>
            </a:r>
            <a:r>
              <a:rPr sz="1200" spc="-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CCFFCC"/>
                </a:solidFill>
                <a:latin typeface="Arial"/>
                <a:cs typeface="Arial"/>
              </a:rPr>
              <a:t>ambiguous</a:t>
            </a:r>
            <a:r>
              <a:rPr sz="1200" spc="-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CCFFCC"/>
                </a:solidFill>
                <a:latin typeface="Arial"/>
                <a:cs typeface="Arial"/>
              </a:rPr>
              <a:t>assem</a:t>
            </a:r>
            <a:r>
              <a:rPr sz="1200" spc="-35" dirty="0">
                <a:solidFill>
                  <a:srgbClr val="CCFFCC"/>
                </a:solidFill>
                <a:latin typeface="Arial"/>
                <a:cs typeface="Arial"/>
              </a:rPr>
              <a:t>b</a:t>
            </a:r>
            <a:r>
              <a:rPr sz="1200" spc="-5" dirty="0">
                <a:solidFill>
                  <a:srgbClr val="CCFFCC"/>
                </a:solidFill>
                <a:latin typeface="Arial"/>
                <a:cs typeface="Arial"/>
              </a:rPr>
              <a:t>ly </a:t>
            </a:r>
            <a:r>
              <a:rPr sz="1200" spc="-25" dirty="0">
                <a:solidFill>
                  <a:srgbClr val="CCFFCC"/>
                </a:solidFill>
                <a:latin typeface="Arial"/>
                <a:cs typeface="Arial"/>
              </a:rPr>
              <a:t>gr</a:t>
            </a:r>
            <a:r>
              <a:rPr sz="1200" spc="-10" dirty="0">
                <a:solidFill>
                  <a:srgbClr val="CCFFCC"/>
                </a:solidFill>
                <a:latin typeface="Arial"/>
                <a:cs typeface="Arial"/>
              </a:rPr>
              <a:t>aph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847" y="283083"/>
            <a:ext cx="3992879" cy="55244"/>
          </a:xfrm>
          <a:custGeom>
            <a:avLst/>
            <a:gdLst/>
            <a:ahLst/>
            <a:cxnLst/>
            <a:rect l="l" t="t" r="r" b="b"/>
            <a:pathLst>
              <a:path w="3992879" h="55245">
                <a:moveTo>
                  <a:pt x="0" y="54863"/>
                </a:moveTo>
                <a:lnTo>
                  <a:pt x="3992879" y="54863"/>
                </a:lnTo>
                <a:lnTo>
                  <a:pt x="3992879" y="0"/>
                </a:lnTo>
                <a:lnTo>
                  <a:pt x="0" y="0"/>
                </a:lnTo>
                <a:lnTo>
                  <a:pt x="0" y="5486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9192" y="329687"/>
            <a:ext cx="3989704" cy="1230630"/>
          </a:xfrm>
          <a:custGeom>
            <a:avLst/>
            <a:gdLst/>
            <a:ahLst/>
            <a:cxnLst/>
            <a:rect l="l" t="t" r="r" b="b"/>
            <a:pathLst>
              <a:path w="3989704" h="1230630">
                <a:moveTo>
                  <a:pt x="3989645" y="0"/>
                </a:moveTo>
                <a:lnTo>
                  <a:pt x="0" y="0"/>
                </a:lnTo>
                <a:lnTo>
                  <a:pt x="0" y="1179383"/>
                </a:lnTo>
                <a:lnTo>
                  <a:pt x="16637" y="1216891"/>
                </a:lnTo>
                <a:lnTo>
                  <a:pt x="3938835" y="1230175"/>
                </a:lnTo>
                <a:lnTo>
                  <a:pt x="3953082" y="1228131"/>
                </a:lnTo>
                <a:lnTo>
                  <a:pt x="3984208" y="1202175"/>
                </a:lnTo>
                <a:lnTo>
                  <a:pt x="3989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0794" y="880497"/>
            <a:ext cx="22479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7643" y="880497"/>
            <a:ext cx="23939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CTG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84433" y="880497"/>
            <a:ext cx="23367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TGA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84329" y="880497"/>
            <a:ext cx="2419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91155" y="880497"/>
            <a:ext cx="23622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30846" y="93522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5781" y="0"/>
                </a:lnTo>
                <a:lnTo>
                  <a:pt x="30763" y="0"/>
                </a:lnTo>
                <a:lnTo>
                  <a:pt x="45029" y="0"/>
                </a:lnTo>
                <a:lnTo>
                  <a:pt x="58661" y="0"/>
                </a:lnTo>
                <a:lnTo>
                  <a:pt x="71743" y="0"/>
                </a:lnTo>
                <a:lnTo>
                  <a:pt x="84359" y="0"/>
                </a:lnTo>
                <a:lnTo>
                  <a:pt x="96591" y="0"/>
                </a:lnTo>
                <a:lnTo>
                  <a:pt x="108524" y="0"/>
                </a:lnTo>
                <a:lnTo>
                  <a:pt x="120241" y="0"/>
                </a:lnTo>
                <a:lnTo>
                  <a:pt x="131824" y="0"/>
                </a:lnTo>
                <a:lnTo>
                  <a:pt x="143358" y="0"/>
                </a:lnTo>
                <a:lnTo>
                  <a:pt x="154925" y="0"/>
                </a:lnTo>
                <a:lnTo>
                  <a:pt x="166610" y="0"/>
                </a:lnTo>
                <a:lnTo>
                  <a:pt x="178495" y="0"/>
                </a:lnTo>
                <a:lnTo>
                  <a:pt x="190664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0846" y="93522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5781" y="0"/>
                </a:lnTo>
                <a:lnTo>
                  <a:pt x="30763" y="0"/>
                </a:lnTo>
                <a:lnTo>
                  <a:pt x="45029" y="0"/>
                </a:lnTo>
                <a:lnTo>
                  <a:pt x="58661" y="0"/>
                </a:lnTo>
                <a:lnTo>
                  <a:pt x="71743" y="0"/>
                </a:lnTo>
                <a:lnTo>
                  <a:pt x="84359" y="0"/>
                </a:lnTo>
                <a:lnTo>
                  <a:pt x="96591" y="0"/>
                </a:lnTo>
                <a:lnTo>
                  <a:pt x="108524" y="0"/>
                </a:lnTo>
                <a:lnTo>
                  <a:pt x="120241" y="0"/>
                </a:lnTo>
                <a:lnTo>
                  <a:pt x="131824" y="0"/>
                </a:lnTo>
                <a:lnTo>
                  <a:pt x="143358" y="0"/>
                </a:lnTo>
                <a:lnTo>
                  <a:pt x="154925" y="0"/>
                </a:lnTo>
                <a:lnTo>
                  <a:pt x="166610" y="0"/>
                </a:lnTo>
                <a:lnTo>
                  <a:pt x="178495" y="0"/>
                </a:lnTo>
                <a:lnTo>
                  <a:pt x="190664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00520" y="890695"/>
            <a:ext cx="36195" cy="81280"/>
          </a:xfrm>
          <a:custGeom>
            <a:avLst/>
            <a:gdLst/>
            <a:ahLst/>
            <a:cxnLst/>
            <a:rect l="l" t="t" r="r" b="b"/>
            <a:pathLst>
              <a:path w="36194" h="81280">
                <a:moveTo>
                  <a:pt x="0" y="0"/>
                </a:moveTo>
                <a:lnTo>
                  <a:pt x="4903" y="11227"/>
                </a:lnTo>
                <a:lnTo>
                  <a:pt x="14327" y="22970"/>
                </a:lnTo>
                <a:lnTo>
                  <a:pt x="25564" y="33576"/>
                </a:lnTo>
                <a:lnTo>
                  <a:pt x="35909" y="41389"/>
                </a:lnTo>
                <a:lnTo>
                  <a:pt x="31033" y="47503"/>
                </a:lnTo>
                <a:lnTo>
                  <a:pt x="21752" y="57226"/>
                </a:lnTo>
                <a:lnTo>
                  <a:pt x="11301" y="68967"/>
                </a:lnTo>
                <a:lnTo>
                  <a:pt x="2913" y="81141"/>
                </a:lnTo>
              </a:path>
            </a:pathLst>
          </a:custGeom>
          <a:ln w="202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1993" y="93522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5801" y="0"/>
                </a:lnTo>
                <a:lnTo>
                  <a:pt x="30784" y="0"/>
                </a:lnTo>
                <a:lnTo>
                  <a:pt x="45036" y="0"/>
                </a:lnTo>
                <a:lnTo>
                  <a:pt x="58644" y="0"/>
                </a:lnTo>
                <a:lnTo>
                  <a:pt x="71694" y="0"/>
                </a:lnTo>
                <a:lnTo>
                  <a:pt x="84273" y="0"/>
                </a:lnTo>
                <a:lnTo>
                  <a:pt x="96468" y="0"/>
                </a:lnTo>
                <a:lnTo>
                  <a:pt x="108365" y="0"/>
                </a:lnTo>
                <a:lnTo>
                  <a:pt x="120051" y="0"/>
                </a:lnTo>
                <a:lnTo>
                  <a:pt x="131612" y="0"/>
                </a:lnTo>
                <a:lnTo>
                  <a:pt x="143137" y="0"/>
                </a:lnTo>
                <a:lnTo>
                  <a:pt x="154710" y="0"/>
                </a:lnTo>
                <a:lnTo>
                  <a:pt x="166419" y="0"/>
                </a:lnTo>
                <a:lnTo>
                  <a:pt x="178350" y="0"/>
                </a:lnTo>
                <a:lnTo>
                  <a:pt x="190591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1993" y="93522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5801" y="0"/>
                </a:lnTo>
                <a:lnTo>
                  <a:pt x="30784" y="0"/>
                </a:lnTo>
                <a:lnTo>
                  <a:pt x="45036" y="0"/>
                </a:lnTo>
                <a:lnTo>
                  <a:pt x="58644" y="0"/>
                </a:lnTo>
                <a:lnTo>
                  <a:pt x="71694" y="0"/>
                </a:lnTo>
                <a:lnTo>
                  <a:pt x="84273" y="0"/>
                </a:lnTo>
                <a:lnTo>
                  <a:pt x="96468" y="0"/>
                </a:lnTo>
                <a:lnTo>
                  <a:pt x="108365" y="0"/>
                </a:lnTo>
                <a:lnTo>
                  <a:pt x="120051" y="0"/>
                </a:lnTo>
                <a:lnTo>
                  <a:pt x="131612" y="0"/>
                </a:lnTo>
                <a:lnTo>
                  <a:pt x="143137" y="0"/>
                </a:lnTo>
                <a:lnTo>
                  <a:pt x="154710" y="0"/>
                </a:lnTo>
                <a:lnTo>
                  <a:pt x="166419" y="0"/>
                </a:lnTo>
                <a:lnTo>
                  <a:pt x="178350" y="0"/>
                </a:lnTo>
                <a:lnTo>
                  <a:pt x="190591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07310" y="890695"/>
            <a:ext cx="36195" cy="81280"/>
          </a:xfrm>
          <a:custGeom>
            <a:avLst/>
            <a:gdLst/>
            <a:ahLst/>
            <a:cxnLst/>
            <a:rect l="l" t="t" r="r" b="b"/>
            <a:pathLst>
              <a:path w="36194" h="81280">
                <a:moveTo>
                  <a:pt x="0" y="0"/>
                </a:moveTo>
                <a:lnTo>
                  <a:pt x="4902" y="11227"/>
                </a:lnTo>
                <a:lnTo>
                  <a:pt x="14326" y="22971"/>
                </a:lnTo>
                <a:lnTo>
                  <a:pt x="25564" y="33577"/>
                </a:lnTo>
                <a:lnTo>
                  <a:pt x="35908" y="41389"/>
                </a:lnTo>
                <a:lnTo>
                  <a:pt x="31032" y="47504"/>
                </a:lnTo>
                <a:lnTo>
                  <a:pt x="21751" y="57226"/>
                </a:lnTo>
                <a:lnTo>
                  <a:pt x="11299" y="68968"/>
                </a:lnTo>
                <a:lnTo>
                  <a:pt x="2911" y="81142"/>
                </a:lnTo>
              </a:path>
            </a:pathLst>
          </a:custGeom>
          <a:ln w="202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43209" y="93522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5807" y="0"/>
                </a:lnTo>
                <a:lnTo>
                  <a:pt x="30792" y="0"/>
                </a:lnTo>
                <a:lnTo>
                  <a:pt x="45041" y="0"/>
                </a:lnTo>
                <a:lnTo>
                  <a:pt x="58642" y="0"/>
                </a:lnTo>
                <a:lnTo>
                  <a:pt x="71683" y="0"/>
                </a:lnTo>
                <a:lnTo>
                  <a:pt x="84251" y="0"/>
                </a:lnTo>
                <a:lnTo>
                  <a:pt x="96435" y="0"/>
                </a:lnTo>
                <a:lnTo>
                  <a:pt x="108321" y="0"/>
                </a:lnTo>
                <a:lnTo>
                  <a:pt x="119998" y="0"/>
                </a:lnTo>
                <a:lnTo>
                  <a:pt x="131554" y="0"/>
                </a:lnTo>
                <a:lnTo>
                  <a:pt x="143075" y="0"/>
                </a:lnTo>
                <a:lnTo>
                  <a:pt x="154650" y="0"/>
                </a:lnTo>
                <a:lnTo>
                  <a:pt x="166366" y="0"/>
                </a:lnTo>
                <a:lnTo>
                  <a:pt x="178311" y="0"/>
                </a:lnTo>
                <a:lnTo>
                  <a:pt x="190573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43209" y="93522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5807" y="0"/>
                </a:lnTo>
                <a:lnTo>
                  <a:pt x="30792" y="0"/>
                </a:lnTo>
                <a:lnTo>
                  <a:pt x="45041" y="0"/>
                </a:lnTo>
                <a:lnTo>
                  <a:pt x="58642" y="0"/>
                </a:lnTo>
                <a:lnTo>
                  <a:pt x="71683" y="0"/>
                </a:lnTo>
                <a:lnTo>
                  <a:pt x="84251" y="0"/>
                </a:lnTo>
                <a:lnTo>
                  <a:pt x="96435" y="0"/>
                </a:lnTo>
                <a:lnTo>
                  <a:pt x="108321" y="0"/>
                </a:lnTo>
                <a:lnTo>
                  <a:pt x="119998" y="0"/>
                </a:lnTo>
                <a:lnTo>
                  <a:pt x="131554" y="0"/>
                </a:lnTo>
                <a:lnTo>
                  <a:pt x="143075" y="0"/>
                </a:lnTo>
                <a:lnTo>
                  <a:pt x="154650" y="0"/>
                </a:lnTo>
                <a:lnTo>
                  <a:pt x="166366" y="0"/>
                </a:lnTo>
                <a:lnTo>
                  <a:pt x="178311" y="0"/>
                </a:lnTo>
                <a:lnTo>
                  <a:pt x="190573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07219" y="890695"/>
            <a:ext cx="36195" cy="81280"/>
          </a:xfrm>
          <a:custGeom>
            <a:avLst/>
            <a:gdLst/>
            <a:ahLst/>
            <a:cxnLst/>
            <a:rect l="l" t="t" r="r" b="b"/>
            <a:pathLst>
              <a:path w="36194" h="81280">
                <a:moveTo>
                  <a:pt x="0" y="0"/>
                </a:moveTo>
                <a:lnTo>
                  <a:pt x="4901" y="11227"/>
                </a:lnTo>
                <a:lnTo>
                  <a:pt x="14322" y="22971"/>
                </a:lnTo>
                <a:lnTo>
                  <a:pt x="25559" y="33577"/>
                </a:lnTo>
                <a:lnTo>
                  <a:pt x="35904" y="41389"/>
                </a:lnTo>
                <a:lnTo>
                  <a:pt x="31025" y="47504"/>
                </a:lnTo>
                <a:lnTo>
                  <a:pt x="21744" y="57227"/>
                </a:lnTo>
                <a:lnTo>
                  <a:pt x="11295" y="68970"/>
                </a:lnTo>
                <a:lnTo>
                  <a:pt x="2909" y="81144"/>
                </a:lnTo>
              </a:path>
            </a:pathLst>
          </a:custGeom>
          <a:ln w="202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51308" y="93522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5814" y="0"/>
                </a:lnTo>
                <a:lnTo>
                  <a:pt x="30799" y="0"/>
                </a:lnTo>
                <a:lnTo>
                  <a:pt x="45044" y="0"/>
                </a:lnTo>
                <a:lnTo>
                  <a:pt x="58638" y="0"/>
                </a:lnTo>
                <a:lnTo>
                  <a:pt x="71669" y="0"/>
                </a:lnTo>
                <a:lnTo>
                  <a:pt x="84226" y="0"/>
                </a:lnTo>
                <a:lnTo>
                  <a:pt x="96398" y="0"/>
                </a:lnTo>
                <a:lnTo>
                  <a:pt x="108274" y="0"/>
                </a:lnTo>
                <a:lnTo>
                  <a:pt x="119942" y="0"/>
                </a:lnTo>
                <a:lnTo>
                  <a:pt x="131490" y="0"/>
                </a:lnTo>
                <a:lnTo>
                  <a:pt x="143009" y="0"/>
                </a:lnTo>
                <a:lnTo>
                  <a:pt x="154586" y="0"/>
                </a:lnTo>
                <a:lnTo>
                  <a:pt x="166311" y="0"/>
                </a:lnTo>
                <a:lnTo>
                  <a:pt x="178271" y="0"/>
                </a:lnTo>
                <a:lnTo>
                  <a:pt x="190556" y="0"/>
                </a:lnTo>
              </a:path>
            </a:pathLst>
          </a:custGeom>
          <a:ln w="253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51308" y="93522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5814" y="0"/>
                </a:lnTo>
                <a:lnTo>
                  <a:pt x="30799" y="0"/>
                </a:lnTo>
                <a:lnTo>
                  <a:pt x="45044" y="0"/>
                </a:lnTo>
                <a:lnTo>
                  <a:pt x="58638" y="0"/>
                </a:lnTo>
                <a:lnTo>
                  <a:pt x="71669" y="0"/>
                </a:lnTo>
                <a:lnTo>
                  <a:pt x="84226" y="0"/>
                </a:lnTo>
                <a:lnTo>
                  <a:pt x="96398" y="0"/>
                </a:lnTo>
                <a:lnTo>
                  <a:pt x="108274" y="0"/>
                </a:lnTo>
                <a:lnTo>
                  <a:pt x="119942" y="0"/>
                </a:lnTo>
                <a:lnTo>
                  <a:pt x="131490" y="0"/>
                </a:lnTo>
                <a:lnTo>
                  <a:pt x="143009" y="0"/>
                </a:lnTo>
                <a:lnTo>
                  <a:pt x="154586" y="0"/>
                </a:lnTo>
                <a:lnTo>
                  <a:pt x="166311" y="0"/>
                </a:lnTo>
                <a:lnTo>
                  <a:pt x="178271" y="0"/>
                </a:lnTo>
                <a:lnTo>
                  <a:pt x="190556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14050" y="890695"/>
            <a:ext cx="36195" cy="81280"/>
          </a:xfrm>
          <a:custGeom>
            <a:avLst/>
            <a:gdLst/>
            <a:ahLst/>
            <a:cxnLst/>
            <a:rect l="l" t="t" r="r" b="b"/>
            <a:pathLst>
              <a:path w="36194" h="81280">
                <a:moveTo>
                  <a:pt x="0" y="0"/>
                </a:moveTo>
                <a:lnTo>
                  <a:pt x="4908" y="11227"/>
                </a:lnTo>
                <a:lnTo>
                  <a:pt x="14332" y="22970"/>
                </a:lnTo>
                <a:lnTo>
                  <a:pt x="25567" y="33576"/>
                </a:lnTo>
                <a:lnTo>
                  <a:pt x="35909" y="41389"/>
                </a:lnTo>
                <a:lnTo>
                  <a:pt x="31033" y="47503"/>
                </a:lnTo>
                <a:lnTo>
                  <a:pt x="21756" y="57226"/>
                </a:lnTo>
                <a:lnTo>
                  <a:pt x="11307" y="68967"/>
                </a:lnTo>
                <a:lnTo>
                  <a:pt x="2917" y="81141"/>
                </a:lnTo>
              </a:path>
            </a:pathLst>
          </a:custGeom>
          <a:ln w="202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60983" y="1011448"/>
            <a:ext cx="331470" cy="336550"/>
          </a:xfrm>
          <a:custGeom>
            <a:avLst/>
            <a:gdLst/>
            <a:ahLst/>
            <a:cxnLst/>
            <a:rect l="l" t="t" r="r" b="b"/>
            <a:pathLst>
              <a:path w="331469" h="336550">
                <a:moveTo>
                  <a:pt x="331384" y="0"/>
                </a:moveTo>
                <a:lnTo>
                  <a:pt x="286951" y="32801"/>
                </a:lnTo>
                <a:lnTo>
                  <a:pt x="246558" y="64286"/>
                </a:lnTo>
                <a:lnTo>
                  <a:pt x="209631" y="95016"/>
                </a:lnTo>
                <a:lnTo>
                  <a:pt x="175597" y="125553"/>
                </a:lnTo>
                <a:lnTo>
                  <a:pt x="143881" y="156461"/>
                </a:lnTo>
                <a:lnTo>
                  <a:pt x="113910" y="188300"/>
                </a:lnTo>
                <a:lnTo>
                  <a:pt x="85111" y="221633"/>
                </a:lnTo>
                <a:lnTo>
                  <a:pt x="56908" y="257022"/>
                </a:lnTo>
                <a:lnTo>
                  <a:pt x="28729" y="295030"/>
                </a:lnTo>
                <a:lnTo>
                  <a:pt x="14469" y="315191"/>
                </a:lnTo>
                <a:lnTo>
                  <a:pt x="0" y="336218"/>
                </a:lnTo>
              </a:path>
            </a:pathLst>
          </a:custGeom>
          <a:ln w="2530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60983" y="1011448"/>
            <a:ext cx="331470" cy="336550"/>
          </a:xfrm>
          <a:custGeom>
            <a:avLst/>
            <a:gdLst/>
            <a:ahLst/>
            <a:cxnLst/>
            <a:rect l="l" t="t" r="r" b="b"/>
            <a:pathLst>
              <a:path w="331469" h="336550">
                <a:moveTo>
                  <a:pt x="331384" y="0"/>
                </a:moveTo>
                <a:lnTo>
                  <a:pt x="286951" y="32801"/>
                </a:lnTo>
                <a:lnTo>
                  <a:pt x="246558" y="64286"/>
                </a:lnTo>
                <a:lnTo>
                  <a:pt x="209631" y="95016"/>
                </a:lnTo>
                <a:lnTo>
                  <a:pt x="175597" y="125553"/>
                </a:lnTo>
                <a:lnTo>
                  <a:pt x="143881" y="156461"/>
                </a:lnTo>
                <a:lnTo>
                  <a:pt x="113910" y="188300"/>
                </a:lnTo>
                <a:lnTo>
                  <a:pt x="85111" y="221633"/>
                </a:lnTo>
                <a:lnTo>
                  <a:pt x="56908" y="257022"/>
                </a:lnTo>
                <a:lnTo>
                  <a:pt x="28729" y="295030"/>
                </a:lnTo>
                <a:lnTo>
                  <a:pt x="14469" y="315191"/>
                </a:lnTo>
                <a:lnTo>
                  <a:pt x="0" y="336218"/>
                </a:lnTo>
              </a:path>
            </a:pathLst>
          </a:custGeom>
          <a:ln w="12652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48666" y="1303521"/>
            <a:ext cx="68580" cy="50800"/>
          </a:xfrm>
          <a:custGeom>
            <a:avLst/>
            <a:gdLst/>
            <a:ahLst/>
            <a:cxnLst/>
            <a:rect l="l" t="t" r="r" b="b"/>
            <a:pathLst>
              <a:path w="68580" h="50800">
                <a:moveTo>
                  <a:pt x="68169" y="41539"/>
                </a:moveTo>
                <a:lnTo>
                  <a:pt x="56937" y="39294"/>
                </a:lnTo>
                <a:lnTo>
                  <a:pt x="42923" y="40172"/>
                </a:lnTo>
                <a:lnTo>
                  <a:pt x="28525" y="43088"/>
                </a:lnTo>
                <a:lnTo>
                  <a:pt x="16140" y="46956"/>
                </a:lnTo>
                <a:lnTo>
                  <a:pt x="8164" y="50689"/>
                </a:lnTo>
                <a:lnTo>
                  <a:pt x="8591" y="42253"/>
                </a:lnTo>
                <a:lnTo>
                  <a:pt x="7488" y="28954"/>
                </a:lnTo>
                <a:lnTo>
                  <a:pt x="4683" y="13850"/>
                </a:lnTo>
                <a:lnTo>
                  <a:pt x="0" y="0"/>
                </a:lnTo>
              </a:path>
            </a:pathLst>
          </a:custGeom>
          <a:ln w="2033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42039" y="1464753"/>
            <a:ext cx="201930" cy="10795"/>
          </a:xfrm>
          <a:custGeom>
            <a:avLst/>
            <a:gdLst/>
            <a:ahLst/>
            <a:cxnLst/>
            <a:rect l="l" t="t" r="r" b="b"/>
            <a:pathLst>
              <a:path w="201930" h="10794">
                <a:moveTo>
                  <a:pt x="0" y="0"/>
                </a:moveTo>
                <a:lnTo>
                  <a:pt x="44371" y="6391"/>
                </a:lnTo>
                <a:lnTo>
                  <a:pt x="83652" y="9951"/>
                </a:lnTo>
                <a:lnTo>
                  <a:pt x="107923" y="10794"/>
                </a:lnTo>
                <a:lnTo>
                  <a:pt x="119688" y="10768"/>
                </a:lnTo>
                <a:lnTo>
                  <a:pt x="165884" y="7748"/>
                </a:lnTo>
                <a:lnTo>
                  <a:pt x="189419" y="4538"/>
                </a:lnTo>
                <a:lnTo>
                  <a:pt x="201535" y="2519"/>
                </a:lnTo>
              </a:path>
            </a:pathLst>
          </a:custGeom>
          <a:ln w="2530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42039" y="1464753"/>
            <a:ext cx="201930" cy="10795"/>
          </a:xfrm>
          <a:custGeom>
            <a:avLst/>
            <a:gdLst/>
            <a:ahLst/>
            <a:cxnLst/>
            <a:rect l="l" t="t" r="r" b="b"/>
            <a:pathLst>
              <a:path w="201930" h="10794">
                <a:moveTo>
                  <a:pt x="0" y="0"/>
                </a:moveTo>
                <a:lnTo>
                  <a:pt x="44371" y="6391"/>
                </a:lnTo>
                <a:lnTo>
                  <a:pt x="83652" y="9951"/>
                </a:lnTo>
                <a:lnTo>
                  <a:pt x="107923" y="10794"/>
                </a:lnTo>
                <a:lnTo>
                  <a:pt x="119688" y="10768"/>
                </a:lnTo>
                <a:lnTo>
                  <a:pt x="165884" y="7748"/>
                </a:lnTo>
                <a:lnTo>
                  <a:pt x="189419" y="4538"/>
                </a:lnTo>
                <a:lnTo>
                  <a:pt x="201535" y="2519"/>
                </a:lnTo>
              </a:path>
            </a:pathLst>
          </a:custGeom>
          <a:ln w="12652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11596" y="1427951"/>
            <a:ext cx="43180" cy="79375"/>
          </a:xfrm>
          <a:custGeom>
            <a:avLst/>
            <a:gdLst/>
            <a:ahLst/>
            <a:cxnLst/>
            <a:rect l="l" t="t" r="r" b="b"/>
            <a:pathLst>
              <a:path w="43180" h="79375">
                <a:moveTo>
                  <a:pt x="0" y="0"/>
                </a:moveTo>
                <a:lnTo>
                  <a:pt x="6883" y="10138"/>
                </a:lnTo>
                <a:lnTo>
                  <a:pt x="18304" y="19947"/>
                </a:lnTo>
                <a:lnTo>
                  <a:pt x="31304" y="28305"/>
                </a:lnTo>
                <a:lnTo>
                  <a:pt x="42925" y="34090"/>
                </a:lnTo>
                <a:lnTo>
                  <a:pt x="39323" y="40957"/>
                </a:lnTo>
                <a:lnTo>
                  <a:pt x="32070" y="52145"/>
                </a:lnTo>
                <a:lnTo>
                  <a:pt x="24005" y="65532"/>
                </a:lnTo>
                <a:lnTo>
                  <a:pt x="17966" y="79000"/>
                </a:lnTo>
              </a:path>
            </a:pathLst>
          </a:custGeom>
          <a:ln w="20272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1517" y="1462195"/>
            <a:ext cx="214629" cy="13335"/>
          </a:xfrm>
          <a:custGeom>
            <a:avLst/>
            <a:gdLst/>
            <a:ahLst/>
            <a:cxnLst/>
            <a:rect l="l" t="t" r="r" b="b"/>
            <a:pathLst>
              <a:path w="214630" h="13334">
                <a:moveTo>
                  <a:pt x="0" y="0"/>
                </a:moveTo>
                <a:lnTo>
                  <a:pt x="44155" y="7079"/>
                </a:lnTo>
                <a:lnTo>
                  <a:pt x="83553" y="11379"/>
                </a:lnTo>
                <a:lnTo>
                  <a:pt x="119849" y="13004"/>
                </a:lnTo>
                <a:lnTo>
                  <a:pt x="131544" y="12970"/>
                </a:lnTo>
                <a:lnTo>
                  <a:pt x="177935" y="10054"/>
                </a:lnTo>
                <a:lnTo>
                  <a:pt x="201756" y="6983"/>
                </a:lnTo>
                <a:lnTo>
                  <a:pt x="214037" y="5058"/>
                </a:lnTo>
              </a:path>
            </a:pathLst>
          </a:custGeom>
          <a:ln w="2530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31517" y="1462195"/>
            <a:ext cx="214629" cy="13335"/>
          </a:xfrm>
          <a:custGeom>
            <a:avLst/>
            <a:gdLst/>
            <a:ahLst/>
            <a:cxnLst/>
            <a:rect l="l" t="t" r="r" b="b"/>
            <a:pathLst>
              <a:path w="214630" h="13334">
                <a:moveTo>
                  <a:pt x="0" y="0"/>
                </a:moveTo>
                <a:lnTo>
                  <a:pt x="44155" y="7079"/>
                </a:lnTo>
                <a:lnTo>
                  <a:pt x="83553" y="11379"/>
                </a:lnTo>
                <a:lnTo>
                  <a:pt x="119849" y="13004"/>
                </a:lnTo>
                <a:lnTo>
                  <a:pt x="131544" y="12970"/>
                </a:lnTo>
                <a:lnTo>
                  <a:pt x="177935" y="10054"/>
                </a:lnTo>
                <a:lnTo>
                  <a:pt x="201756" y="6983"/>
                </a:lnTo>
                <a:lnTo>
                  <a:pt x="214037" y="5058"/>
                </a:lnTo>
              </a:path>
            </a:pathLst>
          </a:custGeom>
          <a:ln w="12652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10575" y="1428082"/>
            <a:ext cx="42545" cy="80010"/>
          </a:xfrm>
          <a:custGeom>
            <a:avLst/>
            <a:gdLst/>
            <a:ahLst/>
            <a:cxnLst/>
            <a:rect l="l" t="t" r="r" b="b"/>
            <a:pathLst>
              <a:path w="42544" h="80009">
                <a:moveTo>
                  <a:pt x="0" y="0"/>
                </a:moveTo>
                <a:lnTo>
                  <a:pt x="6730" y="10237"/>
                </a:lnTo>
                <a:lnTo>
                  <a:pt x="18004" y="20216"/>
                </a:lnTo>
                <a:lnTo>
                  <a:pt x="30876" y="28766"/>
                </a:lnTo>
                <a:lnTo>
                  <a:pt x="42398" y="34716"/>
                </a:lnTo>
                <a:lnTo>
                  <a:pt x="38642" y="41559"/>
                </a:lnTo>
                <a:lnTo>
                  <a:pt x="31161" y="52696"/>
                </a:lnTo>
                <a:lnTo>
                  <a:pt x="22862" y="66020"/>
                </a:lnTo>
                <a:lnTo>
                  <a:pt x="16648" y="79428"/>
                </a:lnTo>
              </a:path>
            </a:pathLst>
          </a:custGeom>
          <a:ln w="20251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25016" y="1022259"/>
            <a:ext cx="327025" cy="340995"/>
          </a:xfrm>
          <a:custGeom>
            <a:avLst/>
            <a:gdLst/>
            <a:ahLst/>
            <a:cxnLst/>
            <a:rect l="l" t="t" r="r" b="b"/>
            <a:pathLst>
              <a:path w="327025" h="340994">
                <a:moveTo>
                  <a:pt x="326827" y="340757"/>
                </a:moveTo>
                <a:lnTo>
                  <a:pt x="295289" y="295420"/>
                </a:lnTo>
                <a:lnTo>
                  <a:pt x="264952" y="254157"/>
                </a:lnTo>
                <a:lnTo>
                  <a:pt x="235272" y="216379"/>
                </a:lnTo>
                <a:lnTo>
                  <a:pt x="205702" y="181496"/>
                </a:lnTo>
                <a:lnTo>
                  <a:pt x="175696" y="148919"/>
                </a:lnTo>
                <a:lnTo>
                  <a:pt x="144707" y="118060"/>
                </a:lnTo>
                <a:lnTo>
                  <a:pt x="112189" y="88327"/>
                </a:lnTo>
                <a:lnTo>
                  <a:pt x="77596" y="59132"/>
                </a:lnTo>
                <a:lnTo>
                  <a:pt x="40382" y="29886"/>
                </a:lnTo>
                <a:lnTo>
                  <a:pt x="20621" y="15060"/>
                </a:lnTo>
                <a:lnTo>
                  <a:pt x="0" y="0"/>
                </a:lnTo>
              </a:path>
            </a:pathLst>
          </a:custGeom>
          <a:ln w="2530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25016" y="1022259"/>
            <a:ext cx="327025" cy="340995"/>
          </a:xfrm>
          <a:custGeom>
            <a:avLst/>
            <a:gdLst/>
            <a:ahLst/>
            <a:cxnLst/>
            <a:rect l="l" t="t" r="r" b="b"/>
            <a:pathLst>
              <a:path w="327025" h="340994">
                <a:moveTo>
                  <a:pt x="326827" y="340757"/>
                </a:moveTo>
                <a:lnTo>
                  <a:pt x="295289" y="295420"/>
                </a:lnTo>
                <a:lnTo>
                  <a:pt x="264952" y="254157"/>
                </a:lnTo>
                <a:lnTo>
                  <a:pt x="235272" y="216379"/>
                </a:lnTo>
                <a:lnTo>
                  <a:pt x="205702" y="181496"/>
                </a:lnTo>
                <a:lnTo>
                  <a:pt x="175696" y="148919"/>
                </a:lnTo>
                <a:lnTo>
                  <a:pt x="144707" y="118060"/>
                </a:lnTo>
                <a:lnTo>
                  <a:pt x="112189" y="88327"/>
                </a:lnTo>
                <a:lnTo>
                  <a:pt x="77596" y="59132"/>
                </a:lnTo>
                <a:lnTo>
                  <a:pt x="40382" y="29886"/>
                </a:lnTo>
                <a:lnTo>
                  <a:pt x="20621" y="15060"/>
                </a:lnTo>
                <a:lnTo>
                  <a:pt x="0" y="0"/>
                </a:lnTo>
              </a:path>
            </a:pathLst>
          </a:custGeom>
          <a:ln w="12652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8549" y="1011193"/>
            <a:ext cx="51435" cy="67310"/>
          </a:xfrm>
          <a:custGeom>
            <a:avLst/>
            <a:gdLst/>
            <a:ahLst/>
            <a:cxnLst/>
            <a:rect l="l" t="t" r="r" b="b"/>
            <a:pathLst>
              <a:path w="51435" h="67309">
                <a:moveTo>
                  <a:pt x="7502" y="66762"/>
                </a:moveTo>
                <a:lnTo>
                  <a:pt x="10058" y="55578"/>
                </a:lnTo>
                <a:lnTo>
                  <a:pt x="9557" y="41521"/>
                </a:lnTo>
                <a:lnTo>
                  <a:pt x="7028" y="27041"/>
                </a:lnTo>
                <a:lnTo>
                  <a:pt x="3499" y="14592"/>
                </a:lnTo>
                <a:lnTo>
                  <a:pt x="0" y="6624"/>
                </a:lnTo>
                <a:lnTo>
                  <a:pt x="8444" y="7344"/>
                </a:lnTo>
                <a:lnTo>
                  <a:pt x="21773" y="6650"/>
                </a:lnTo>
                <a:lnTo>
                  <a:pt x="36932" y="4287"/>
                </a:lnTo>
                <a:lnTo>
                  <a:pt x="50869" y="0"/>
                </a:lnTo>
              </a:path>
            </a:pathLst>
          </a:custGeom>
          <a:ln w="20258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60983" y="522793"/>
            <a:ext cx="331470" cy="336550"/>
          </a:xfrm>
          <a:custGeom>
            <a:avLst/>
            <a:gdLst/>
            <a:ahLst/>
            <a:cxnLst/>
            <a:rect l="l" t="t" r="r" b="b"/>
            <a:pathLst>
              <a:path w="331469" h="336550">
                <a:moveTo>
                  <a:pt x="331384" y="336218"/>
                </a:moveTo>
                <a:lnTo>
                  <a:pt x="286951" y="303417"/>
                </a:lnTo>
                <a:lnTo>
                  <a:pt x="246558" y="271932"/>
                </a:lnTo>
                <a:lnTo>
                  <a:pt x="209631" y="241202"/>
                </a:lnTo>
                <a:lnTo>
                  <a:pt x="175597" y="210665"/>
                </a:lnTo>
                <a:lnTo>
                  <a:pt x="143881" y="179757"/>
                </a:lnTo>
                <a:lnTo>
                  <a:pt x="113910" y="147918"/>
                </a:lnTo>
                <a:lnTo>
                  <a:pt x="85111" y="114585"/>
                </a:lnTo>
                <a:lnTo>
                  <a:pt x="56908" y="79195"/>
                </a:lnTo>
                <a:lnTo>
                  <a:pt x="28729" y="41188"/>
                </a:lnTo>
                <a:lnTo>
                  <a:pt x="14469" y="21026"/>
                </a:lnTo>
                <a:lnTo>
                  <a:pt x="0" y="0"/>
                </a:lnTo>
              </a:path>
            </a:pathLst>
          </a:custGeom>
          <a:ln w="2530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60983" y="522793"/>
            <a:ext cx="331470" cy="336550"/>
          </a:xfrm>
          <a:custGeom>
            <a:avLst/>
            <a:gdLst/>
            <a:ahLst/>
            <a:cxnLst/>
            <a:rect l="l" t="t" r="r" b="b"/>
            <a:pathLst>
              <a:path w="331469" h="336550">
                <a:moveTo>
                  <a:pt x="331384" y="336218"/>
                </a:moveTo>
                <a:lnTo>
                  <a:pt x="286951" y="303417"/>
                </a:lnTo>
                <a:lnTo>
                  <a:pt x="246558" y="271932"/>
                </a:lnTo>
                <a:lnTo>
                  <a:pt x="209631" y="241202"/>
                </a:lnTo>
                <a:lnTo>
                  <a:pt x="175597" y="210665"/>
                </a:lnTo>
                <a:lnTo>
                  <a:pt x="143881" y="179757"/>
                </a:lnTo>
                <a:lnTo>
                  <a:pt x="113910" y="147918"/>
                </a:lnTo>
                <a:lnTo>
                  <a:pt x="85111" y="114585"/>
                </a:lnTo>
                <a:lnTo>
                  <a:pt x="56908" y="79195"/>
                </a:lnTo>
                <a:lnTo>
                  <a:pt x="28729" y="41188"/>
                </a:lnTo>
                <a:lnTo>
                  <a:pt x="14469" y="21026"/>
                </a:lnTo>
                <a:lnTo>
                  <a:pt x="0" y="0"/>
                </a:lnTo>
              </a:path>
            </a:pathLst>
          </a:custGeom>
          <a:ln w="12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42835" y="523527"/>
            <a:ext cx="62865" cy="52705"/>
          </a:xfrm>
          <a:custGeom>
            <a:avLst/>
            <a:gdLst/>
            <a:ahLst/>
            <a:cxnLst/>
            <a:rect l="l" t="t" r="r" b="b"/>
            <a:pathLst>
              <a:path w="62864" h="52704">
                <a:moveTo>
                  <a:pt x="0" y="52151"/>
                </a:moveTo>
                <a:lnTo>
                  <a:pt x="6432" y="42050"/>
                </a:lnTo>
                <a:lnTo>
                  <a:pt x="10839" y="28019"/>
                </a:lnTo>
                <a:lnTo>
                  <a:pt x="13360" y="13020"/>
                </a:lnTo>
                <a:lnTo>
                  <a:pt x="14140" y="12"/>
                </a:lnTo>
                <a:lnTo>
                  <a:pt x="21333" y="0"/>
                </a:lnTo>
                <a:lnTo>
                  <a:pt x="33559" y="1722"/>
                </a:lnTo>
                <a:lnTo>
                  <a:pt x="48187" y="3630"/>
                </a:lnTo>
                <a:lnTo>
                  <a:pt x="62583" y="4178"/>
                </a:lnTo>
              </a:path>
            </a:pathLst>
          </a:custGeom>
          <a:ln w="203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47283" y="1384370"/>
            <a:ext cx="3822700" cy="182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algn="ctr">
              <a:lnSpc>
                <a:spcPct val="100000"/>
              </a:lnSpc>
              <a:tabLst>
                <a:tab pos="594995" algn="l"/>
                <a:tab pos="1093470" algn="l"/>
              </a:tabLst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GAA	A</a:t>
            </a:r>
            <a:r>
              <a:rPr sz="800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TG</a:t>
            </a:r>
            <a:endParaRPr sz="800" dirty="0">
              <a:latin typeface="Arial"/>
              <a:cs typeface="Arial"/>
            </a:endParaRPr>
          </a:p>
          <a:p>
            <a:pPr marL="12700" marR="107950">
              <a:lnSpc>
                <a:spcPts val="960"/>
              </a:lnSpc>
              <a:spcBef>
                <a:spcPts val="66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Because of ambiguities and l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w-c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age region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a single path is almost n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er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ound is theo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and is really n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er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ound in p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actic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200" spc="-10" dirty="0">
                <a:solidFill>
                  <a:srgbClr val="FFCCCC"/>
                </a:solidFill>
                <a:latin typeface="Arial"/>
                <a:cs typeface="Arial"/>
              </a:rPr>
              <a:t>Assem</a:t>
            </a:r>
            <a:r>
              <a:rPr sz="1200" spc="-35" dirty="0">
                <a:solidFill>
                  <a:srgbClr val="FFCCCC"/>
                </a:solidFill>
                <a:latin typeface="Arial"/>
                <a:cs typeface="Arial"/>
              </a:rPr>
              <a:t>b</a:t>
            </a:r>
            <a:r>
              <a:rPr sz="1200" spc="-5" dirty="0">
                <a:solidFill>
                  <a:srgbClr val="FFCCCC"/>
                </a:solidFill>
                <a:latin typeface="Arial"/>
                <a:cs typeface="Arial"/>
              </a:rPr>
              <a:t>ly in </a:t>
            </a:r>
            <a:r>
              <a:rPr sz="1200" spc="-10" dirty="0">
                <a:solidFill>
                  <a:srgbClr val="FFCCCC"/>
                </a:solidFill>
                <a:latin typeface="Arial"/>
                <a:cs typeface="Arial"/>
              </a:rPr>
              <a:t>p</a:t>
            </a:r>
            <a:r>
              <a:rPr sz="1200" spc="-20" dirty="0">
                <a:solidFill>
                  <a:srgbClr val="FFCCCC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FFCCCC"/>
                </a:solidFill>
                <a:latin typeface="Arial"/>
                <a:cs typeface="Arial"/>
              </a:rPr>
              <a:t>actice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010"/>
              </a:lnSpc>
              <a:spcBef>
                <a:spcPts val="409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Retu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n a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set of paths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ing the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aph, such that 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all possi</a:t>
            </a:r>
            <a:r>
              <a:rPr sz="900" i="1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le 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900" i="1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lies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ts val="1010"/>
              </a:lnSpc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contain these path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CCFFCC"/>
                </a:solidFill>
                <a:latin typeface="Arial"/>
                <a:cs typeface="Arial"/>
              </a:rPr>
              <a:t>Assem</a:t>
            </a:r>
            <a:r>
              <a:rPr sz="1200" spc="-35" dirty="0">
                <a:solidFill>
                  <a:srgbClr val="CCFFCC"/>
                </a:solidFill>
                <a:latin typeface="Arial"/>
                <a:cs typeface="Arial"/>
              </a:rPr>
              <a:t>b</a:t>
            </a:r>
            <a:r>
              <a:rPr sz="1200" spc="-5" dirty="0">
                <a:solidFill>
                  <a:srgbClr val="CCFFCC"/>
                </a:solidFill>
                <a:latin typeface="Arial"/>
                <a:cs typeface="Arial"/>
              </a:rPr>
              <a:t>ly of </a:t>
            </a:r>
            <a:r>
              <a:rPr sz="1200" spc="-10" dirty="0">
                <a:solidFill>
                  <a:srgbClr val="CCFFCC"/>
                </a:solidFill>
                <a:latin typeface="Arial"/>
                <a:cs typeface="Arial"/>
              </a:rPr>
              <a:t>the</a:t>
            </a:r>
            <a:r>
              <a:rPr sz="1200" spc="-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CCFFCC"/>
                </a:solidFill>
                <a:latin typeface="Arial"/>
                <a:cs typeface="Arial"/>
              </a:rPr>
              <a:t>ab</a:t>
            </a:r>
            <a:r>
              <a:rPr sz="1200" spc="-30" dirty="0">
                <a:solidFill>
                  <a:srgbClr val="CCFFCC"/>
                </a:solidFill>
                <a:latin typeface="Arial"/>
                <a:cs typeface="Arial"/>
              </a:rPr>
              <a:t>o</a:t>
            </a:r>
            <a:r>
              <a:rPr sz="1200" spc="-40" dirty="0">
                <a:solidFill>
                  <a:srgbClr val="CCFFCC"/>
                </a:solidFill>
                <a:latin typeface="Arial"/>
                <a:cs typeface="Arial"/>
              </a:rPr>
              <a:t>v</a:t>
            </a:r>
            <a:r>
              <a:rPr sz="1200" spc="-10" dirty="0">
                <a:solidFill>
                  <a:srgbClr val="CCFFCC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CCFFCC"/>
                </a:solidFill>
                <a:latin typeface="Arial"/>
                <a:cs typeface="Arial"/>
              </a:rPr>
              <a:t>gr</a:t>
            </a:r>
            <a:r>
              <a:rPr sz="1200" spc="-10" dirty="0">
                <a:solidFill>
                  <a:srgbClr val="CCFFCC"/>
                </a:solidFill>
                <a:latin typeface="Arial"/>
                <a:cs typeface="Arial"/>
              </a:rPr>
              <a:t>aph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ly is the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oll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wing set of paths: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90805" algn="ctr">
              <a:lnSpc>
                <a:spcPct val="100000"/>
              </a:lnSpc>
            </a:pP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{</a:t>
            </a:r>
            <a:r>
              <a:rPr sz="550" spc="110" dirty="0">
                <a:solidFill>
                  <a:srgbClr val="FFFFFF"/>
                </a:solidFill>
                <a:latin typeface="Arial Unicode MS"/>
                <a:cs typeface="Arial Unicode MS"/>
              </a:rPr>
              <a:t>❆❈❚●</a:t>
            </a:r>
            <a:r>
              <a:rPr sz="550" spc="125" dirty="0">
                <a:solidFill>
                  <a:srgbClr val="FFFFFF"/>
                </a:solidFill>
                <a:latin typeface="Arial Unicode MS"/>
                <a:cs typeface="Arial Unicode MS"/>
              </a:rPr>
              <a:t>❆</a:t>
            </a:r>
            <a:r>
              <a:rPr sz="900" spc="-5" dirty="0">
                <a:solidFill>
                  <a:srgbClr val="FFFFFF"/>
                </a:solidFill>
                <a:latin typeface="DejaVu Sans Condensed"/>
                <a:cs typeface="DejaVu Sans Condensed"/>
              </a:rPr>
              <a:t>,</a:t>
            </a:r>
            <a:r>
              <a:rPr sz="900" spc="-105" dirty="0">
                <a:solidFill>
                  <a:srgbClr val="FFFFFF"/>
                </a:solidFill>
                <a:latin typeface="DejaVu Sans Condensed"/>
                <a:cs typeface="DejaVu Sans Condensed"/>
              </a:rPr>
              <a:t> </a:t>
            </a:r>
            <a:r>
              <a:rPr sz="550" spc="65" dirty="0">
                <a:solidFill>
                  <a:srgbClr val="FFFFFF"/>
                </a:solidFill>
                <a:latin typeface="Arial Unicode MS"/>
                <a:cs typeface="Arial Unicode MS"/>
              </a:rPr>
              <a:t>●❆❈</a:t>
            </a:r>
            <a:r>
              <a:rPr sz="550" spc="80" dirty="0">
                <a:solidFill>
                  <a:srgbClr val="FFFFFF"/>
                </a:solidFill>
                <a:latin typeface="Arial Unicode MS"/>
                <a:cs typeface="Arial Unicode MS"/>
              </a:rPr>
              <a:t>❈</a:t>
            </a:r>
            <a:r>
              <a:rPr sz="900" spc="-5" dirty="0">
                <a:solidFill>
                  <a:srgbClr val="FFFFFF"/>
                </a:solidFill>
                <a:latin typeface="DejaVu Sans Condensed"/>
                <a:cs typeface="DejaVu Sans Condensed"/>
              </a:rPr>
              <a:t>,</a:t>
            </a:r>
            <a:r>
              <a:rPr sz="900" spc="-105" dirty="0">
                <a:solidFill>
                  <a:srgbClr val="FFFFFF"/>
                </a:solidFill>
                <a:latin typeface="DejaVu Sans Condensed"/>
                <a:cs typeface="DejaVu Sans Condensed"/>
              </a:rPr>
              <a:t> </a:t>
            </a:r>
            <a:r>
              <a:rPr sz="550" spc="140" dirty="0">
                <a:solidFill>
                  <a:srgbClr val="B2BFFF"/>
                </a:solidFill>
                <a:latin typeface="Arial Unicode MS"/>
                <a:cs typeface="Arial Unicode MS"/>
              </a:rPr>
              <a:t>●❆●❚</a:t>
            </a:r>
            <a:r>
              <a:rPr sz="550" spc="155" dirty="0">
                <a:solidFill>
                  <a:srgbClr val="B2BFFF"/>
                </a:solidFill>
                <a:latin typeface="Arial Unicode MS"/>
                <a:cs typeface="Arial Unicode MS"/>
              </a:rPr>
              <a:t>●</a:t>
            </a:r>
            <a:r>
              <a:rPr sz="900" spc="-5" dirty="0">
                <a:solidFill>
                  <a:srgbClr val="FFFFFF"/>
                </a:solidFill>
                <a:latin typeface="DejaVu Sans Condensed"/>
                <a:cs typeface="DejaVu Sans Condensed"/>
              </a:rPr>
              <a:t>,</a:t>
            </a:r>
            <a:r>
              <a:rPr sz="900" spc="-105" dirty="0">
                <a:solidFill>
                  <a:srgbClr val="FFFFFF"/>
                </a:solidFill>
                <a:latin typeface="DejaVu Sans Condensed"/>
                <a:cs typeface="DejaVu Sans Condensed"/>
              </a:rPr>
              <a:t> </a:t>
            </a:r>
            <a:r>
              <a:rPr sz="550" spc="130" dirty="0">
                <a:solidFill>
                  <a:srgbClr val="91FC91"/>
                </a:solidFill>
                <a:latin typeface="Arial Unicode MS"/>
                <a:cs typeface="Arial Unicode MS"/>
              </a:rPr>
              <a:t>●❆❆❚</a:t>
            </a:r>
            <a:r>
              <a:rPr sz="550" spc="135" dirty="0">
                <a:solidFill>
                  <a:srgbClr val="91FC91"/>
                </a:solidFill>
                <a:latin typeface="Arial Unicode MS"/>
                <a:cs typeface="Arial Unicode MS"/>
              </a:rPr>
              <a:t>●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}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73486" y="389205"/>
            <a:ext cx="74295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4510" algn="l"/>
              </a:tabLst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GT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82816" y="376505"/>
            <a:ext cx="2451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GTG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946135" y="394387"/>
            <a:ext cx="189230" cy="10795"/>
          </a:xfrm>
          <a:custGeom>
            <a:avLst/>
            <a:gdLst/>
            <a:ahLst/>
            <a:cxnLst/>
            <a:rect l="l" t="t" r="r" b="b"/>
            <a:pathLst>
              <a:path w="189230" h="10795">
                <a:moveTo>
                  <a:pt x="0" y="10584"/>
                </a:moveTo>
                <a:lnTo>
                  <a:pt x="44303" y="4096"/>
                </a:lnTo>
                <a:lnTo>
                  <a:pt x="83350" y="658"/>
                </a:lnTo>
                <a:lnTo>
                  <a:pt x="107455" y="0"/>
                </a:lnTo>
                <a:lnTo>
                  <a:pt x="119152" y="147"/>
                </a:lnTo>
                <a:lnTo>
                  <a:pt x="165313" y="3809"/>
                </a:lnTo>
                <a:lnTo>
                  <a:pt x="177069" y="5469"/>
                </a:lnTo>
                <a:lnTo>
                  <a:pt x="189060" y="7419"/>
                </a:lnTo>
              </a:path>
            </a:pathLst>
          </a:custGeom>
          <a:ln w="2530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46135" y="394387"/>
            <a:ext cx="189230" cy="10795"/>
          </a:xfrm>
          <a:custGeom>
            <a:avLst/>
            <a:gdLst/>
            <a:ahLst/>
            <a:cxnLst/>
            <a:rect l="l" t="t" r="r" b="b"/>
            <a:pathLst>
              <a:path w="189230" h="10795">
                <a:moveTo>
                  <a:pt x="0" y="10584"/>
                </a:moveTo>
                <a:lnTo>
                  <a:pt x="44303" y="4096"/>
                </a:lnTo>
                <a:lnTo>
                  <a:pt x="83350" y="658"/>
                </a:lnTo>
                <a:lnTo>
                  <a:pt x="107455" y="0"/>
                </a:lnTo>
                <a:lnTo>
                  <a:pt x="119152" y="147"/>
                </a:lnTo>
                <a:lnTo>
                  <a:pt x="165313" y="3809"/>
                </a:lnTo>
                <a:lnTo>
                  <a:pt x="177069" y="5469"/>
                </a:lnTo>
                <a:lnTo>
                  <a:pt x="189060" y="7419"/>
                </a:lnTo>
              </a:path>
            </a:pathLst>
          </a:custGeom>
          <a:ln w="12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05916" y="353248"/>
            <a:ext cx="40005" cy="80645"/>
          </a:xfrm>
          <a:custGeom>
            <a:avLst/>
            <a:gdLst/>
            <a:ahLst/>
            <a:cxnLst/>
            <a:rect l="l" t="t" r="r" b="b"/>
            <a:pathLst>
              <a:path w="40005" h="80645">
                <a:moveTo>
                  <a:pt x="11776" y="0"/>
                </a:moveTo>
                <a:lnTo>
                  <a:pt x="14541" y="11867"/>
                </a:lnTo>
                <a:lnTo>
                  <a:pt x="21626" y="25052"/>
                </a:lnTo>
                <a:lnTo>
                  <a:pt x="30707" y="37477"/>
                </a:lnTo>
                <a:lnTo>
                  <a:pt x="39458" y="47064"/>
                </a:lnTo>
                <a:lnTo>
                  <a:pt x="33653" y="52285"/>
                </a:lnTo>
                <a:lnTo>
                  <a:pt x="22824" y="60227"/>
                </a:lnTo>
                <a:lnTo>
                  <a:pt x="10447" y="69918"/>
                </a:lnTo>
                <a:lnTo>
                  <a:pt x="0" y="80389"/>
                </a:lnTo>
              </a:path>
            </a:pathLst>
          </a:custGeom>
          <a:ln w="2025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41685" y="394434"/>
            <a:ext cx="189230" cy="12065"/>
          </a:xfrm>
          <a:custGeom>
            <a:avLst/>
            <a:gdLst/>
            <a:ahLst/>
            <a:cxnLst/>
            <a:rect l="l" t="t" r="r" b="b"/>
            <a:pathLst>
              <a:path w="189230" h="12065">
                <a:moveTo>
                  <a:pt x="0" y="12032"/>
                </a:moveTo>
                <a:lnTo>
                  <a:pt x="44215" y="4968"/>
                </a:lnTo>
                <a:lnTo>
                  <a:pt x="83242" y="1006"/>
                </a:lnTo>
                <a:lnTo>
                  <a:pt x="119067" y="0"/>
                </a:lnTo>
                <a:lnTo>
                  <a:pt x="130640" y="295"/>
                </a:lnTo>
                <a:lnTo>
                  <a:pt x="142151" y="897"/>
                </a:lnTo>
                <a:lnTo>
                  <a:pt x="153675" y="1799"/>
                </a:lnTo>
                <a:lnTo>
                  <a:pt x="165284" y="2997"/>
                </a:lnTo>
                <a:lnTo>
                  <a:pt x="177053" y="4485"/>
                </a:lnTo>
                <a:lnTo>
                  <a:pt x="189054" y="6258"/>
                </a:lnTo>
              </a:path>
            </a:pathLst>
          </a:custGeom>
          <a:ln w="2530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41685" y="394434"/>
            <a:ext cx="189230" cy="12065"/>
          </a:xfrm>
          <a:custGeom>
            <a:avLst/>
            <a:gdLst/>
            <a:ahLst/>
            <a:cxnLst/>
            <a:rect l="l" t="t" r="r" b="b"/>
            <a:pathLst>
              <a:path w="189230" h="12065">
                <a:moveTo>
                  <a:pt x="0" y="12032"/>
                </a:moveTo>
                <a:lnTo>
                  <a:pt x="44215" y="4968"/>
                </a:lnTo>
                <a:lnTo>
                  <a:pt x="83242" y="1006"/>
                </a:lnTo>
                <a:lnTo>
                  <a:pt x="119067" y="0"/>
                </a:lnTo>
                <a:lnTo>
                  <a:pt x="130640" y="295"/>
                </a:lnTo>
                <a:lnTo>
                  <a:pt x="142151" y="897"/>
                </a:lnTo>
                <a:lnTo>
                  <a:pt x="153675" y="1799"/>
                </a:lnTo>
                <a:lnTo>
                  <a:pt x="165284" y="2997"/>
                </a:lnTo>
                <a:lnTo>
                  <a:pt x="177053" y="4485"/>
                </a:lnTo>
                <a:lnTo>
                  <a:pt x="189054" y="6258"/>
                </a:lnTo>
              </a:path>
            </a:pathLst>
          </a:custGeom>
          <a:ln w="12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03149" y="352577"/>
            <a:ext cx="39370" cy="80645"/>
          </a:xfrm>
          <a:custGeom>
            <a:avLst/>
            <a:gdLst/>
            <a:ahLst/>
            <a:cxnLst/>
            <a:rect l="l" t="t" r="r" b="b"/>
            <a:pathLst>
              <a:path w="39369" h="80645">
                <a:moveTo>
                  <a:pt x="10760" y="0"/>
                </a:moveTo>
                <a:lnTo>
                  <a:pt x="13699" y="11886"/>
                </a:lnTo>
                <a:lnTo>
                  <a:pt x="21000" y="25035"/>
                </a:lnTo>
                <a:lnTo>
                  <a:pt x="30281" y="37371"/>
                </a:lnTo>
                <a:lnTo>
                  <a:pt x="39163" y="46817"/>
                </a:lnTo>
                <a:lnTo>
                  <a:pt x="33351" y="52045"/>
                </a:lnTo>
                <a:lnTo>
                  <a:pt x="22580" y="60082"/>
                </a:lnTo>
                <a:lnTo>
                  <a:pt x="10309" y="69909"/>
                </a:lnTo>
                <a:lnTo>
                  <a:pt x="0" y="80504"/>
                </a:lnTo>
              </a:path>
            </a:pathLst>
          </a:custGeom>
          <a:ln w="2024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25016" y="507443"/>
            <a:ext cx="327025" cy="340995"/>
          </a:xfrm>
          <a:custGeom>
            <a:avLst/>
            <a:gdLst/>
            <a:ahLst/>
            <a:cxnLst/>
            <a:rect l="l" t="t" r="r" b="b"/>
            <a:pathLst>
              <a:path w="327025" h="340994">
                <a:moveTo>
                  <a:pt x="326827" y="0"/>
                </a:moveTo>
                <a:lnTo>
                  <a:pt x="295289" y="45337"/>
                </a:lnTo>
                <a:lnTo>
                  <a:pt x="264952" y="86600"/>
                </a:lnTo>
                <a:lnTo>
                  <a:pt x="235272" y="124378"/>
                </a:lnTo>
                <a:lnTo>
                  <a:pt x="205702" y="159260"/>
                </a:lnTo>
                <a:lnTo>
                  <a:pt x="175696" y="191837"/>
                </a:lnTo>
                <a:lnTo>
                  <a:pt x="144707" y="222697"/>
                </a:lnTo>
                <a:lnTo>
                  <a:pt x="112189" y="252429"/>
                </a:lnTo>
                <a:lnTo>
                  <a:pt x="77596" y="281624"/>
                </a:lnTo>
                <a:lnTo>
                  <a:pt x="40382" y="310870"/>
                </a:lnTo>
                <a:lnTo>
                  <a:pt x="20621" y="325696"/>
                </a:lnTo>
                <a:lnTo>
                  <a:pt x="0" y="340757"/>
                </a:lnTo>
              </a:path>
            </a:pathLst>
          </a:custGeom>
          <a:ln w="2530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25016" y="507443"/>
            <a:ext cx="327025" cy="340995"/>
          </a:xfrm>
          <a:custGeom>
            <a:avLst/>
            <a:gdLst/>
            <a:ahLst/>
            <a:cxnLst/>
            <a:rect l="l" t="t" r="r" b="b"/>
            <a:pathLst>
              <a:path w="327025" h="340994">
                <a:moveTo>
                  <a:pt x="326827" y="0"/>
                </a:moveTo>
                <a:lnTo>
                  <a:pt x="295289" y="45337"/>
                </a:lnTo>
                <a:lnTo>
                  <a:pt x="264952" y="86600"/>
                </a:lnTo>
                <a:lnTo>
                  <a:pt x="235272" y="124378"/>
                </a:lnTo>
                <a:lnTo>
                  <a:pt x="205702" y="159260"/>
                </a:lnTo>
                <a:lnTo>
                  <a:pt x="175696" y="191837"/>
                </a:lnTo>
                <a:lnTo>
                  <a:pt x="144707" y="222697"/>
                </a:lnTo>
                <a:lnTo>
                  <a:pt x="112189" y="252429"/>
                </a:lnTo>
                <a:lnTo>
                  <a:pt x="77596" y="281624"/>
                </a:lnTo>
                <a:lnTo>
                  <a:pt x="40382" y="310870"/>
                </a:lnTo>
                <a:lnTo>
                  <a:pt x="20621" y="325696"/>
                </a:lnTo>
                <a:lnTo>
                  <a:pt x="0" y="340757"/>
                </a:lnTo>
              </a:path>
            </a:pathLst>
          </a:custGeom>
          <a:ln w="12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25593" y="803468"/>
            <a:ext cx="52705" cy="61594"/>
          </a:xfrm>
          <a:custGeom>
            <a:avLst/>
            <a:gdLst/>
            <a:ahLst/>
            <a:cxnLst/>
            <a:rect l="l" t="t" r="r" b="b"/>
            <a:pathLst>
              <a:path w="52705" h="61594">
                <a:moveTo>
                  <a:pt x="52610" y="61319"/>
                </a:moveTo>
                <a:lnTo>
                  <a:pt x="42321" y="55173"/>
                </a:lnTo>
                <a:lnTo>
                  <a:pt x="28161" y="51174"/>
                </a:lnTo>
                <a:lnTo>
                  <a:pt x="13104" y="49092"/>
                </a:lnTo>
                <a:lnTo>
                  <a:pt x="126" y="48700"/>
                </a:lnTo>
                <a:lnTo>
                  <a:pt x="0" y="41471"/>
                </a:lnTo>
                <a:lnTo>
                  <a:pt x="1438" y="29135"/>
                </a:lnTo>
                <a:lnTo>
                  <a:pt x="2952" y="14406"/>
                </a:lnTo>
                <a:lnTo>
                  <a:pt x="3055" y="0"/>
                </a:lnTo>
              </a:path>
            </a:pathLst>
          </a:custGeom>
          <a:ln w="2025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7847" y="2105787"/>
            <a:ext cx="3992879" cy="52069"/>
          </a:xfrm>
          <a:custGeom>
            <a:avLst/>
            <a:gdLst/>
            <a:ahLst/>
            <a:cxnLst/>
            <a:rect l="l" t="t" r="r" b="b"/>
            <a:pathLst>
              <a:path w="3992879" h="52069">
                <a:moveTo>
                  <a:pt x="0" y="51815"/>
                </a:moveTo>
                <a:lnTo>
                  <a:pt x="3992879" y="51815"/>
                </a:lnTo>
                <a:lnTo>
                  <a:pt x="3992879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7847" y="2755011"/>
            <a:ext cx="3992879" cy="55244"/>
          </a:xfrm>
          <a:custGeom>
            <a:avLst/>
            <a:gdLst/>
            <a:ahLst/>
            <a:cxnLst/>
            <a:rect l="l" t="t" r="r" b="b"/>
            <a:pathLst>
              <a:path w="3992879" h="55244">
                <a:moveTo>
                  <a:pt x="0" y="54863"/>
                </a:moveTo>
                <a:lnTo>
                  <a:pt x="3992879" y="54863"/>
                </a:lnTo>
                <a:lnTo>
                  <a:pt x="3992879" y="0"/>
                </a:lnTo>
                <a:lnTo>
                  <a:pt x="0" y="0"/>
                </a:lnTo>
                <a:lnTo>
                  <a:pt x="0" y="5486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35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661" y="3045217"/>
            <a:ext cx="2602975" cy="31578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8044">
              <a:lnSpc>
                <a:spcPct val="100000"/>
              </a:lnSpc>
            </a:pPr>
            <a:r>
              <a:rPr sz="1400" spc="85" dirty="0"/>
              <a:t>C</a:t>
            </a:r>
            <a:r>
              <a:rPr spc="55" dirty="0"/>
              <a:t>ONTIG</a:t>
            </a:r>
            <a:r>
              <a:rPr spc="-10" dirty="0"/>
              <a:t>S</a:t>
            </a:r>
            <a:r>
              <a:rPr spc="145" dirty="0"/>
              <a:t> </a:t>
            </a:r>
            <a:r>
              <a:rPr spc="55" dirty="0"/>
              <a:t>CONST</a:t>
            </a:r>
            <a:r>
              <a:rPr spc="15" dirty="0"/>
              <a:t>R</a:t>
            </a:r>
            <a:r>
              <a:rPr spc="55" dirty="0"/>
              <a:t>UCTIO</a:t>
            </a:r>
            <a:r>
              <a:rPr spc="-10" dirty="0"/>
              <a:t>N</a:t>
            </a:r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845532" y="1654112"/>
            <a:ext cx="2881732" cy="1390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298" y="516757"/>
            <a:ext cx="3529965" cy="179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686435">
              <a:lnSpc>
                <a:spcPct val="100000"/>
              </a:lnSpc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Contigs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node-disjoint</a:t>
            </a:r>
            <a:r>
              <a:rPr sz="11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simple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paths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simple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path:</a:t>
            </a:r>
            <a:r>
              <a:rPr sz="11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path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that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not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anch.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node-disjoint:</a:t>
            </a:r>
            <a:r>
              <a:rPr sz="11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dif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erent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paths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cannot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nod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000">
              <a:latin typeface="Times New Roman"/>
              <a:cs typeface="Times New Roman"/>
            </a:endParaRPr>
          </a:p>
          <a:p>
            <a:pPr marL="879475">
              <a:lnSpc>
                <a:spcPct val="100000"/>
              </a:lnSpc>
            </a:pPr>
            <a:r>
              <a:rPr sz="800" spc="15" dirty="0">
                <a:solidFill>
                  <a:srgbClr val="98FF54"/>
                </a:solidFill>
                <a:latin typeface="DejaVu Sans"/>
                <a:cs typeface="DejaVu Sans"/>
              </a:rPr>
              <a:t>Con</a:t>
            </a:r>
            <a:r>
              <a:rPr sz="800" spc="10" dirty="0">
                <a:solidFill>
                  <a:srgbClr val="98FF54"/>
                </a:solidFill>
                <a:latin typeface="DejaVu Sans"/>
                <a:cs typeface="DejaVu Sans"/>
              </a:rPr>
              <a:t>t</a:t>
            </a:r>
            <a:r>
              <a:rPr sz="800" dirty="0">
                <a:solidFill>
                  <a:srgbClr val="98FF54"/>
                </a:solidFill>
                <a:latin typeface="DejaVu Sans"/>
                <a:cs typeface="DejaVu Sans"/>
              </a:rPr>
              <a:t>i</a:t>
            </a:r>
            <a:r>
              <a:rPr sz="800" spc="20" dirty="0">
                <a:solidFill>
                  <a:srgbClr val="98FF54"/>
                </a:solidFill>
                <a:latin typeface="DejaVu Sans"/>
                <a:cs typeface="DejaVu Sans"/>
              </a:rPr>
              <a:t>g</a:t>
            </a:r>
            <a:r>
              <a:rPr sz="800" spc="60" dirty="0">
                <a:solidFill>
                  <a:srgbClr val="98FF54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98FF54"/>
                </a:solidFill>
                <a:latin typeface="DejaVu Sans"/>
                <a:cs typeface="DejaVu Sans"/>
              </a:rPr>
              <a:t>1</a:t>
            </a:r>
            <a:endParaRPr sz="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000">
              <a:latin typeface="Times New Roman"/>
              <a:cs typeface="Times New Roman"/>
            </a:endParaRPr>
          </a:p>
          <a:p>
            <a:pPr marL="165100" algn="ctr">
              <a:lnSpc>
                <a:spcPct val="100000"/>
              </a:lnSpc>
            </a:pPr>
            <a:r>
              <a:rPr sz="800" spc="15" dirty="0">
                <a:solidFill>
                  <a:srgbClr val="E9AEAE"/>
                </a:solidFill>
                <a:latin typeface="DejaVu Sans"/>
                <a:cs typeface="DejaVu Sans"/>
              </a:rPr>
              <a:t>Con</a:t>
            </a:r>
            <a:r>
              <a:rPr sz="800" spc="10" dirty="0">
                <a:solidFill>
                  <a:srgbClr val="E9AEAE"/>
                </a:solidFill>
                <a:latin typeface="DejaVu Sans"/>
                <a:cs typeface="DejaVu Sans"/>
              </a:rPr>
              <a:t>t</a:t>
            </a:r>
            <a:r>
              <a:rPr sz="800" dirty="0">
                <a:solidFill>
                  <a:srgbClr val="E9AEAE"/>
                </a:solidFill>
                <a:latin typeface="DejaVu Sans"/>
                <a:cs typeface="DejaVu Sans"/>
              </a:rPr>
              <a:t>i</a:t>
            </a:r>
            <a:r>
              <a:rPr sz="800" spc="20" dirty="0">
                <a:solidFill>
                  <a:srgbClr val="E9AEAE"/>
                </a:solidFill>
                <a:latin typeface="DejaVu Sans"/>
                <a:cs typeface="DejaVu Sans"/>
              </a:rPr>
              <a:t>g</a:t>
            </a:r>
            <a:r>
              <a:rPr sz="800" spc="60" dirty="0">
                <a:solidFill>
                  <a:srgbClr val="E9AEAE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E9AEAE"/>
                </a:solidFill>
                <a:latin typeface="DejaVu Sans"/>
                <a:cs typeface="DejaVu Sans"/>
              </a:rPr>
              <a:t>3</a:t>
            </a:r>
            <a:endParaRPr sz="800">
              <a:latin typeface="DejaVu Sans"/>
              <a:cs typeface="DejaVu Sans"/>
            </a:endParaRPr>
          </a:p>
          <a:p>
            <a:pPr marR="5080" algn="r">
              <a:lnSpc>
                <a:spcPct val="100000"/>
              </a:lnSpc>
              <a:spcBef>
                <a:spcPts val="170"/>
              </a:spcBef>
            </a:pPr>
            <a:r>
              <a:rPr sz="800" spc="15" dirty="0">
                <a:solidFill>
                  <a:srgbClr val="00A9D4"/>
                </a:solidFill>
                <a:latin typeface="DejaVu Sans"/>
                <a:cs typeface="DejaVu Sans"/>
              </a:rPr>
              <a:t>Con</a:t>
            </a:r>
            <a:r>
              <a:rPr sz="800" spc="10" dirty="0">
                <a:solidFill>
                  <a:srgbClr val="00A9D4"/>
                </a:solidFill>
                <a:latin typeface="DejaVu Sans"/>
                <a:cs typeface="DejaVu Sans"/>
              </a:rPr>
              <a:t>t</a:t>
            </a:r>
            <a:r>
              <a:rPr sz="800" dirty="0">
                <a:solidFill>
                  <a:srgbClr val="00A9D4"/>
                </a:solidFill>
                <a:latin typeface="DejaVu Sans"/>
                <a:cs typeface="DejaVu Sans"/>
              </a:rPr>
              <a:t>i</a:t>
            </a:r>
            <a:r>
              <a:rPr sz="800" spc="20" dirty="0">
                <a:solidFill>
                  <a:srgbClr val="00A9D4"/>
                </a:solidFill>
                <a:latin typeface="DejaVu Sans"/>
                <a:cs typeface="DejaVu Sans"/>
              </a:rPr>
              <a:t>g</a:t>
            </a:r>
            <a:r>
              <a:rPr sz="800" spc="60" dirty="0">
                <a:solidFill>
                  <a:srgbClr val="00A9D4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00A9D4"/>
                </a:solidFill>
                <a:latin typeface="DejaVu Sans"/>
                <a:cs typeface="DejaVu Sans"/>
              </a:rPr>
              <a:t>4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09520" y="2461333"/>
            <a:ext cx="469900" cy="131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5" dirty="0">
                <a:solidFill>
                  <a:srgbClr val="D40000"/>
                </a:solidFill>
                <a:latin typeface="DejaVu Sans"/>
                <a:cs typeface="DejaVu Sans"/>
              </a:rPr>
              <a:t>Con</a:t>
            </a:r>
            <a:r>
              <a:rPr sz="800" spc="10" dirty="0">
                <a:solidFill>
                  <a:srgbClr val="D40000"/>
                </a:solidFill>
                <a:latin typeface="DejaVu Sans"/>
                <a:cs typeface="DejaVu Sans"/>
              </a:rPr>
              <a:t>t</a:t>
            </a:r>
            <a:r>
              <a:rPr sz="800" dirty="0">
                <a:solidFill>
                  <a:srgbClr val="D40000"/>
                </a:solidFill>
                <a:latin typeface="DejaVu Sans"/>
                <a:cs typeface="DejaVu Sans"/>
              </a:rPr>
              <a:t>i</a:t>
            </a:r>
            <a:r>
              <a:rPr sz="800" spc="20" dirty="0">
                <a:solidFill>
                  <a:srgbClr val="D40000"/>
                </a:solidFill>
                <a:latin typeface="DejaVu Sans"/>
                <a:cs typeface="DejaVu Sans"/>
              </a:rPr>
              <a:t>g</a:t>
            </a:r>
            <a:r>
              <a:rPr sz="800" spc="60" dirty="0">
                <a:solidFill>
                  <a:srgbClr val="D400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D40000"/>
                </a:solidFill>
                <a:latin typeface="DejaVu Sans"/>
                <a:cs typeface="DejaVu Sans"/>
              </a:rPr>
              <a:t>5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155" y="2435365"/>
            <a:ext cx="469900" cy="131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5" dirty="0">
                <a:solidFill>
                  <a:srgbClr val="FF6500"/>
                </a:solidFill>
                <a:latin typeface="DejaVu Sans"/>
                <a:cs typeface="DejaVu Sans"/>
              </a:rPr>
              <a:t>Con</a:t>
            </a:r>
            <a:r>
              <a:rPr sz="800" spc="10" dirty="0">
                <a:solidFill>
                  <a:srgbClr val="FF6500"/>
                </a:solidFill>
                <a:latin typeface="DejaVu Sans"/>
                <a:cs typeface="DejaVu Sans"/>
              </a:rPr>
              <a:t>t</a:t>
            </a:r>
            <a:r>
              <a:rPr sz="800" dirty="0">
                <a:solidFill>
                  <a:srgbClr val="FF6500"/>
                </a:solidFill>
                <a:latin typeface="DejaVu Sans"/>
                <a:cs typeface="DejaVu Sans"/>
              </a:rPr>
              <a:t>i</a:t>
            </a:r>
            <a:r>
              <a:rPr sz="800" spc="20" dirty="0">
                <a:solidFill>
                  <a:srgbClr val="FF6500"/>
                </a:solidFill>
                <a:latin typeface="DejaVu Sans"/>
                <a:cs typeface="DejaVu Sans"/>
              </a:rPr>
              <a:t>g</a:t>
            </a:r>
            <a:r>
              <a:rPr sz="800" spc="60" dirty="0">
                <a:solidFill>
                  <a:srgbClr val="FF6500"/>
                </a:solidFill>
                <a:latin typeface="Times New Roman"/>
                <a:cs typeface="Times New Roman"/>
              </a:rPr>
              <a:t> </a:t>
            </a:r>
            <a:r>
              <a:rPr sz="800" spc="20" dirty="0">
                <a:solidFill>
                  <a:srgbClr val="FF6500"/>
                </a:solidFill>
                <a:latin typeface="DejaVu Sans"/>
                <a:cs typeface="DejaVu Sans"/>
              </a:rPr>
              <a:t>2</a:t>
            </a:r>
            <a:endParaRPr sz="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7235">
              <a:lnSpc>
                <a:spcPct val="100000"/>
              </a:lnSpc>
            </a:pPr>
            <a:r>
              <a:rPr sz="1400" spc="85" dirty="0"/>
              <a:t>H</a:t>
            </a:r>
            <a:r>
              <a:rPr spc="25" dirty="0"/>
              <a:t>O</a:t>
            </a:r>
            <a:r>
              <a:rPr spc="-15" dirty="0"/>
              <a:t>W</a:t>
            </a:r>
            <a:r>
              <a:rPr spc="150" dirty="0"/>
              <a:t> </a:t>
            </a:r>
            <a:r>
              <a:rPr spc="55" dirty="0"/>
              <a:t>A</a:t>
            </a:r>
            <a:r>
              <a:rPr spc="-10" dirty="0"/>
              <a:t>N</a:t>
            </a:r>
            <a:r>
              <a:rPr spc="150" dirty="0"/>
              <a:t> </a:t>
            </a:r>
            <a:r>
              <a:rPr spc="55" dirty="0"/>
              <a:t>ASSEMBLE</a:t>
            </a:r>
            <a:r>
              <a:rPr spc="-10" dirty="0"/>
              <a:t>R</a:t>
            </a:r>
            <a:r>
              <a:rPr spc="145" dirty="0"/>
              <a:t> </a:t>
            </a:r>
            <a:r>
              <a:rPr spc="25" dirty="0"/>
              <a:t>W</a:t>
            </a:r>
            <a:r>
              <a:rPr spc="55" dirty="0"/>
              <a:t>ORK</a:t>
            </a:r>
            <a:r>
              <a:rPr spc="-10" dirty="0"/>
              <a:t>S</a:t>
            </a:r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309192" y="725375"/>
            <a:ext cx="3989704" cy="205740"/>
          </a:xfrm>
          <a:custGeom>
            <a:avLst/>
            <a:gdLst/>
            <a:ahLst/>
            <a:cxnLst/>
            <a:rect l="l" t="t" r="r" b="b"/>
            <a:pathLst>
              <a:path w="3989704" h="205740">
                <a:moveTo>
                  <a:pt x="3938835" y="0"/>
                </a:moveTo>
                <a:lnTo>
                  <a:pt x="41306" y="896"/>
                </a:lnTo>
                <a:lnTo>
                  <a:pt x="7787" y="23852"/>
                </a:lnTo>
                <a:lnTo>
                  <a:pt x="0" y="50791"/>
                </a:lnTo>
                <a:lnTo>
                  <a:pt x="0" y="205358"/>
                </a:lnTo>
                <a:lnTo>
                  <a:pt x="3989645" y="205358"/>
                </a:lnTo>
                <a:lnTo>
                  <a:pt x="3988748" y="41293"/>
                </a:lnTo>
                <a:lnTo>
                  <a:pt x="3965786" y="7786"/>
                </a:lnTo>
                <a:lnTo>
                  <a:pt x="3938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297" y="265158"/>
            <a:ext cx="3913504" cy="641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79">
              <a:lnSpc>
                <a:spcPct val="100000"/>
              </a:lnSpc>
            </a:pPr>
            <a:r>
              <a:rPr sz="900" spc="-5" dirty="0">
                <a:solidFill>
                  <a:srgbClr val="DDDDF5"/>
                </a:solidFill>
                <a:latin typeface="Arial"/>
                <a:cs typeface="Arial"/>
              </a:rPr>
              <a:t>[</a:t>
            </a:r>
            <a:r>
              <a:rPr sz="800" spc="-10" dirty="0">
                <a:solidFill>
                  <a:srgbClr val="DDDDF5"/>
                </a:solidFill>
                <a:latin typeface="Arial"/>
                <a:cs typeface="Arial"/>
              </a:rPr>
              <a:t>S</a:t>
            </a:r>
            <a:r>
              <a:rPr sz="800" spc="-110" dirty="0">
                <a:solidFill>
                  <a:srgbClr val="DDDDF5"/>
                </a:solidFill>
                <a:latin typeface="Arial"/>
                <a:cs typeface="Arial"/>
              </a:rPr>
              <a:t>P</a:t>
            </a:r>
            <a:r>
              <a:rPr sz="800" spc="-5" dirty="0">
                <a:solidFill>
                  <a:srgbClr val="DDDDF5"/>
                </a:solidFill>
                <a:latin typeface="Arial"/>
                <a:cs typeface="Arial"/>
              </a:rPr>
              <a:t>Ade</a:t>
            </a:r>
            <a:r>
              <a:rPr sz="800" spc="-20" dirty="0">
                <a:solidFill>
                  <a:srgbClr val="DDDDF5"/>
                </a:solidFill>
                <a:latin typeface="Arial"/>
                <a:cs typeface="Arial"/>
              </a:rPr>
              <a:t>s</a:t>
            </a:r>
            <a:r>
              <a:rPr sz="800" spc="-5" dirty="0">
                <a:solidFill>
                  <a:srgbClr val="DDDDF5"/>
                </a:solidFill>
                <a:latin typeface="Arial"/>
                <a:cs typeface="Arial"/>
              </a:rPr>
              <a:t>, </a:t>
            </a:r>
            <a:r>
              <a:rPr sz="800" spc="-75" dirty="0">
                <a:solidFill>
                  <a:srgbClr val="DDDDF5"/>
                </a:solidFill>
                <a:latin typeface="Arial"/>
                <a:cs typeface="Arial"/>
              </a:rPr>
              <a:t>V</a:t>
            </a:r>
            <a:r>
              <a:rPr sz="800" spc="-5" dirty="0">
                <a:solidFill>
                  <a:srgbClr val="DDDDF5"/>
                </a:solidFill>
                <a:latin typeface="Arial"/>
                <a:cs typeface="Arial"/>
              </a:rPr>
              <a:t>el</a:t>
            </a:r>
            <a:r>
              <a:rPr sz="800" spc="-25" dirty="0">
                <a:solidFill>
                  <a:srgbClr val="DDDDF5"/>
                </a:solidFill>
                <a:latin typeface="Arial"/>
                <a:cs typeface="Arial"/>
              </a:rPr>
              <a:t>v</a:t>
            </a:r>
            <a:r>
              <a:rPr sz="800" spc="-5" dirty="0">
                <a:solidFill>
                  <a:srgbClr val="DDDDF5"/>
                </a:solidFill>
                <a:latin typeface="Arial"/>
                <a:cs typeface="Arial"/>
              </a:rPr>
              <a:t>et, AByS</a:t>
            </a:r>
            <a:r>
              <a:rPr sz="800" spc="-30" dirty="0">
                <a:solidFill>
                  <a:srgbClr val="DDDDF5"/>
                </a:solidFill>
                <a:latin typeface="Arial"/>
                <a:cs typeface="Arial"/>
              </a:rPr>
              <a:t>S</a:t>
            </a:r>
            <a:r>
              <a:rPr sz="800" spc="-5" dirty="0">
                <a:solidFill>
                  <a:srgbClr val="DDDDF5"/>
                </a:solidFill>
                <a:latin typeface="Arial"/>
                <a:cs typeface="Arial"/>
              </a:rPr>
              <a:t>, </a:t>
            </a:r>
            <a:r>
              <a:rPr sz="800" spc="-10" dirty="0">
                <a:solidFill>
                  <a:srgbClr val="DDDDF5"/>
                </a:solidFill>
                <a:latin typeface="Arial"/>
                <a:cs typeface="Arial"/>
              </a:rPr>
              <a:t>S</a:t>
            </a:r>
            <a:r>
              <a:rPr sz="800" spc="-30" dirty="0">
                <a:solidFill>
                  <a:srgbClr val="DDDDF5"/>
                </a:solidFill>
                <a:latin typeface="Arial"/>
                <a:cs typeface="Arial"/>
              </a:rPr>
              <a:t>O</a:t>
            </a:r>
            <a:r>
              <a:rPr sz="800" spc="-5" dirty="0">
                <a:solidFill>
                  <a:srgbClr val="DDDDF5"/>
                </a:solidFill>
                <a:latin typeface="Arial"/>
                <a:cs typeface="Arial"/>
              </a:rPr>
              <a:t>APden</a:t>
            </a:r>
            <a:r>
              <a:rPr sz="800" spc="-20" dirty="0">
                <a:solidFill>
                  <a:srgbClr val="DDDDF5"/>
                </a:solidFill>
                <a:latin typeface="Arial"/>
                <a:cs typeface="Arial"/>
              </a:rPr>
              <a:t>o</a:t>
            </a:r>
            <a:r>
              <a:rPr sz="800" spc="-25" dirty="0">
                <a:solidFill>
                  <a:srgbClr val="DDDDF5"/>
                </a:solidFill>
                <a:latin typeface="Arial"/>
                <a:cs typeface="Arial"/>
              </a:rPr>
              <a:t>v</a:t>
            </a:r>
            <a:r>
              <a:rPr sz="800" spc="-40" dirty="0">
                <a:solidFill>
                  <a:srgbClr val="DDDDF5"/>
                </a:solidFill>
                <a:latin typeface="Arial"/>
                <a:cs typeface="Arial"/>
              </a:rPr>
              <a:t>o</a:t>
            </a:r>
            <a:r>
              <a:rPr sz="800" spc="-5" dirty="0">
                <a:solidFill>
                  <a:srgbClr val="DDDDF5"/>
                </a:solidFill>
                <a:latin typeface="Arial"/>
                <a:cs typeface="Arial"/>
              </a:rPr>
              <a:t>, SGA, Megahit, Minia, .., </a:t>
            </a:r>
            <a:r>
              <a:rPr sz="800" spc="-10" dirty="0">
                <a:solidFill>
                  <a:srgbClr val="DDDDF5"/>
                </a:solidFill>
                <a:latin typeface="Arial"/>
                <a:cs typeface="Arial"/>
              </a:rPr>
              <a:t>HGA</a:t>
            </a:r>
            <a:r>
              <a:rPr sz="800" spc="-155" dirty="0">
                <a:solidFill>
                  <a:srgbClr val="DDDDF5"/>
                </a:solidFill>
                <a:latin typeface="Arial"/>
                <a:cs typeface="Arial"/>
              </a:rPr>
              <a:t>P</a:t>
            </a:r>
            <a:r>
              <a:rPr sz="800" spc="-5" dirty="0">
                <a:solidFill>
                  <a:srgbClr val="DDDDF5"/>
                </a:solidFill>
                <a:latin typeface="Arial"/>
                <a:cs typeface="Arial"/>
              </a:rPr>
              <a:t>, </a:t>
            </a:r>
            <a:r>
              <a:rPr sz="800" spc="-70" dirty="0">
                <a:solidFill>
                  <a:srgbClr val="DDDDF5"/>
                </a:solidFill>
                <a:latin typeface="Arial"/>
                <a:cs typeface="Arial"/>
              </a:rPr>
              <a:t>F</a:t>
            </a:r>
            <a:r>
              <a:rPr sz="800" spc="-5" dirty="0">
                <a:solidFill>
                  <a:srgbClr val="DDDDF5"/>
                </a:solidFill>
                <a:latin typeface="Arial"/>
                <a:cs typeface="Arial"/>
              </a:rPr>
              <a:t>ALCON]</a:t>
            </a:r>
            <a:endParaRPr sz="800">
              <a:latin typeface="Arial"/>
              <a:cs typeface="Arial"/>
            </a:endParaRPr>
          </a:p>
          <a:p>
            <a:pPr marL="182880" indent="-170180">
              <a:lnSpc>
                <a:spcPts val="1015"/>
              </a:lnSpc>
              <a:spcBef>
                <a:spcPts val="105"/>
              </a:spcBef>
              <a:buClr>
                <a:srgbClr val="98B2CC"/>
              </a:buClr>
              <a:buFont typeface="Arial"/>
              <a:buAutoNum type="arabicParenR"/>
              <a:tabLst>
                <a:tab pos="183515" algn="l"/>
              </a:tabLst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ybe correct the read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(S</a:t>
            </a:r>
            <a:r>
              <a:rPr sz="800" spc="-1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Ade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HGA</a:t>
            </a:r>
            <a:r>
              <a:rPr sz="800" spc="-1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, SGA, </a:t>
            </a:r>
            <a:r>
              <a:rPr sz="800" spc="-7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ALCON)</a:t>
            </a:r>
            <a:endParaRPr sz="800">
              <a:latin typeface="Arial"/>
              <a:cs typeface="Arial"/>
            </a:endParaRPr>
          </a:p>
          <a:p>
            <a:pPr marL="182880" indent="-170180">
              <a:lnSpc>
                <a:spcPts val="1015"/>
              </a:lnSpc>
              <a:buClr>
                <a:srgbClr val="98B2CC"/>
              </a:buClr>
              <a:buFont typeface="Arial"/>
              <a:buAutoNum type="arabicParenR"/>
              <a:tabLst>
                <a:tab pos="183515" algn="l"/>
              </a:tabLst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Const</a:t>
            </a:r>
            <a:r>
              <a:rPr sz="9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uct a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aph from the read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200" spc="-10" dirty="0">
                <a:solidFill>
                  <a:srgbClr val="CCFFCC"/>
                </a:solidFill>
                <a:latin typeface="Arial"/>
                <a:cs typeface="Arial"/>
              </a:rPr>
              <a:t>Assem</a:t>
            </a:r>
            <a:r>
              <a:rPr sz="1200" spc="-35" dirty="0">
                <a:solidFill>
                  <a:srgbClr val="CCFFCC"/>
                </a:solidFill>
                <a:latin typeface="Arial"/>
                <a:cs typeface="Arial"/>
              </a:rPr>
              <a:t>b</a:t>
            </a:r>
            <a:r>
              <a:rPr sz="1200" spc="-5" dirty="0">
                <a:solidFill>
                  <a:srgbClr val="CCFFCC"/>
                </a:solidFill>
                <a:latin typeface="Arial"/>
                <a:cs typeface="Arial"/>
              </a:rPr>
              <a:t>ly </a:t>
            </a:r>
            <a:r>
              <a:rPr sz="1200" spc="-25" dirty="0">
                <a:solidFill>
                  <a:srgbClr val="CCFFCC"/>
                </a:solidFill>
                <a:latin typeface="Arial"/>
                <a:cs typeface="Arial"/>
              </a:rPr>
              <a:t>gr</a:t>
            </a:r>
            <a:r>
              <a:rPr sz="1200" spc="-10" dirty="0">
                <a:solidFill>
                  <a:srgbClr val="CCFFCC"/>
                </a:solidFill>
                <a:latin typeface="Arial"/>
                <a:cs typeface="Arial"/>
              </a:rPr>
              <a:t>aph</a:t>
            </a:r>
            <a:r>
              <a:rPr sz="1200" spc="-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CCFFCC"/>
                </a:solidFill>
                <a:latin typeface="Arial"/>
                <a:cs typeface="Arial"/>
              </a:rPr>
              <a:t>with</a:t>
            </a:r>
            <a:r>
              <a:rPr sz="1200" spc="-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B2BFFF"/>
                </a:solidFill>
                <a:latin typeface="Arial"/>
                <a:cs typeface="Arial"/>
              </a:rPr>
              <a:t>v</a:t>
            </a:r>
            <a:r>
              <a:rPr sz="1200" spc="-10" dirty="0">
                <a:solidFill>
                  <a:srgbClr val="B2BFFF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B2BFFF"/>
                </a:solidFill>
                <a:latin typeface="Arial"/>
                <a:cs typeface="Arial"/>
              </a:rPr>
              <a:t>iants </a:t>
            </a:r>
            <a:r>
              <a:rPr sz="1200" spc="-10" dirty="0">
                <a:solidFill>
                  <a:srgbClr val="CCFFCC"/>
                </a:solidFill>
                <a:latin typeface="Arial"/>
                <a:cs typeface="Arial"/>
              </a:rPr>
              <a:t>&amp;</a:t>
            </a:r>
            <a:r>
              <a:rPr sz="1200" spc="-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C9191"/>
                </a:solidFill>
                <a:latin typeface="Arial"/>
                <a:cs typeface="Arial"/>
              </a:rPr>
              <a:t>errors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847" y="917067"/>
            <a:ext cx="3992879" cy="52069"/>
          </a:xfrm>
          <a:custGeom>
            <a:avLst/>
            <a:gdLst/>
            <a:ahLst/>
            <a:cxnLst/>
            <a:rect l="l" t="t" r="r" b="b"/>
            <a:pathLst>
              <a:path w="3992879" h="52069">
                <a:moveTo>
                  <a:pt x="0" y="51815"/>
                </a:moveTo>
                <a:lnTo>
                  <a:pt x="3992879" y="51815"/>
                </a:lnTo>
                <a:lnTo>
                  <a:pt x="3992879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192" y="962369"/>
            <a:ext cx="3989704" cy="760095"/>
          </a:xfrm>
          <a:custGeom>
            <a:avLst/>
            <a:gdLst/>
            <a:ahLst/>
            <a:cxnLst/>
            <a:rect l="l" t="t" r="r" b="b"/>
            <a:pathLst>
              <a:path w="3989704" h="760094">
                <a:moveTo>
                  <a:pt x="3989645" y="0"/>
                </a:moveTo>
                <a:lnTo>
                  <a:pt x="0" y="0"/>
                </a:lnTo>
                <a:lnTo>
                  <a:pt x="0" y="708815"/>
                </a:lnTo>
                <a:lnTo>
                  <a:pt x="16637" y="746323"/>
                </a:lnTo>
                <a:lnTo>
                  <a:pt x="3938835" y="759607"/>
                </a:lnTo>
                <a:lnTo>
                  <a:pt x="3953082" y="757562"/>
                </a:lnTo>
                <a:lnTo>
                  <a:pt x="3984208" y="731607"/>
                </a:lnTo>
                <a:lnTo>
                  <a:pt x="3989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7746" y="1419895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5" h="113030">
                <a:moveTo>
                  <a:pt x="61269" y="0"/>
                </a:moveTo>
                <a:lnTo>
                  <a:pt x="19889" y="13634"/>
                </a:lnTo>
                <a:lnTo>
                  <a:pt x="0" y="47838"/>
                </a:lnTo>
                <a:lnTo>
                  <a:pt x="1291" y="64432"/>
                </a:lnTo>
                <a:lnTo>
                  <a:pt x="21315" y="101001"/>
                </a:lnTo>
                <a:lnTo>
                  <a:pt x="44409" y="112415"/>
                </a:lnTo>
                <a:lnTo>
                  <a:pt x="61633" y="111408"/>
                </a:lnTo>
                <a:lnTo>
                  <a:pt x="99282" y="92750"/>
                </a:lnTo>
                <a:lnTo>
                  <a:pt x="113191" y="56730"/>
                </a:lnTo>
                <a:lnTo>
                  <a:pt x="111365" y="42370"/>
                </a:lnTo>
                <a:lnTo>
                  <a:pt x="87664" y="9225"/>
                </a:lnTo>
                <a:lnTo>
                  <a:pt x="6126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5757" y="1419894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5" h="113030">
                <a:moveTo>
                  <a:pt x="61260" y="0"/>
                </a:moveTo>
                <a:lnTo>
                  <a:pt x="19886" y="13637"/>
                </a:lnTo>
                <a:lnTo>
                  <a:pt x="0" y="47847"/>
                </a:lnTo>
                <a:lnTo>
                  <a:pt x="1291" y="64439"/>
                </a:lnTo>
                <a:lnTo>
                  <a:pt x="21319" y="101005"/>
                </a:lnTo>
                <a:lnTo>
                  <a:pt x="44417" y="112417"/>
                </a:lnTo>
                <a:lnTo>
                  <a:pt x="61637" y="111409"/>
                </a:lnTo>
                <a:lnTo>
                  <a:pt x="99279" y="92744"/>
                </a:lnTo>
                <a:lnTo>
                  <a:pt x="113180" y="56730"/>
                </a:lnTo>
                <a:lnTo>
                  <a:pt x="111354" y="42370"/>
                </a:lnTo>
                <a:lnTo>
                  <a:pt x="87652" y="9222"/>
                </a:lnTo>
                <a:lnTo>
                  <a:pt x="6126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3756" y="1275899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5" h="113030">
                <a:moveTo>
                  <a:pt x="61250" y="0"/>
                </a:moveTo>
                <a:lnTo>
                  <a:pt x="19879" y="13642"/>
                </a:lnTo>
                <a:lnTo>
                  <a:pt x="0" y="47856"/>
                </a:lnTo>
                <a:lnTo>
                  <a:pt x="1293" y="64444"/>
                </a:lnTo>
                <a:lnTo>
                  <a:pt x="21329" y="101003"/>
                </a:lnTo>
                <a:lnTo>
                  <a:pt x="44434" y="112410"/>
                </a:lnTo>
                <a:lnTo>
                  <a:pt x="61651" y="111400"/>
                </a:lnTo>
                <a:lnTo>
                  <a:pt x="99286" y="92727"/>
                </a:lnTo>
                <a:lnTo>
                  <a:pt x="113180" y="56719"/>
                </a:lnTo>
                <a:lnTo>
                  <a:pt x="111354" y="42362"/>
                </a:lnTo>
                <a:lnTo>
                  <a:pt x="87647" y="9219"/>
                </a:lnTo>
                <a:lnTo>
                  <a:pt x="61250" y="0"/>
                </a:lnTo>
                <a:close/>
              </a:path>
            </a:pathLst>
          </a:custGeom>
          <a:solidFill>
            <a:srgbClr val="727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3756" y="1563902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5" h="113030">
                <a:moveTo>
                  <a:pt x="61249" y="0"/>
                </a:moveTo>
                <a:lnTo>
                  <a:pt x="19877" y="13642"/>
                </a:lnTo>
                <a:lnTo>
                  <a:pt x="0" y="47857"/>
                </a:lnTo>
                <a:lnTo>
                  <a:pt x="1293" y="64445"/>
                </a:lnTo>
                <a:lnTo>
                  <a:pt x="21331" y="101003"/>
                </a:lnTo>
                <a:lnTo>
                  <a:pt x="44437" y="112408"/>
                </a:lnTo>
                <a:lnTo>
                  <a:pt x="61654" y="111398"/>
                </a:lnTo>
                <a:lnTo>
                  <a:pt x="99288" y="92724"/>
                </a:lnTo>
                <a:lnTo>
                  <a:pt x="113180" y="56716"/>
                </a:lnTo>
                <a:lnTo>
                  <a:pt x="111354" y="42359"/>
                </a:lnTo>
                <a:lnTo>
                  <a:pt x="87647" y="9218"/>
                </a:lnTo>
                <a:lnTo>
                  <a:pt x="61249" y="0"/>
                </a:lnTo>
                <a:close/>
              </a:path>
            </a:pathLst>
          </a:custGeom>
          <a:solidFill>
            <a:srgbClr val="727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1757" y="1275900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61" y="0"/>
                </a:moveTo>
                <a:lnTo>
                  <a:pt x="19882" y="13639"/>
                </a:lnTo>
                <a:lnTo>
                  <a:pt x="0" y="47847"/>
                </a:lnTo>
                <a:lnTo>
                  <a:pt x="1292" y="64436"/>
                </a:lnTo>
                <a:lnTo>
                  <a:pt x="21324" y="100998"/>
                </a:lnTo>
                <a:lnTo>
                  <a:pt x="44426" y="112407"/>
                </a:lnTo>
                <a:lnTo>
                  <a:pt x="61647" y="111399"/>
                </a:lnTo>
                <a:lnTo>
                  <a:pt x="99290" y="92732"/>
                </a:lnTo>
                <a:lnTo>
                  <a:pt x="113190" y="56718"/>
                </a:lnTo>
                <a:lnTo>
                  <a:pt x="111365" y="42362"/>
                </a:lnTo>
                <a:lnTo>
                  <a:pt x="87659" y="9221"/>
                </a:lnTo>
                <a:lnTo>
                  <a:pt x="61261" y="0"/>
                </a:lnTo>
                <a:close/>
              </a:path>
            </a:pathLst>
          </a:custGeom>
          <a:solidFill>
            <a:srgbClr val="727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71756" y="1563902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4" h="112394">
                <a:moveTo>
                  <a:pt x="61259" y="0"/>
                </a:moveTo>
                <a:lnTo>
                  <a:pt x="19881" y="13639"/>
                </a:lnTo>
                <a:lnTo>
                  <a:pt x="0" y="47848"/>
                </a:lnTo>
                <a:lnTo>
                  <a:pt x="1292" y="64438"/>
                </a:lnTo>
                <a:lnTo>
                  <a:pt x="21326" y="100998"/>
                </a:lnTo>
                <a:lnTo>
                  <a:pt x="44429" y="112405"/>
                </a:lnTo>
                <a:lnTo>
                  <a:pt x="61650" y="111396"/>
                </a:lnTo>
                <a:lnTo>
                  <a:pt x="99292" y="92730"/>
                </a:lnTo>
                <a:lnTo>
                  <a:pt x="113191" y="56716"/>
                </a:lnTo>
                <a:lnTo>
                  <a:pt x="111365" y="42359"/>
                </a:lnTo>
                <a:lnTo>
                  <a:pt x="87659" y="9219"/>
                </a:lnTo>
                <a:lnTo>
                  <a:pt x="61259" y="0"/>
                </a:lnTo>
                <a:close/>
              </a:path>
            </a:pathLst>
          </a:custGeom>
          <a:solidFill>
            <a:srgbClr val="727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59767" y="1131893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53" y="0"/>
                </a:moveTo>
                <a:lnTo>
                  <a:pt x="19879" y="13640"/>
                </a:lnTo>
                <a:lnTo>
                  <a:pt x="0" y="47854"/>
                </a:lnTo>
                <a:lnTo>
                  <a:pt x="1293" y="64442"/>
                </a:lnTo>
                <a:lnTo>
                  <a:pt x="21327" y="101001"/>
                </a:lnTo>
                <a:lnTo>
                  <a:pt x="44432" y="112409"/>
                </a:lnTo>
                <a:lnTo>
                  <a:pt x="61649" y="111400"/>
                </a:lnTo>
                <a:lnTo>
                  <a:pt x="99286" y="92729"/>
                </a:lnTo>
                <a:lnTo>
                  <a:pt x="113182" y="56719"/>
                </a:lnTo>
                <a:lnTo>
                  <a:pt x="111356" y="42361"/>
                </a:lnTo>
                <a:lnTo>
                  <a:pt x="87649" y="9218"/>
                </a:lnTo>
                <a:lnTo>
                  <a:pt x="61253" y="0"/>
                </a:lnTo>
                <a:close/>
              </a:path>
            </a:pathLst>
          </a:custGeom>
          <a:solidFill>
            <a:srgbClr val="FF7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9770" y="1419894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60" y="0"/>
                </a:moveTo>
                <a:lnTo>
                  <a:pt x="19884" y="13637"/>
                </a:lnTo>
                <a:lnTo>
                  <a:pt x="0" y="47847"/>
                </a:lnTo>
                <a:lnTo>
                  <a:pt x="1291" y="64439"/>
                </a:lnTo>
                <a:lnTo>
                  <a:pt x="21318" y="101005"/>
                </a:lnTo>
                <a:lnTo>
                  <a:pt x="44416" y="112418"/>
                </a:lnTo>
                <a:lnTo>
                  <a:pt x="61636" y="111409"/>
                </a:lnTo>
                <a:lnTo>
                  <a:pt x="99278" y="92745"/>
                </a:lnTo>
                <a:lnTo>
                  <a:pt x="113180" y="56730"/>
                </a:lnTo>
                <a:lnTo>
                  <a:pt x="111354" y="42370"/>
                </a:lnTo>
                <a:lnTo>
                  <a:pt x="87651" y="9222"/>
                </a:lnTo>
                <a:lnTo>
                  <a:pt x="6126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47769" y="1419894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60" y="0"/>
                </a:moveTo>
                <a:lnTo>
                  <a:pt x="19886" y="13637"/>
                </a:lnTo>
                <a:lnTo>
                  <a:pt x="0" y="47847"/>
                </a:lnTo>
                <a:lnTo>
                  <a:pt x="1291" y="64439"/>
                </a:lnTo>
                <a:lnTo>
                  <a:pt x="21319" y="101005"/>
                </a:lnTo>
                <a:lnTo>
                  <a:pt x="44417" y="112417"/>
                </a:lnTo>
                <a:lnTo>
                  <a:pt x="61637" y="111409"/>
                </a:lnTo>
                <a:lnTo>
                  <a:pt x="99279" y="92744"/>
                </a:lnTo>
                <a:lnTo>
                  <a:pt x="113180" y="56730"/>
                </a:lnTo>
                <a:lnTo>
                  <a:pt x="111354" y="42370"/>
                </a:lnTo>
                <a:lnTo>
                  <a:pt x="87652" y="9222"/>
                </a:lnTo>
                <a:lnTo>
                  <a:pt x="6126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35770" y="1275899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4" h="112394">
                <a:moveTo>
                  <a:pt x="61261" y="0"/>
                </a:moveTo>
                <a:lnTo>
                  <a:pt x="19883" y="13639"/>
                </a:lnTo>
                <a:lnTo>
                  <a:pt x="0" y="47847"/>
                </a:lnTo>
                <a:lnTo>
                  <a:pt x="1292" y="64436"/>
                </a:lnTo>
                <a:lnTo>
                  <a:pt x="21323" y="100996"/>
                </a:lnTo>
                <a:lnTo>
                  <a:pt x="44427" y="112407"/>
                </a:lnTo>
                <a:lnTo>
                  <a:pt x="61648" y="111399"/>
                </a:lnTo>
                <a:lnTo>
                  <a:pt x="99290" y="92733"/>
                </a:lnTo>
                <a:lnTo>
                  <a:pt x="113190" y="56719"/>
                </a:lnTo>
                <a:lnTo>
                  <a:pt x="111365" y="42362"/>
                </a:lnTo>
                <a:lnTo>
                  <a:pt x="87658" y="9219"/>
                </a:lnTo>
                <a:lnTo>
                  <a:pt x="61261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35770" y="1563902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4" h="112394">
                <a:moveTo>
                  <a:pt x="61260" y="0"/>
                </a:moveTo>
                <a:lnTo>
                  <a:pt x="19881" y="13639"/>
                </a:lnTo>
                <a:lnTo>
                  <a:pt x="0" y="47849"/>
                </a:lnTo>
                <a:lnTo>
                  <a:pt x="1292" y="64437"/>
                </a:lnTo>
                <a:lnTo>
                  <a:pt x="21325" y="100996"/>
                </a:lnTo>
                <a:lnTo>
                  <a:pt x="44430" y="112405"/>
                </a:lnTo>
                <a:lnTo>
                  <a:pt x="61651" y="111396"/>
                </a:lnTo>
                <a:lnTo>
                  <a:pt x="99292" y="92730"/>
                </a:lnTo>
                <a:lnTo>
                  <a:pt x="113191" y="56716"/>
                </a:lnTo>
                <a:lnTo>
                  <a:pt x="111365" y="42359"/>
                </a:lnTo>
                <a:lnTo>
                  <a:pt x="87657" y="9218"/>
                </a:lnTo>
                <a:lnTo>
                  <a:pt x="6126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3781" y="1275899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51" y="0"/>
                </a:moveTo>
                <a:lnTo>
                  <a:pt x="19879" y="13642"/>
                </a:lnTo>
                <a:lnTo>
                  <a:pt x="0" y="47856"/>
                </a:lnTo>
                <a:lnTo>
                  <a:pt x="1293" y="64444"/>
                </a:lnTo>
                <a:lnTo>
                  <a:pt x="21328" y="101002"/>
                </a:lnTo>
                <a:lnTo>
                  <a:pt x="44434" y="112410"/>
                </a:lnTo>
                <a:lnTo>
                  <a:pt x="61651" y="111400"/>
                </a:lnTo>
                <a:lnTo>
                  <a:pt x="99286" y="92727"/>
                </a:lnTo>
                <a:lnTo>
                  <a:pt x="113180" y="56719"/>
                </a:lnTo>
                <a:lnTo>
                  <a:pt x="111354" y="42362"/>
                </a:lnTo>
                <a:lnTo>
                  <a:pt x="87647" y="9219"/>
                </a:lnTo>
                <a:lnTo>
                  <a:pt x="61251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3780" y="1563901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49" y="0"/>
                </a:moveTo>
                <a:lnTo>
                  <a:pt x="19877" y="13642"/>
                </a:lnTo>
                <a:lnTo>
                  <a:pt x="0" y="47857"/>
                </a:lnTo>
                <a:lnTo>
                  <a:pt x="1293" y="64445"/>
                </a:lnTo>
                <a:lnTo>
                  <a:pt x="21330" y="101002"/>
                </a:lnTo>
                <a:lnTo>
                  <a:pt x="44437" y="112408"/>
                </a:lnTo>
                <a:lnTo>
                  <a:pt x="61654" y="111398"/>
                </a:lnTo>
                <a:lnTo>
                  <a:pt x="99288" y="92724"/>
                </a:lnTo>
                <a:lnTo>
                  <a:pt x="113180" y="56716"/>
                </a:lnTo>
                <a:lnTo>
                  <a:pt x="111354" y="42359"/>
                </a:lnTo>
                <a:lnTo>
                  <a:pt x="87646" y="9217"/>
                </a:lnTo>
                <a:lnTo>
                  <a:pt x="6124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11783" y="987888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55" y="0"/>
                </a:moveTo>
                <a:lnTo>
                  <a:pt x="19876" y="13640"/>
                </a:lnTo>
                <a:lnTo>
                  <a:pt x="0" y="47852"/>
                </a:lnTo>
                <a:lnTo>
                  <a:pt x="1292" y="64444"/>
                </a:lnTo>
                <a:lnTo>
                  <a:pt x="21320" y="101007"/>
                </a:lnTo>
                <a:lnTo>
                  <a:pt x="44422" y="112417"/>
                </a:lnTo>
                <a:lnTo>
                  <a:pt x="61644" y="111408"/>
                </a:lnTo>
                <a:lnTo>
                  <a:pt x="99284" y="92743"/>
                </a:lnTo>
                <a:lnTo>
                  <a:pt x="113182" y="56719"/>
                </a:lnTo>
                <a:lnTo>
                  <a:pt x="111357" y="42361"/>
                </a:lnTo>
                <a:lnTo>
                  <a:pt x="87654" y="9218"/>
                </a:lnTo>
                <a:lnTo>
                  <a:pt x="61255" y="0"/>
                </a:lnTo>
                <a:close/>
              </a:path>
            </a:pathLst>
          </a:custGeom>
          <a:solidFill>
            <a:srgbClr val="FF7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11783" y="1275899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55" y="0"/>
                </a:moveTo>
                <a:lnTo>
                  <a:pt x="19876" y="13641"/>
                </a:lnTo>
                <a:lnTo>
                  <a:pt x="0" y="47853"/>
                </a:lnTo>
                <a:lnTo>
                  <a:pt x="1292" y="64441"/>
                </a:lnTo>
                <a:lnTo>
                  <a:pt x="21323" y="101001"/>
                </a:lnTo>
                <a:lnTo>
                  <a:pt x="44429" y="112409"/>
                </a:lnTo>
                <a:lnTo>
                  <a:pt x="61651" y="111400"/>
                </a:lnTo>
                <a:lnTo>
                  <a:pt x="99289" y="92729"/>
                </a:lnTo>
                <a:lnTo>
                  <a:pt x="113182" y="56719"/>
                </a:lnTo>
                <a:lnTo>
                  <a:pt x="111357" y="42362"/>
                </a:lnTo>
                <a:lnTo>
                  <a:pt x="87654" y="9219"/>
                </a:lnTo>
                <a:lnTo>
                  <a:pt x="61255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11783" y="1563902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4" h="112394">
                <a:moveTo>
                  <a:pt x="61253" y="0"/>
                </a:moveTo>
                <a:lnTo>
                  <a:pt x="19875" y="13641"/>
                </a:lnTo>
                <a:lnTo>
                  <a:pt x="0" y="47854"/>
                </a:lnTo>
                <a:lnTo>
                  <a:pt x="1292" y="64442"/>
                </a:lnTo>
                <a:lnTo>
                  <a:pt x="21325" y="101001"/>
                </a:lnTo>
                <a:lnTo>
                  <a:pt x="44432" y="112407"/>
                </a:lnTo>
                <a:lnTo>
                  <a:pt x="61654" y="111397"/>
                </a:lnTo>
                <a:lnTo>
                  <a:pt x="99291" y="92727"/>
                </a:lnTo>
                <a:lnTo>
                  <a:pt x="113183" y="56716"/>
                </a:lnTo>
                <a:lnTo>
                  <a:pt x="111358" y="42359"/>
                </a:lnTo>
                <a:lnTo>
                  <a:pt x="87653" y="9218"/>
                </a:lnTo>
                <a:lnTo>
                  <a:pt x="61253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99789" y="1275899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55" y="0"/>
                </a:moveTo>
                <a:lnTo>
                  <a:pt x="19876" y="13641"/>
                </a:lnTo>
                <a:lnTo>
                  <a:pt x="0" y="47853"/>
                </a:lnTo>
                <a:lnTo>
                  <a:pt x="1292" y="64441"/>
                </a:lnTo>
                <a:lnTo>
                  <a:pt x="21323" y="101001"/>
                </a:lnTo>
                <a:lnTo>
                  <a:pt x="44429" y="112409"/>
                </a:lnTo>
                <a:lnTo>
                  <a:pt x="61651" y="111400"/>
                </a:lnTo>
                <a:lnTo>
                  <a:pt x="99289" y="92729"/>
                </a:lnTo>
                <a:lnTo>
                  <a:pt x="113182" y="56719"/>
                </a:lnTo>
                <a:lnTo>
                  <a:pt x="111357" y="42362"/>
                </a:lnTo>
                <a:lnTo>
                  <a:pt x="87654" y="9219"/>
                </a:lnTo>
                <a:lnTo>
                  <a:pt x="61255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99788" y="1563902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4" h="112394">
                <a:moveTo>
                  <a:pt x="61253" y="0"/>
                </a:moveTo>
                <a:lnTo>
                  <a:pt x="19875" y="13641"/>
                </a:lnTo>
                <a:lnTo>
                  <a:pt x="0" y="47854"/>
                </a:lnTo>
                <a:lnTo>
                  <a:pt x="1292" y="64442"/>
                </a:lnTo>
                <a:lnTo>
                  <a:pt x="21325" y="101001"/>
                </a:lnTo>
                <a:lnTo>
                  <a:pt x="44432" y="112407"/>
                </a:lnTo>
                <a:lnTo>
                  <a:pt x="61654" y="111397"/>
                </a:lnTo>
                <a:lnTo>
                  <a:pt x="99291" y="92727"/>
                </a:lnTo>
                <a:lnTo>
                  <a:pt x="113183" y="56716"/>
                </a:lnTo>
                <a:lnTo>
                  <a:pt x="111358" y="42359"/>
                </a:lnTo>
                <a:lnTo>
                  <a:pt x="87653" y="9218"/>
                </a:lnTo>
                <a:lnTo>
                  <a:pt x="61253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87797" y="1419894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61" y="0"/>
                </a:moveTo>
                <a:lnTo>
                  <a:pt x="19882" y="13637"/>
                </a:lnTo>
                <a:lnTo>
                  <a:pt x="0" y="47846"/>
                </a:lnTo>
                <a:lnTo>
                  <a:pt x="1291" y="64438"/>
                </a:lnTo>
                <a:lnTo>
                  <a:pt x="21314" y="101005"/>
                </a:lnTo>
                <a:lnTo>
                  <a:pt x="44413" y="112417"/>
                </a:lnTo>
                <a:lnTo>
                  <a:pt x="61637" y="111409"/>
                </a:lnTo>
                <a:lnTo>
                  <a:pt x="99281" y="92746"/>
                </a:lnTo>
                <a:lnTo>
                  <a:pt x="113180" y="56730"/>
                </a:lnTo>
                <a:lnTo>
                  <a:pt x="111355" y="42370"/>
                </a:lnTo>
                <a:lnTo>
                  <a:pt x="87657" y="9222"/>
                </a:lnTo>
                <a:lnTo>
                  <a:pt x="61261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3437" y="1476612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56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71515" y="1456371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5" h="39369">
                <a:moveTo>
                  <a:pt x="0" y="0"/>
                </a:moveTo>
                <a:lnTo>
                  <a:pt x="7502" y="11473"/>
                </a:lnTo>
                <a:lnTo>
                  <a:pt x="17810" y="19712"/>
                </a:lnTo>
                <a:lnTo>
                  <a:pt x="9245" y="27072"/>
                </a:lnTo>
                <a:lnTo>
                  <a:pt x="457" y="38798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05173" y="1361907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30" h="88265">
                <a:moveTo>
                  <a:pt x="0" y="88108"/>
                </a:moveTo>
                <a:lnTo>
                  <a:pt x="176226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58764" y="1350584"/>
            <a:ext cx="24765" cy="33655"/>
          </a:xfrm>
          <a:custGeom>
            <a:avLst/>
            <a:gdLst/>
            <a:ahLst/>
            <a:cxnLst/>
            <a:rect l="l" t="t" r="r" b="b"/>
            <a:pathLst>
              <a:path w="24765" h="33655">
                <a:moveTo>
                  <a:pt x="0" y="0"/>
                </a:moveTo>
                <a:lnTo>
                  <a:pt x="11620" y="6835"/>
                </a:lnTo>
                <a:lnTo>
                  <a:pt x="24492" y="9661"/>
                </a:lnTo>
                <a:lnTo>
                  <a:pt x="20569" y="19394"/>
                </a:lnTo>
                <a:lnTo>
                  <a:pt x="17675" y="33343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05173" y="1503212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30" h="88265">
                <a:moveTo>
                  <a:pt x="0" y="0"/>
                </a:moveTo>
                <a:lnTo>
                  <a:pt x="176427" y="88212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60030" y="1566528"/>
            <a:ext cx="24130" cy="35560"/>
          </a:xfrm>
          <a:custGeom>
            <a:avLst/>
            <a:gdLst/>
            <a:ahLst/>
            <a:cxnLst/>
            <a:rect l="l" t="t" r="r" b="b"/>
            <a:pathLst>
              <a:path w="24130" h="35559">
                <a:moveTo>
                  <a:pt x="17046" y="0"/>
                </a:moveTo>
                <a:lnTo>
                  <a:pt x="18366" y="12798"/>
                </a:lnTo>
                <a:lnTo>
                  <a:pt x="23612" y="24762"/>
                </a:lnTo>
                <a:lnTo>
                  <a:pt x="13044" y="28253"/>
                </a:lnTo>
                <a:lnTo>
                  <a:pt x="0" y="35002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99472" y="1332594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60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47550" y="1312353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3" y="11477"/>
                </a:lnTo>
                <a:lnTo>
                  <a:pt x="17812" y="19712"/>
                </a:lnTo>
                <a:lnTo>
                  <a:pt x="9251" y="27073"/>
                </a:lnTo>
                <a:lnTo>
                  <a:pt x="460" y="38799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99472" y="1620618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60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47550" y="1600379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4" y="11475"/>
                </a:lnTo>
                <a:lnTo>
                  <a:pt x="17813" y="19709"/>
                </a:lnTo>
                <a:lnTo>
                  <a:pt x="9248" y="27069"/>
                </a:lnTo>
                <a:lnTo>
                  <a:pt x="458" y="38794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81424" y="1359301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30" h="88265">
                <a:moveTo>
                  <a:pt x="0" y="0"/>
                </a:moveTo>
                <a:lnTo>
                  <a:pt x="176223" y="88105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36074" y="1422510"/>
            <a:ext cx="24130" cy="35560"/>
          </a:xfrm>
          <a:custGeom>
            <a:avLst/>
            <a:gdLst/>
            <a:ahLst/>
            <a:cxnLst/>
            <a:rect l="l" t="t" r="r" b="b"/>
            <a:pathLst>
              <a:path w="24130" h="35559">
                <a:moveTo>
                  <a:pt x="17037" y="0"/>
                </a:moveTo>
                <a:lnTo>
                  <a:pt x="18356" y="12791"/>
                </a:lnTo>
                <a:lnTo>
                  <a:pt x="23606" y="24761"/>
                </a:lnTo>
                <a:lnTo>
                  <a:pt x="13034" y="28256"/>
                </a:lnTo>
                <a:lnTo>
                  <a:pt x="0" y="35015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81424" y="1505913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30" h="88265">
                <a:moveTo>
                  <a:pt x="0" y="88010"/>
                </a:moveTo>
                <a:lnTo>
                  <a:pt x="176009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34800" y="1494602"/>
            <a:ext cx="24765" cy="33655"/>
          </a:xfrm>
          <a:custGeom>
            <a:avLst/>
            <a:gdLst/>
            <a:ahLst/>
            <a:cxnLst/>
            <a:rect l="l" t="t" r="r" b="b"/>
            <a:pathLst>
              <a:path w="24764" h="33655">
                <a:moveTo>
                  <a:pt x="0" y="0"/>
                </a:moveTo>
                <a:lnTo>
                  <a:pt x="11627" y="6833"/>
                </a:lnTo>
                <a:lnTo>
                  <a:pt x="24498" y="9658"/>
                </a:lnTo>
                <a:lnTo>
                  <a:pt x="20572" y="19390"/>
                </a:lnTo>
                <a:lnTo>
                  <a:pt x="17684" y="33337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81211" y="1217889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30" h="88265">
                <a:moveTo>
                  <a:pt x="0" y="88117"/>
                </a:moveTo>
                <a:lnTo>
                  <a:pt x="176223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34800" y="1206578"/>
            <a:ext cx="24765" cy="33655"/>
          </a:xfrm>
          <a:custGeom>
            <a:avLst/>
            <a:gdLst/>
            <a:ahLst/>
            <a:cxnLst/>
            <a:rect l="l" t="t" r="r" b="b"/>
            <a:pathLst>
              <a:path w="24764" h="33655">
                <a:moveTo>
                  <a:pt x="0" y="0"/>
                </a:moveTo>
                <a:lnTo>
                  <a:pt x="11627" y="6833"/>
                </a:lnTo>
                <a:lnTo>
                  <a:pt x="24498" y="9658"/>
                </a:lnTo>
                <a:lnTo>
                  <a:pt x="20571" y="19392"/>
                </a:lnTo>
                <a:lnTo>
                  <a:pt x="17676" y="33341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75508" y="1476612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60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23585" y="1456371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4" y="11472"/>
                </a:lnTo>
                <a:lnTo>
                  <a:pt x="17812" y="19712"/>
                </a:lnTo>
                <a:lnTo>
                  <a:pt x="9249" y="27071"/>
                </a:lnTo>
                <a:lnTo>
                  <a:pt x="458" y="38797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57460" y="1361800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30" h="88265">
                <a:moveTo>
                  <a:pt x="0" y="88117"/>
                </a:moveTo>
                <a:lnTo>
                  <a:pt x="176226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11052" y="1350489"/>
            <a:ext cx="24765" cy="33655"/>
          </a:xfrm>
          <a:custGeom>
            <a:avLst/>
            <a:gdLst/>
            <a:ahLst/>
            <a:cxnLst/>
            <a:rect l="l" t="t" r="r" b="b"/>
            <a:pathLst>
              <a:path w="24764" h="33655">
                <a:moveTo>
                  <a:pt x="0" y="0"/>
                </a:moveTo>
                <a:lnTo>
                  <a:pt x="11624" y="6827"/>
                </a:lnTo>
                <a:lnTo>
                  <a:pt x="24497" y="9656"/>
                </a:lnTo>
                <a:lnTo>
                  <a:pt x="20573" y="19388"/>
                </a:lnTo>
                <a:lnTo>
                  <a:pt x="17685" y="33339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57460" y="1503307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30" h="88265">
                <a:moveTo>
                  <a:pt x="0" y="0"/>
                </a:moveTo>
                <a:lnTo>
                  <a:pt x="176226" y="88105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12110" y="1566516"/>
            <a:ext cx="24130" cy="35560"/>
          </a:xfrm>
          <a:custGeom>
            <a:avLst/>
            <a:gdLst/>
            <a:ahLst/>
            <a:cxnLst/>
            <a:rect l="l" t="t" r="r" b="b"/>
            <a:pathLst>
              <a:path w="24130" h="35559">
                <a:moveTo>
                  <a:pt x="17049" y="0"/>
                </a:moveTo>
                <a:lnTo>
                  <a:pt x="18363" y="12794"/>
                </a:lnTo>
                <a:lnTo>
                  <a:pt x="23607" y="24764"/>
                </a:lnTo>
                <a:lnTo>
                  <a:pt x="13035" y="28256"/>
                </a:lnTo>
                <a:lnTo>
                  <a:pt x="0" y="35015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51558" y="1332594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56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99624" y="1312353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11" y="11478"/>
                </a:lnTo>
                <a:lnTo>
                  <a:pt x="17812" y="19713"/>
                </a:lnTo>
                <a:lnTo>
                  <a:pt x="9259" y="27073"/>
                </a:lnTo>
                <a:lnTo>
                  <a:pt x="463" y="38799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39570" y="1332594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63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87654" y="1312353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1" y="11483"/>
                </a:lnTo>
                <a:lnTo>
                  <a:pt x="17802" y="19716"/>
                </a:lnTo>
                <a:lnTo>
                  <a:pt x="9241" y="27078"/>
                </a:lnTo>
                <a:lnTo>
                  <a:pt x="455" y="38807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51558" y="1620618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56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99624" y="1600379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12" y="11476"/>
                </a:lnTo>
                <a:lnTo>
                  <a:pt x="17814" y="19710"/>
                </a:lnTo>
                <a:lnTo>
                  <a:pt x="9256" y="27069"/>
                </a:lnTo>
                <a:lnTo>
                  <a:pt x="460" y="38794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39570" y="1620618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63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87654" y="1600379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2" y="11481"/>
                </a:lnTo>
                <a:lnTo>
                  <a:pt x="17803" y="19714"/>
                </a:lnTo>
                <a:lnTo>
                  <a:pt x="9237" y="27073"/>
                </a:lnTo>
                <a:lnTo>
                  <a:pt x="453" y="38802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22364" y="1090982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89" h="199390">
                <a:moveTo>
                  <a:pt x="0" y="199369"/>
                </a:moveTo>
                <a:lnTo>
                  <a:pt x="199366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96554" y="1087386"/>
            <a:ext cx="27940" cy="27305"/>
          </a:xfrm>
          <a:custGeom>
            <a:avLst/>
            <a:gdLst/>
            <a:ahLst/>
            <a:cxnLst/>
            <a:rect l="l" t="t" r="r" b="b"/>
            <a:pathLst>
              <a:path w="27939" h="27305">
                <a:moveTo>
                  <a:pt x="0" y="0"/>
                </a:moveTo>
                <a:lnTo>
                  <a:pt x="12800" y="2808"/>
                </a:lnTo>
                <a:lnTo>
                  <a:pt x="25900" y="1552"/>
                </a:lnTo>
                <a:lnTo>
                  <a:pt x="25681" y="12358"/>
                </a:lnTo>
                <a:lnTo>
                  <a:pt x="27682" y="26755"/>
                </a:lnTo>
              </a:path>
            </a:pathLst>
          </a:custGeom>
          <a:ln w="40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27588" y="1332594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250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75659" y="1312353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8" y="11475"/>
                </a:lnTo>
                <a:lnTo>
                  <a:pt x="17815" y="19710"/>
                </a:lnTo>
                <a:lnTo>
                  <a:pt x="9258" y="27072"/>
                </a:lnTo>
                <a:lnTo>
                  <a:pt x="465" y="38796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9558" y="1359289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29" h="88265">
                <a:moveTo>
                  <a:pt x="0" y="0"/>
                </a:moveTo>
                <a:lnTo>
                  <a:pt x="176204" y="88105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64196" y="1422498"/>
            <a:ext cx="24130" cy="35560"/>
          </a:xfrm>
          <a:custGeom>
            <a:avLst/>
            <a:gdLst/>
            <a:ahLst/>
            <a:cxnLst/>
            <a:rect l="l" t="t" r="r" b="b"/>
            <a:pathLst>
              <a:path w="24129" h="35559">
                <a:moveTo>
                  <a:pt x="17025" y="0"/>
                </a:moveTo>
                <a:lnTo>
                  <a:pt x="18355" y="12789"/>
                </a:lnTo>
                <a:lnTo>
                  <a:pt x="23615" y="24758"/>
                </a:lnTo>
                <a:lnTo>
                  <a:pt x="13042" y="28250"/>
                </a:lnTo>
                <a:lnTo>
                  <a:pt x="0" y="34997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27588" y="1620618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250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75659" y="1600379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9" y="11473"/>
                </a:lnTo>
                <a:lnTo>
                  <a:pt x="17816" y="19708"/>
                </a:lnTo>
                <a:lnTo>
                  <a:pt x="9255" y="27067"/>
                </a:lnTo>
                <a:lnTo>
                  <a:pt x="462" y="38791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9558" y="1505818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29" h="88265">
                <a:moveTo>
                  <a:pt x="0" y="88117"/>
                </a:moveTo>
                <a:lnTo>
                  <a:pt x="176204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63147" y="1494507"/>
            <a:ext cx="24765" cy="33655"/>
          </a:xfrm>
          <a:custGeom>
            <a:avLst/>
            <a:gdLst/>
            <a:ahLst/>
            <a:cxnLst/>
            <a:rect l="l" t="t" r="r" b="b"/>
            <a:pathLst>
              <a:path w="24764" h="33655">
                <a:moveTo>
                  <a:pt x="0" y="0"/>
                </a:moveTo>
                <a:lnTo>
                  <a:pt x="11610" y="6827"/>
                </a:lnTo>
                <a:lnTo>
                  <a:pt x="24491" y="9656"/>
                </a:lnTo>
                <a:lnTo>
                  <a:pt x="20562" y="19386"/>
                </a:lnTo>
                <a:lnTo>
                  <a:pt x="17654" y="33334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347308" y="1730308"/>
            <a:ext cx="355794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H" sz="900" spc="-5" smtClean="0">
                <a:solidFill>
                  <a:srgbClr val="98B2CC"/>
                </a:solidFill>
                <a:latin typeface="Arial"/>
                <a:cs typeface="Arial"/>
              </a:rPr>
              <a:t>2.1</a:t>
            </a:r>
            <a:r>
              <a:rPr sz="900" spc="-5" dirty="0" smtClean="0">
                <a:solidFill>
                  <a:srgbClr val="98B2CC"/>
                </a:solidFill>
                <a:latin typeface="Arial"/>
                <a:cs typeface="Arial"/>
              </a:rPr>
              <a:t>) </a:t>
            </a:r>
            <a:r>
              <a:rPr sz="900" spc="40" dirty="0" smtClean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ely </a:t>
            </a:r>
            <a:r>
              <a:rPr sz="900" spc="-5" dirty="0">
                <a:solidFill>
                  <a:srgbClr val="FC9191"/>
                </a:solidFill>
                <a:latin typeface="Arial"/>
                <a:cs typeface="Arial"/>
              </a:rPr>
              <a:t>sequencing errors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rem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ed.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(not in </a:t>
            </a:r>
            <a:r>
              <a:rPr sz="600" spc="-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ALCON)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07743" y="2120744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5" h="113030">
                <a:moveTo>
                  <a:pt x="61253" y="0"/>
                </a:moveTo>
                <a:lnTo>
                  <a:pt x="19881" y="13640"/>
                </a:lnTo>
                <a:lnTo>
                  <a:pt x="0" y="47854"/>
                </a:lnTo>
                <a:lnTo>
                  <a:pt x="1293" y="64445"/>
                </a:lnTo>
                <a:lnTo>
                  <a:pt x="21325" y="101008"/>
                </a:lnTo>
                <a:lnTo>
                  <a:pt x="44426" y="112417"/>
                </a:lnTo>
                <a:lnTo>
                  <a:pt x="61644" y="111408"/>
                </a:lnTo>
                <a:lnTo>
                  <a:pt x="99281" y="92742"/>
                </a:lnTo>
                <a:lnTo>
                  <a:pt x="113182" y="56719"/>
                </a:lnTo>
                <a:lnTo>
                  <a:pt x="111356" y="42361"/>
                </a:lnTo>
                <a:lnTo>
                  <a:pt x="87649" y="9218"/>
                </a:lnTo>
                <a:lnTo>
                  <a:pt x="61253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95754" y="2120744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5" h="113030">
                <a:moveTo>
                  <a:pt x="61253" y="0"/>
                </a:moveTo>
                <a:lnTo>
                  <a:pt x="19881" y="13640"/>
                </a:lnTo>
                <a:lnTo>
                  <a:pt x="0" y="47853"/>
                </a:lnTo>
                <a:lnTo>
                  <a:pt x="1293" y="64445"/>
                </a:lnTo>
                <a:lnTo>
                  <a:pt x="21325" y="101008"/>
                </a:lnTo>
                <a:lnTo>
                  <a:pt x="44426" y="112417"/>
                </a:lnTo>
                <a:lnTo>
                  <a:pt x="61644" y="111408"/>
                </a:lnTo>
                <a:lnTo>
                  <a:pt x="99282" y="92742"/>
                </a:lnTo>
                <a:lnTo>
                  <a:pt x="113182" y="56719"/>
                </a:lnTo>
                <a:lnTo>
                  <a:pt x="111356" y="42361"/>
                </a:lnTo>
                <a:lnTo>
                  <a:pt x="87650" y="9218"/>
                </a:lnTo>
                <a:lnTo>
                  <a:pt x="61253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83756" y="1976750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5" h="113030">
                <a:moveTo>
                  <a:pt x="61249" y="0"/>
                </a:moveTo>
                <a:lnTo>
                  <a:pt x="19877" y="13642"/>
                </a:lnTo>
                <a:lnTo>
                  <a:pt x="0" y="47857"/>
                </a:lnTo>
                <a:lnTo>
                  <a:pt x="1293" y="64445"/>
                </a:lnTo>
                <a:lnTo>
                  <a:pt x="21331" y="101003"/>
                </a:lnTo>
                <a:lnTo>
                  <a:pt x="44437" y="112408"/>
                </a:lnTo>
                <a:lnTo>
                  <a:pt x="61654" y="111398"/>
                </a:lnTo>
                <a:lnTo>
                  <a:pt x="99288" y="92724"/>
                </a:lnTo>
                <a:lnTo>
                  <a:pt x="113180" y="56716"/>
                </a:lnTo>
                <a:lnTo>
                  <a:pt x="111354" y="42359"/>
                </a:lnTo>
                <a:lnTo>
                  <a:pt x="87647" y="9218"/>
                </a:lnTo>
                <a:lnTo>
                  <a:pt x="61249" y="0"/>
                </a:lnTo>
                <a:close/>
              </a:path>
            </a:pathLst>
          </a:custGeom>
          <a:solidFill>
            <a:srgbClr val="727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83756" y="2264750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5" h="113030">
                <a:moveTo>
                  <a:pt x="61250" y="0"/>
                </a:moveTo>
                <a:lnTo>
                  <a:pt x="19879" y="13641"/>
                </a:lnTo>
                <a:lnTo>
                  <a:pt x="0" y="47855"/>
                </a:lnTo>
                <a:lnTo>
                  <a:pt x="1293" y="64444"/>
                </a:lnTo>
                <a:lnTo>
                  <a:pt x="21329" y="101002"/>
                </a:lnTo>
                <a:lnTo>
                  <a:pt x="44435" y="112407"/>
                </a:lnTo>
                <a:lnTo>
                  <a:pt x="61653" y="111397"/>
                </a:lnTo>
                <a:lnTo>
                  <a:pt x="99288" y="92724"/>
                </a:lnTo>
                <a:lnTo>
                  <a:pt x="113180" y="56719"/>
                </a:lnTo>
                <a:lnTo>
                  <a:pt x="111354" y="42361"/>
                </a:lnTo>
                <a:lnTo>
                  <a:pt x="87647" y="9218"/>
                </a:lnTo>
                <a:lnTo>
                  <a:pt x="61250" y="0"/>
                </a:lnTo>
                <a:close/>
              </a:path>
            </a:pathLst>
          </a:custGeom>
          <a:solidFill>
            <a:srgbClr val="727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71756" y="1976751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4" h="112394">
                <a:moveTo>
                  <a:pt x="61259" y="0"/>
                </a:moveTo>
                <a:lnTo>
                  <a:pt x="19881" y="13639"/>
                </a:lnTo>
                <a:lnTo>
                  <a:pt x="0" y="47848"/>
                </a:lnTo>
                <a:lnTo>
                  <a:pt x="1292" y="64438"/>
                </a:lnTo>
                <a:lnTo>
                  <a:pt x="21326" y="100998"/>
                </a:lnTo>
                <a:lnTo>
                  <a:pt x="44429" y="112405"/>
                </a:lnTo>
                <a:lnTo>
                  <a:pt x="61650" y="111396"/>
                </a:lnTo>
                <a:lnTo>
                  <a:pt x="99292" y="92730"/>
                </a:lnTo>
                <a:lnTo>
                  <a:pt x="113191" y="56716"/>
                </a:lnTo>
                <a:lnTo>
                  <a:pt x="111365" y="42359"/>
                </a:lnTo>
                <a:lnTo>
                  <a:pt x="87659" y="9219"/>
                </a:lnTo>
                <a:lnTo>
                  <a:pt x="61259" y="0"/>
                </a:lnTo>
                <a:close/>
              </a:path>
            </a:pathLst>
          </a:custGeom>
          <a:solidFill>
            <a:srgbClr val="727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71757" y="2264750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4" h="112394">
                <a:moveTo>
                  <a:pt x="61261" y="0"/>
                </a:moveTo>
                <a:lnTo>
                  <a:pt x="19882" y="13638"/>
                </a:lnTo>
                <a:lnTo>
                  <a:pt x="0" y="47846"/>
                </a:lnTo>
                <a:lnTo>
                  <a:pt x="1292" y="64436"/>
                </a:lnTo>
                <a:lnTo>
                  <a:pt x="21325" y="100997"/>
                </a:lnTo>
                <a:lnTo>
                  <a:pt x="44427" y="112405"/>
                </a:lnTo>
                <a:lnTo>
                  <a:pt x="61649" y="111396"/>
                </a:lnTo>
                <a:lnTo>
                  <a:pt x="99291" y="92730"/>
                </a:lnTo>
                <a:lnTo>
                  <a:pt x="113190" y="56718"/>
                </a:lnTo>
                <a:lnTo>
                  <a:pt x="111365" y="42361"/>
                </a:lnTo>
                <a:lnTo>
                  <a:pt x="87659" y="9220"/>
                </a:lnTo>
                <a:lnTo>
                  <a:pt x="61261" y="0"/>
                </a:lnTo>
                <a:close/>
              </a:path>
            </a:pathLst>
          </a:custGeom>
          <a:solidFill>
            <a:srgbClr val="727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59767" y="2120744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53" y="0"/>
                </a:moveTo>
                <a:lnTo>
                  <a:pt x="19879" y="13640"/>
                </a:lnTo>
                <a:lnTo>
                  <a:pt x="0" y="47854"/>
                </a:lnTo>
                <a:lnTo>
                  <a:pt x="1292" y="64445"/>
                </a:lnTo>
                <a:lnTo>
                  <a:pt x="21324" y="101008"/>
                </a:lnTo>
                <a:lnTo>
                  <a:pt x="44426" y="112417"/>
                </a:lnTo>
                <a:lnTo>
                  <a:pt x="61643" y="111408"/>
                </a:lnTo>
                <a:lnTo>
                  <a:pt x="99281" y="92742"/>
                </a:lnTo>
                <a:lnTo>
                  <a:pt x="113182" y="56719"/>
                </a:lnTo>
                <a:lnTo>
                  <a:pt x="111356" y="42361"/>
                </a:lnTo>
                <a:lnTo>
                  <a:pt x="87649" y="9218"/>
                </a:lnTo>
                <a:lnTo>
                  <a:pt x="61253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47767" y="2120744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53" y="0"/>
                </a:moveTo>
                <a:lnTo>
                  <a:pt x="19881" y="13640"/>
                </a:lnTo>
                <a:lnTo>
                  <a:pt x="0" y="47853"/>
                </a:lnTo>
                <a:lnTo>
                  <a:pt x="1293" y="64445"/>
                </a:lnTo>
                <a:lnTo>
                  <a:pt x="21325" y="101008"/>
                </a:lnTo>
                <a:lnTo>
                  <a:pt x="44426" y="112417"/>
                </a:lnTo>
                <a:lnTo>
                  <a:pt x="61644" y="111408"/>
                </a:lnTo>
                <a:lnTo>
                  <a:pt x="99282" y="92742"/>
                </a:lnTo>
                <a:lnTo>
                  <a:pt x="113182" y="56719"/>
                </a:lnTo>
                <a:lnTo>
                  <a:pt x="111356" y="42361"/>
                </a:lnTo>
                <a:lnTo>
                  <a:pt x="87650" y="9218"/>
                </a:lnTo>
                <a:lnTo>
                  <a:pt x="61253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35770" y="1976750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4" h="112394">
                <a:moveTo>
                  <a:pt x="61260" y="0"/>
                </a:moveTo>
                <a:lnTo>
                  <a:pt x="19881" y="13639"/>
                </a:lnTo>
                <a:lnTo>
                  <a:pt x="0" y="47849"/>
                </a:lnTo>
                <a:lnTo>
                  <a:pt x="1292" y="64437"/>
                </a:lnTo>
                <a:lnTo>
                  <a:pt x="21325" y="100996"/>
                </a:lnTo>
                <a:lnTo>
                  <a:pt x="44430" y="112405"/>
                </a:lnTo>
                <a:lnTo>
                  <a:pt x="61651" y="111396"/>
                </a:lnTo>
                <a:lnTo>
                  <a:pt x="99292" y="92730"/>
                </a:lnTo>
                <a:lnTo>
                  <a:pt x="113191" y="56716"/>
                </a:lnTo>
                <a:lnTo>
                  <a:pt x="111365" y="42359"/>
                </a:lnTo>
                <a:lnTo>
                  <a:pt x="87657" y="9218"/>
                </a:lnTo>
                <a:lnTo>
                  <a:pt x="6126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35770" y="2264750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4" h="112394">
                <a:moveTo>
                  <a:pt x="61261" y="0"/>
                </a:moveTo>
                <a:lnTo>
                  <a:pt x="19883" y="13638"/>
                </a:lnTo>
                <a:lnTo>
                  <a:pt x="0" y="47847"/>
                </a:lnTo>
                <a:lnTo>
                  <a:pt x="1292" y="64436"/>
                </a:lnTo>
                <a:lnTo>
                  <a:pt x="21324" y="100995"/>
                </a:lnTo>
                <a:lnTo>
                  <a:pt x="44428" y="112404"/>
                </a:lnTo>
                <a:lnTo>
                  <a:pt x="61649" y="111396"/>
                </a:lnTo>
                <a:lnTo>
                  <a:pt x="99291" y="92731"/>
                </a:lnTo>
                <a:lnTo>
                  <a:pt x="113190" y="56719"/>
                </a:lnTo>
                <a:lnTo>
                  <a:pt x="111365" y="42361"/>
                </a:lnTo>
                <a:lnTo>
                  <a:pt x="87658" y="9218"/>
                </a:lnTo>
                <a:lnTo>
                  <a:pt x="61261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23780" y="1976750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49" y="0"/>
                </a:moveTo>
                <a:lnTo>
                  <a:pt x="19877" y="13642"/>
                </a:lnTo>
                <a:lnTo>
                  <a:pt x="0" y="47857"/>
                </a:lnTo>
                <a:lnTo>
                  <a:pt x="1293" y="64445"/>
                </a:lnTo>
                <a:lnTo>
                  <a:pt x="21330" y="101002"/>
                </a:lnTo>
                <a:lnTo>
                  <a:pt x="44437" y="112408"/>
                </a:lnTo>
                <a:lnTo>
                  <a:pt x="61654" y="111398"/>
                </a:lnTo>
                <a:lnTo>
                  <a:pt x="99288" y="92724"/>
                </a:lnTo>
                <a:lnTo>
                  <a:pt x="113180" y="56716"/>
                </a:lnTo>
                <a:lnTo>
                  <a:pt x="111354" y="42359"/>
                </a:lnTo>
                <a:lnTo>
                  <a:pt x="87646" y="9217"/>
                </a:lnTo>
                <a:lnTo>
                  <a:pt x="6124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23781" y="2264749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4" h="112394">
                <a:moveTo>
                  <a:pt x="61251" y="0"/>
                </a:moveTo>
                <a:lnTo>
                  <a:pt x="19879" y="13641"/>
                </a:lnTo>
                <a:lnTo>
                  <a:pt x="0" y="47856"/>
                </a:lnTo>
                <a:lnTo>
                  <a:pt x="1293" y="64444"/>
                </a:lnTo>
                <a:lnTo>
                  <a:pt x="21329" y="101001"/>
                </a:lnTo>
                <a:lnTo>
                  <a:pt x="44435" y="112407"/>
                </a:lnTo>
                <a:lnTo>
                  <a:pt x="61653" y="111397"/>
                </a:lnTo>
                <a:lnTo>
                  <a:pt x="99288" y="92724"/>
                </a:lnTo>
                <a:lnTo>
                  <a:pt x="113180" y="56719"/>
                </a:lnTo>
                <a:lnTo>
                  <a:pt x="111354" y="42361"/>
                </a:lnTo>
                <a:lnTo>
                  <a:pt x="87647" y="9218"/>
                </a:lnTo>
                <a:lnTo>
                  <a:pt x="61251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11783" y="1976750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4" h="112394">
                <a:moveTo>
                  <a:pt x="61253" y="0"/>
                </a:moveTo>
                <a:lnTo>
                  <a:pt x="19875" y="13641"/>
                </a:lnTo>
                <a:lnTo>
                  <a:pt x="0" y="47854"/>
                </a:lnTo>
                <a:lnTo>
                  <a:pt x="1292" y="64442"/>
                </a:lnTo>
                <a:lnTo>
                  <a:pt x="21325" y="101001"/>
                </a:lnTo>
                <a:lnTo>
                  <a:pt x="44432" y="112407"/>
                </a:lnTo>
                <a:lnTo>
                  <a:pt x="61654" y="111397"/>
                </a:lnTo>
                <a:lnTo>
                  <a:pt x="99291" y="92727"/>
                </a:lnTo>
                <a:lnTo>
                  <a:pt x="113183" y="56716"/>
                </a:lnTo>
                <a:lnTo>
                  <a:pt x="111358" y="42359"/>
                </a:lnTo>
                <a:lnTo>
                  <a:pt x="87653" y="9218"/>
                </a:lnTo>
                <a:lnTo>
                  <a:pt x="61253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11783" y="2264750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4" h="112394">
                <a:moveTo>
                  <a:pt x="61255" y="0"/>
                </a:moveTo>
                <a:lnTo>
                  <a:pt x="19876" y="13640"/>
                </a:lnTo>
                <a:lnTo>
                  <a:pt x="0" y="47852"/>
                </a:lnTo>
                <a:lnTo>
                  <a:pt x="1292" y="64441"/>
                </a:lnTo>
                <a:lnTo>
                  <a:pt x="21324" y="101000"/>
                </a:lnTo>
                <a:lnTo>
                  <a:pt x="44430" y="112406"/>
                </a:lnTo>
                <a:lnTo>
                  <a:pt x="61652" y="111397"/>
                </a:lnTo>
                <a:lnTo>
                  <a:pt x="99290" y="92727"/>
                </a:lnTo>
                <a:lnTo>
                  <a:pt x="113182" y="56719"/>
                </a:lnTo>
                <a:lnTo>
                  <a:pt x="111357" y="42361"/>
                </a:lnTo>
                <a:lnTo>
                  <a:pt x="87654" y="9218"/>
                </a:lnTo>
                <a:lnTo>
                  <a:pt x="61255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99788" y="1976750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4" h="112394">
                <a:moveTo>
                  <a:pt x="61253" y="0"/>
                </a:moveTo>
                <a:lnTo>
                  <a:pt x="19875" y="13641"/>
                </a:lnTo>
                <a:lnTo>
                  <a:pt x="0" y="47854"/>
                </a:lnTo>
                <a:lnTo>
                  <a:pt x="1292" y="64442"/>
                </a:lnTo>
                <a:lnTo>
                  <a:pt x="21325" y="101001"/>
                </a:lnTo>
                <a:lnTo>
                  <a:pt x="44432" y="112407"/>
                </a:lnTo>
                <a:lnTo>
                  <a:pt x="61654" y="111397"/>
                </a:lnTo>
                <a:lnTo>
                  <a:pt x="99291" y="92727"/>
                </a:lnTo>
                <a:lnTo>
                  <a:pt x="113183" y="56716"/>
                </a:lnTo>
                <a:lnTo>
                  <a:pt x="111358" y="42359"/>
                </a:lnTo>
                <a:lnTo>
                  <a:pt x="87653" y="9218"/>
                </a:lnTo>
                <a:lnTo>
                  <a:pt x="61253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99789" y="2264750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4" h="112394">
                <a:moveTo>
                  <a:pt x="61255" y="0"/>
                </a:moveTo>
                <a:lnTo>
                  <a:pt x="19876" y="13640"/>
                </a:lnTo>
                <a:lnTo>
                  <a:pt x="0" y="47852"/>
                </a:lnTo>
                <a:lnTo>
                  <a:pt x="1292" y="64441"/>
                </a:lnTo>
                <a:lnTo>
                  <a:pt x="21324" y="101000"/>
                </a:lnTo>
                <a:lnTo>
                  <a:pt x="44430" y="112406"/>
                </a:lnTo>
                <a:lnTo>
                  <a:pt x="61652" y="111397"/>
                </a:lnTo>
                <a:lnTo>
                  <a:pt x="99290" y="92727"/>
                </a:lnTo>
                <a:lnTo>
                  <a:pt x="113182" y="56719"/>
                </a:lnTo>
                <a:lnTo>
                  <a:pt x="111357" y="42361"/>
                </a:lnTo>
                <a:lnTo>
                  <a:pt x="87654" y="9218"/>
                </a:lnTo>
                <a:lnTo>
                  <a:pt x="61255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87795" y="2120744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55" y="0"/>
                </a:moveTo>
                <a:lnTo>
                  <a:pt x="19876" y="13640"/>
                </a:lnTo>
                <a:lnTo>
                  <a:pt x="0" y="47852"/>
                </a:lnTo>
                <a:lnTo>
                  <a:pt x="1292" y="64444"/>
                </a:lnTo>
                <a:lnTo>
                  <a:pt x="21320" y="101007"/>
                </a:lnTo>
                <a:lnTo>
                  <a:pt x="44422" y="112417"/>
                </a:lnTo>
                <a:lnTo>
                  <a:pt x="61644" y="111408"/>
                </a:lnTo>
                <a:lnTo>
                  <a:pt x="99284" y="92743"/>
                </a:lnTo>
                <a:lnTo>
                  <a:pt x="113182" y="56719"/>
                </a:lnTo>
                <a:lnTo>
                  <a:pt x="111357" y="42361"/>
                </a:lnTo>
                <a:lnTo>
                  <a:pt x="87654" y="9218"/>
                </a:lnTo>
                <a:lnTo>
                  <a:pt x="61255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23437" y="2177463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56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71503" y="2157209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5" h="39369">
                <a:moveTo>
                  <a:pt x="0" y="0"/>
                </a:moveTo>
                <a:lnTo>
                  <a:pt x="7507" y="11478"/>
                </a:lnTo>
                <a:lnTo>
                  <a:pt x="17809" y="19721"/>
                </a:lnTo>
                <a:lnTo>
                  <a:pt x="9254" y="27079"/>
                </a:lnTo>
                <a:lnTo>
                  <a:pt x="459" y="38806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05173" y="2062746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30" h="88264">
                <a:moveTo>
                  <a:pt x="0" y="88117"/>
                </a:moveTo>
                <a:lnTo>
                  <a:pt x="176214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58764" y="2051435"/>
            <a:ext cx="24765" cy="33655"/>
          </a:xfrm>
          <a:custGeom>
            <a:avLst/>
            <a:gdLst/>
            <a:ahLst/>
            <a:cxnLst/>
            <a:rect l="l" t="t" r="r" b="b"/>
            <a:pathLst>
              <a:path w="24765" h="33655">
                <a:moveTo>
                  <a:pt x="0" y="0"/>
                </a:moveTo>
                <a:lnTo>
                  <a:pt x="11624" y="6832"/>
                </a:lnTo>
                <a:lnTo>
                  <a:pt x="24497" y="9656"/>
                </a:lnTo>
                <a:lnTo>
                  <a:pt x="20571" y="19391"/>
                </a:lnTo>
                <a:lnTo>
                  <a:pt x="17675" y="33337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05173" y="2204048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30" h="88264">
                <a:moveTo>
                  <a:pt x="0" y="0"/>
                </a:moveTo>
                <a:lnTo>
                  <a:pt x="176427" y="88227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60029" y="2267379"/>
            <a:ext cx="24130" cy="35560"/>
          </a:xfrm>
          <a:custGeom>
            <a:avLst/>
            <a:gdLst/>
            <a:ahLst/>
            <a:cxnLst/>
            <a:rect l="l" t="t" r="r" b="b"/>
            <a:pathLst>
              <a:path w="24130" h="35560">
                <a:moveTo>
                  <a:pt x="17047" y="0"/>
                </a:moveTo>
                <a:lnTo>
                  <a:pt x="18367" y="12793"/>
                </a:lnTo>
                <a:lnTo>
                  <a:pt x="23614" y="24760"/>
                </a:lnTo>
                <a:lnTo>
                  <a:pt x="13042" y="28248"/>
                </a:lnTo>
                <a:lnTo>
                  <a:pt x="0" y="34998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99472" y="203344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60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647550" y="2013204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3" y="11476"/>
                </a:lnTo>
                <a:lnTo>
                  <a:pt x="17812" y="19712"/>
                </a:lnTo>
                <a:lnTo>
                  <a:pt x="9250" y="27074"/>
                </a:lnTo>
                <a:lnTo>
                  <a:pt x="460" y="38799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99472" y="2321469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60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47550" y="2301227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3" y="11471"/>
                </a:lnTo>
                <a:lnTo>
                  <a:pt x="17812" y="19712"/>
                </a:lnTo>
                <a:lnTo>
                  <a:pt x="9247" y="27071"/>
                </a:lnTo>
                <a:lnTo>
                  <a:pt x="457" y="38796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81424" y="2060149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30" h="88264">
                <a:moveTo>
                  <a:pt x="0" y="0"/>
                </a:moveTo>
                <a:lnTo>
                  <a:pt x="176214" y="88108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36074" y="2123361"/>
            <a:ext cx="24130" cy="35560"/>
          </a:xfrm>
          <a:custGeom>
            <a:avLst/>
            <a:gdLst/>
            <a:ahLst/>
            <a:cxnLst/>
            <a:rect l="l" t="t" r="r" b="b"/>
            <a:pathLst>
              <a:path w="24130" h="35560">
                <a:moveTo>
                  <a:pt x="17037" y="0"/>
                </a:moveTo>
                <a:lnTo>
                  <a:pt x="18356" y="12791"/>
                </a:lnTo>
                <a:lnTo>
                  <a:pt x="23606" y="24760"/>
                </a:lnTo>
                <a:lnTo>
                  <a:pt x="13035" y="28254"/>
                </a:lnTo>
                <a:lnTo>
                  <a:pt x="0" y="35012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81424" y="2206764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30" h="88264">
                <a:moveTo>
                  <a:pt x="0" y="88010"/>
                </a:moveTo>
                <a:lnTo>
                  <a:pt x="176009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34800" y="2195453"/>
            <a:ext cx="24765" cy="33655"/>
          </a:xfrm>
          <a:custGeom>
            <a:avLst/>
            <a:gdLst/>
            <a:ahLst/>
            <a:cxnLst/>
            <a:rect l="l" t="t" r="r" b="b"/>
            <a:pathLst>
              <a:path w="24764" h="33655">
                <a:moveTo>
                  <a:pt x="0" y="0"/>
                </a:moveTo>
                <a:lnTo>
                  <a:pt x="11626" y="6827"/>
                </a:lnTo>
                <a:lnTo>
                  <a:pt x="24497" y="9656"/>
                </a:lnTo>
                <a:lnTo>
                  <a:pt x="20571" y="19387"/>
                </a:lnTo>
                <a:lnTo>
                  <a:pt x="17676" y="33336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075508" y="2177463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60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23585" y="2157209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1" y="11478"/>
                </a:lnTo>
                <a:lnTo>
                  <a:pt x="17807" y="19721"/>
                </a:lnTo>
                <a:lnTo>
                  <a:pt x="9247" y="27079"/>
                </a:lnTo>
                <a:lnTo>
                  <a:pt x="457" y="38807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357460" y="2062651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30" h="88264">
                <a:moveTo>
                  <a:pt x="0" y="88105"/>
                </a:moveTo>
                <a:lnTo>
                  <a:pt x="176226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11052" y="2051340"/>
            <a:ext cx="24765" cy="33655"/>
          </a:xfrm>
          <a:custGeom>
            <a:avLst/>
            <a:gdLst/>
            <a:ahLst/>
            <a:cxnLst/>
            <a:rect l="l" t="t" r="r" b="b"/>
            <a:pathLst>
              <a:path w="24764" h="33655">
                <a:moveTo>
                  <a:pt x="0" y="0"/>
                </a:moveTo>
                <a:lnTo>
                  <a:pt x="11624" y="6827"/>
                </a:lnTo>
                <a:lnTo>
                  <a:pt x="24497" y="9656"/>
                </a:lnTo>
                <a:lnTo>
                  <a:pt x="20573" y="19388"/>
                </a:lnTo>
                <a:lnTo>
                  <a:pt x="17685" y="33339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357460" y="2204155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30" h="88264">
                <a:moveTo>
                  <a:pt x="0" y="0"/>
                </a:moveTo>
                <a:lnTo>
                  <a:pt x="176226" y="88108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12111" y="2267367"/>
            <a:ext cx="24130" cy="35560"/>
          </a:xfrm>
          <a:custGeom>
            <a:avLst/>
            <a:gdLst/>
            <a:ahLst/>
            <a:cxnLst/>
            <a:rect l="l" t="t" r="r" b="b"/>
            <a:pathLst>
              <a:path w="24130" h="35560">
                <a:moveTo>
                  <a:pt x="17048" y="0"/>
                </a:moveTo>
                <a:lnTo>
                  <a:pt x="18363" y="12795"/>
                </a:lnTo>
                <a:lnTo>
                  <a:pt x="23608" y="24764"/>
                </a:lnTo>
                <a:lnTo>
                  <a:pt x="13035" y="28256"/>
                </a:lnTo>
                <a:lnTo>
                  <a:pt x="0" y="35014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51558" y="203344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44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99624" y="2013204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7" y="11477"/>
                </a:lnTo>
                <a:lnTo>
                  <a:pt x="17810" y="19712"/>
                </a:lnTo>
                <a:lnTo>
                  <a:pt x="9252" y="27075"/>
                </a:lnTo>
                <a:lnTo>
                  <a:pt x="461" y="38800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39570" y="203344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63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087654" y="2013204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1" y="11482"/>
                </a:lnTo>
                <a:lnTo>
                  <a:pt x="17802" y="19716"/>
                </a:lnTo>
                <a:lnTo>
                  <a:pt x="9240" y="27078"/>
                </a:lnTo>
                <a:lnTo>
                  <a:pt x="455" y="38806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51558" y="2321469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44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99624" y="2301227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7" y="11472"/>
                </a:lnTo>
                <a:lnTo>
                  <a:pt x="17810" y="19712"/>
                </a:lnTo>
                <a:lnTo>
                  <a:pt x="9249" y="27072"/>
                </a:lnTo>
                <a:lnTo>
                  <a:pt x="459" y="38797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939570" y="2321469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63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087654" y="2301227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1" y="11477"/>
                </a:lnTo>
                <a:lnTo>
                  <a:pt x="17802" y="19716"/>
                </a:lnTo>
                <a:lnTo>
                  <a:pt x="9236" y="27076"/>
                </a:lnTo>
                <a:lnTo>
                  <a:pt x="452" y="38804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227588" y="203344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250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375659" y="2013204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8" y="11473"/>
                </a:lnTo>
                <a:lnTo>
                  <a:pt x="17815" y="19710"/>
                </a:lnTo>
                <a:lnTo>
                  <a:pt x="9257" y="27072"/>
                </a:lnTo>
                <a:lnTo>
                  <a:pt x="464" y="38796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09558" y="2060137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29" h="88264">
                <a:moveTo>
                  <a:pt x="0" y="0"/>
                </a:moveTo>
                <a:lnTo>
                  <a:pt x="176204" y="88108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64197" y="2123349"/>
            <a:ext cx="24130" cy="35560"/>
          </a:xfrm>
          <a:custGeom>
            <a:avLst/>
            <a:gdLst/>
            <a:ahLst/>
            <a:cxnLst/>
            <a:rect l="l" t="t" r="r" b="b"/>
            <a:pathLst>
              <a:path w="24129" h="35560">
                <a:moveTo>
                  <a:pt x="17024" y="0"/>
                </a:moveTo>
                <a:lnTo>
                  <a:pt x="18355" y="12790"/>
                </a:lnTo>
                <a:lnTo>
                  <a:pt x="23615" y="24758"/>
                </a:lnTo>
                <a:lnTo>
                  <a:pt x="13042" y="28249"/>
                </a:lnTo>
                <a:lnTo>
                  <a:pt x="0" y="34997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227588" y="2321469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250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375659" y="2301227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8" y="11468"/>
                </a:lnTo>
                <a:lnTo>
                  <a:pt x="17815" y="19710"/>
                </a:lnTo>
                <a:lnTo>
                  <a:pt x="9254" y="27070"/>
                </a:lnTo>
                <a:lnTo>
                  <a:pt x="461" y="38793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509558" y="2206669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29" h="88264">
                <a:moveTo>
                  <a:pt x="0" y="88117"/>
                </a:moveTo>
                <a:lnTo>
                  <a:pt x="176204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663116" y="2195358"/>
            <a:ext cx="24765" cy="33655"/>
          </a:xfrm>
          <a:custGeom>
            <a:avLst/>
            <a:gdLst/>
            <a:ahLst/>
            <a:cxnLst/>
            <a:rect l="l" t="t" r="r" b="b"/>
            <a:pathLst>
              <a:path w="24764" h="33655">
                <a:moveTo>
                  <a:pt x="0" y="0"/>
                </a:moveTo>
                <a:lnTo>
                  <a:pt x="11620" y="6822"/>
                </a:lnTo>
                <a:lnTo>
                  <a:pt x="24504" y="9655"/>
                </a:lnTo>
                <a:lnTo>
                  <a:pt x="20589" y="19388"/>
                </a:lnTo>
                <a:lnTo>
                  <a:pt x="17685" y="33339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51751" y="2993841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5" h="113030">
                <a:moveTo>
                  <a:pt x="61260" y="0"/>
                </a:moveTo>
                <a:lnTo>
                  <a:pt x="19886" y="13636"/>
                </a:lnTo>
                <a:lnTo>
                  <a:pt x="0" y="47847"/>
                </a:lnTo>
                <a:lnTo>
                  <a:pt x="1291" y="64439"/>
                </a:lnTo>
                <a:lnTo>
                  <a:pt x="21320" y="101004"/>
                </a:lnTo>
                <a:lnTo>
                  <a:pt x="44418" y="112415"/>
                </a:lnTo>
                <a:lnTo>
                  <a:pt x="61638" y="111407"/>
                </a:lnTo>
                <a:lnTo>
                  <a:pt x="99280" y="92742"/>
                </a:lnTo>
                <a:lnTo>
                  <a:pt x="113180" y="56730"/>
                </a:lnTo>
                <a:lnTo>
                  <a:pt x="111354" y="42369"/>
                </a:lnTo>
                <a:lnTo>
                  <a:pt x="87651" y="9221"/>
                </a:lnTo>
                <a:lnTo>
                  <a:pt x="6126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39753" y="2993841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5" h="113030">
                <a:moveTo>
                  <a:pt x="61257" y="0"/>
                </a:moveTo>
                <a:lnTo>
                  <a:pt x="19884" y="13637"/>
                </a:lnTo>
                <a:lnTo>
                  <a:pt x="0" y="47848"/>
                </a:lnTo>
                <a:lnTo>
                  <a:pt x="1292" y="64441"/>
                </a:lnTo>
                <a:lnTo>
                  <a:pt x="21320" y="101006"/>
                </a:lnTo>
                <a:lnTo>
                  <a:pt x="44419" y="112416"/>
                </a:lnTo>
                <a:lnTo>
                  <a:pt x="61639" y="111407"/>
                </a:lnTo>
                <a:lnTo>
                  <a:pt x="99279" y="92741"/>
                </a:lnTo>
                <a:lnTo>
                  <a:pt x="113177" y="56730"/>
                </a:lnTo>
                <a:lnTo>
                  <a:pt x="111352" y="42369"/>
                </a:lnTo>
                <a:lnTo>
                  <a:pt x="87650" y="9221"/>
                </a:lnTo>
                <a:lnTo>
                  <a:pt x="6125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527754" y="2993842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67" y="0"/>
                </a:moveTo>
                <a:lnTo>
                  <a:pt x="19887" y="13633"/>
                </a:lnTo>
                <a:lnTo>
                  <a:pt x="0" y="47839"/>
                </a:lnTo>
                <a:lnTo>
                  <a:pt x="1291" y="64433"/>
                </a:lnTo>
                <a:lnTo>
                  <a:pt x="21315" y="101001"/>
                </a:lnTo>
                <a:lnTo>
                  <a:pt x="44411" y="112413"/>
                </a:lnTo>
                <a:lnTo>
                  <a:pt x="61636" y="111406"/>
                </a:lnTo>
                <a:lnTo>
                  <a:pt x="99283" y="92746"/>
                </a:lnTo>
                <a:lnTo>
                  <a:pt x="113188" y="56730"/>
                </a:lnTo>
                <a:lnTo>
                  <a:pt x="111363" y="42369"/>
                </a:lnTo>
                <a:lnTo>
                  <a:pt x="87662" y="9223"/>
                </a:lnTo>
                <a:lnTo>
                  <a:pt x="6126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15764" y="2993841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58" y="0"/>
                </a:moveTo>
                <a:lnTo>
                  <a:pt x="19884" y="13637"/>
                </a:lnTo>
                <a:lnTo>
                  <a:pt x="0" y="47849"/>
                </a:lnTo>
                <a:lnTo>
                  <a:pt x="1291" y="64441"/>
                </a:lnTo>
                <a:lnTo>
                  <a:pt x="21320" y="101005"/>
                </a:lnTo>
                <a:lnTo>
                  <a:pt x="44419" y="112415"/>
                </a:lnTo>
                <a:lnTo>
                  <a:pt x="61639" y="111407"/>
                </a:lnTo>
                <a:lnTo>
                  <a:pt x="99279" y="92741"/>
                </a:lnTo>
                <a:lnTo>
                  <a:pt x="113177" y="56731"/>
                </a:lnTo>
                <a:lnTo>
                  <a:pt x="111352" y="42368"/>
                </a:lnTo>
                <a:lnTo>
                  <a:pt x="87649" y="9221"/>
                </a:lnTo>
                <a:lnTo>
                  <a:pt x="6125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103764" y="2993841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60" y="0"/>
                </a:moveTo>
                <a:lnTo>
                  <a:pt x="19886" y="13636"/>
                </a:lnTo>
                <a:lnTo>
                  <a:pt x="0" y="47847"/>
                </a:lnTo>
                <a:lnTo>
                  <a:pt x="1291" y="64439"/>
                </a:lnTo>
                <a:lnTo>
                  <a:pt x="21320" y="101004"/>
                </a:lnTo>
                <a:lnTo>
                  <a:pt x="44418" y="112415"/>
                </a:lnTo>
                <a:lnTo>
                  <a:pt x="61638" y="111407"/>
                </a:lnTo>
                <a:lnTo>
                  <a:pt x="99280" y="92742"/>
                </a:lnTo>
                <a:lnTo>
                  <a:pt x="113180" y="56730"/>
                </a:lnTo>
                <a:lnTo>
                  <a:pt x="111354" y="42369"/>
                </a:lnTo>
                <a:lnTo>
                  <a:pt x="87651" y="9221"/>
                </a:lnTo>
                <a:lnTo>
                  <a:pt x="6126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391765" y="2849847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4" h="112394">
                <a:moveTo>
                  <a:pt x="61261" y="0"/>
                </a:moveTo>
                <a:lnTo>
                  <a:pt x="19883" y="13638"/>
                </a:lnTo>
                <a:lnTo>
                  <a:pt x="0" y="47847"/>
                </a:lnTo>
                <a:lnTo>
                  <a:pt x="1292" y="64436"/>
                </a:lnTo>
                <a:lnTo>
                  <a:pt x="21324" y="100995"/>
                </a:lnTo>
                <a:lnTo>
                  <a:pt x="44428" y="112404"/>
                </a:lnTo>
                <a:lnTo>
                  <a:pt x="61649" y="111396"/>
                </a:lnTo>
                <a:lnTo>
                  <a:pt x="99291" y="92731"/>
                </a:lnTo>
                <a:lnTo>
                  <a:pt x="113190" y="56719"/>
                </a:lnTo>
                <a:lnTo>
                  <a:pt x="111365" y="42361"/>
                </a:lnTo>
                <a:lnTo>
                  <a:pt x="87658" y="9218"/>
                </a:lnTo>
                <a:lnTo>
                  <a:pt x="61261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391765" y="3137846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4" h="112394">
                <a:moveTo>
                  <a:pt x="61261" y="0"/>
                </a:moveTo>
                <a:lnTo>
                  <a:pt x="19882" y="13639"/>
                </a:lnTo>
                <a:lnTo>
                  <a:pt x="0" y="47847"/>
                </a:lnTo>
                <a:lnTo>
                  <a:pt x="1292" y="64436"/>
                </a:lnTo>
                <a:lnTo>
                  <a:pt x="21323" y="100996"/>
                </a:lnTo>
                <a:lnTo>
                  <a:pt x="44427" y="112406"/>
                </a:lnTo>
                <a:lnTo>
                  <a:pt x="61648" y="111398"/>
                </a:lnTo>
                <a:lnTo>
                  <a:pt x="99290" y="92732"/>
                </a:lnTo>
                <a:lnTo>
                  <a:pt x="113190" y="56719"/>
                </a:lnTo>
                <a:lnTo>
                  <a:pt x="111365" y="42361"/>
                </a:lnTo>
                <a:lnTo>
                  <a:pt x="87658" y="9219"/>
                </a:lnTo>
                <a:lnTo>
                  <a:pt x="61261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679775" y="2849847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4" h="112394">
                <a:moveTo>
                  <a:pt x="61251" y="0"/>
                </a:moveTo>
                <a:lnTo>
                  <a:pt x="19879" y="13641"/>
                </a:lnTo>
                <a:lnTo>
                  <a:pt x="0" y="47856"/>
                </a:lnTo>
                <a:lnTo>
                  <a:pt x="1293" y="64444"/>
                </a:lnTo>
                <a:lnTo>
                  <a:pt x="21329" y="101001"/>
                </a:lnTo>
                <a:lnTo>
                  <a:pt x="44435" y="112407"/>
                </a:lnTo>
                <a:lnTo>
                  <a:pt x="61653" y="111397"/>
                </a:lnTo>
                <a:lnTo>
                  <a:pt x="99288" y="92724"/>
                </a:lnTo>
                <a:lnTo>
                  <a:pt x="113180" y="56719"/>
                </a:lnTo>
                <a:lnTo>
                  <a:pt x="111354" y="42361"/>
                </a:lnTo>
                <a:lnTo>
                  <a:pt x="87647" y="9218"/>
                </a:lnTo>
                <a:lnTo>
                  <a:pt x="61251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679775" y="3137846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51" y="0"/>
                </a:moveTo>
                <a:lnTo>
                  <a:pt x="19878" y="13642"/>
                </a:lnTo>
                <a:lnTo>
                  <a:pt x="0" y="47856"/>
                </a:lnTo>
                <a:lnTo>
                  <a:pt x="1293" y="64444"/>
                </a:lnTo>
                <a:lnTo>
                  <a:pt x="21329" y="101002"/>
                </a:lnTo>
                <a:lnTo>
                  <a:pt x="44434" y="112409"/>
                </a:lnTo>
                <a:lnTo>
                  <a:pt x="61652" y="111399"/>
                </a:lnTo>
                <a:lnTo>
                  <a:pt x="99287" y="92726"/>
                </a:lnTo>
                <a:lnTo>
                  <a:pt x="113180" y="56719"/>
                </a:lnTo>
                <a:lnTo>
                  <a:pt x="111354" y="42361"/>
                </a:lnTo>
                <a:lnTo>
                  <a:pt x="87647" y="9218"/>
                </a:lnTo>
                <a:lnTo>
                  <a:pt x="61251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967774" y="2849846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47" y="0"/>
                </a:moveTo>
                <a:lnTo>
                  <a:pt x="19877" y="13642"/>
                </a:lnTo>
                <a:lnTo>
                  <a:pt x="0" y="47859"/>
                </a:lnTo>
                <a:lnTo>
                  <a:pt x="1293" y="64447"/>
                </a:lnTo>
                <a:lnTo>
                  <a:pt x="21331" y="101003"/>
                </a:lnTo>
                <a:lnTo>
                  <a:pt x="44438" y="112408"/>
                </a:lnTo>
                <a:lnTo>
                  <a:pt x="61657" y="111398"/>
                </a:lnTo>
                <a:lnTo>
                  <a:pt x="99289" y="92722"/>
                </a:lnTo>
                <a:lnTo>
                  <a:pt x="113174" y="56720"/>
                </a:lnTo>
                <a:lnTo>
                  <a:pt x="111349" y="42360"/>
                </a:lnTo>
                <a:lnTo>
                  <a:pt x="87644" y="9217"/>
                </a:lnTo>
                <a:lnTo>
                  <a:pt x="6124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967774" y="3137846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47" y="0"/>
                </a:moveTo>
                <a:lnTo>
                  <a:pt x="19877" y="13643"/>
                </a:lnTo>
                <a:lnTo>
                  <a:pt x="0" y="47860"/>
                </a:lnTo>
                <a:lnTo>
                  <a:pt x="1293" y="64447"/>
                </a:lnTo>
                <a:lnTo>
                  <a:pt x="21331" y="101004"/>
                </a:lnTo>
                <a:lnTo>
                  <a:pt x="44438" y="112410"/>
                </a:lnTo>
                <a:lnTo>
                  <a:pt x="61656" y="111400"/>
                </a:lnTo>
                <a:lnTo>
                  <a:pt x="99288" y="92724"/>
                </a:lnTo>
                <a:lnTo>
                  <a:pt x="113174" y="56719"/>
                </a:lnTo>
                <a:lnTo>
                  <a:pt x="111349" y="42360"/>
                </a:lnTo>
                <a:lnTo>
                  <a:pt x="87644" y="9217"/>
                </a:lnTo>
                <a:lnTo>
                  <a:pt x="6124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347309" y="2481670"/>
            <a:ext cx="2721610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20320" indent="-170180" algn="r">
              <a:lnSpc>
                <a:spcPts val="1019"/>
              </a:lnSpc>
              <a:buClr>
                <a:srgbClr val="98B2CC"/>
              </a:buClr>
              <a:buFont typeface="Arial"/>
              <a:buAutoNum type="arabicParenR" startAt="3"/>
              <a:tabLst>
                <a:tab pos="183515" algn="l"/>
              </a:tabLst>
            </a:pPr>
            <a:r>
              <a:rPr sz="900" spc="-10" dirty="0">
                <a:solidFill>
                  <a:srgbClr val="B2BFFF"/>
                </a:solidFill>
                <a:latin typeface="Arial"/>
                <a:cs typeface="Arial"/>
              </a:rPr>
              <a:t>Kn</a:t>
            </a:r>
            <a:r>
              <a:rPr sz="900" spc="-20" dirty="0">
                <a:solidFill>
                  <a:srgbClr val="B2BFFF"/>
                </a:solidFill>
                <a:latin typeface="Arial"/>
                <a:cs typeface="Arial"/>
              </a:rPr>
              <a:t>o</a:t>
            </a:r>
            <a:r>
              <a:rPr sz="900" spc="-10" dirty="0">
                <a:solidFill>
                  <a:srgbClr val="B2BFFF"/>
                </a:solidFill>
                <a:latin typeface="Arial"/>
                <a:cs typeface="Arial"/>
              </a:rPr>
              <a:t>wn</a:t>
            </a:r>
            <a:r>
              <a:rPr sz="900" spc="-5" dirty="0">
                <a:solidFill>
                  <a:srgbClr val="B2BFFF"/>
                </a:solidFill>
                <a:latin typeface="Arial"/>
                <a:cs typeface="Arial"/>
              </a:rPr>
              <a:t> biological </a:t>
            </a:r>
            <a:r>
              <a:rPr sz="900" spc="-35" dirty="0">
                <a:solidFill>
                  <a:srgbClr val="B2BFFF"/>
                </a:solidFill>
                <a:latin typeface="Arial"/>
                <a:cs typeface="Arial"/>
              </a:rPr>
              <a:t>e</a:t>
            </a:r>
            <a:r>
              <a:rPr sz="900" spc="-30" dirty="0">
                <a:solidFill>
                  <a:srgbClr val="B2B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B2BFFF"/>
                </a:solidFill>
                <a:latin typeface="Arial"/>
                <a:cs typeface="Arial"/>
              </a:rPr>
              <a:t>ents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rem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ed.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(not in </a:t>
            </a:r>
            <a:r>
              <a:rPr sz="600" spc="-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ALCON)</a:t>
            </a:r>
            <a:endParaRPr sz="600" dirty="0">
              <a:latin typeface="Arial"/>
              <a:cs typeface="Arial"/>
            </a:endParaRPr>
          </a:p>
          <a:p>
            <a:pPr marL="182880" indent="-170180">
              <a:lnSpc>
                <a:spcPts val="1019"/>
              </a:lnSpc>
              <a:buClr>
                <a:srgbClr val="98B2CC"/>
              </a:buClr>
              <a:buFont typeface="Arial"/>
              <a:buAutoNum type="arabicParenR" startAt="3"/>
              <a:tabLst>
                <a:tab pos="183515" algn="l"/>
              </a:tabLst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Finall</a:t>
            </a:r>
            <a:r>
              <a:rPr sz="900" spc="-9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simple paths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(i.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contigs) are retu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ned.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287655" algn="l"/>
                <a:tab pos="575945" algn="l"/>
              </a:tabLst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2	2	2</a:t>
            </a:r>
            <a:endParaRPr sz="900" dirty="0">
              <a:latin typeface="Arial"/>
              <a:cs typeface="Arial"/>
            </a:endParaRPr>
          </a:p>
          <a:p>
            <a:pPr marL="628650">
              <a:lnSpc>
                <a:spcPct val="100000"/>
              </a:lnSpc>
              <a:spcBef>
                <a:spcPts val="50"/>
              </a:spcBef>
              <a:tabLst>
                <a:tab pos="916940" algn="l"/>
                <a:tab pos="1204595" algn="l"/>
                <a:tab pos="1492885" algn="l"/>
              </a:tabLst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1	1	1	1</a:t>
            </a:r>
            <a:endParaRPr sz="9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5"/>
              </a:spcBef>
              <a:tabLst>
                <a:tab pos="287655" algn="l"/>
                <a:tab pos="575945" algn="l"/>
              </a:tabLst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3	3	3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3255798" y="2849845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30" y="0"/>
                </a:moveTo>
                <a:lnTo>
                  <a:pt x="19867" y="13648"/>
                </a:lnTo>
                <a:lnTo>
                  <a:pt x="0" y="47876"/>
                </a:lnTo>
                <a:lnTo>
                  <a:pt x="1294" y="64460"/>
                </a:lnTo>
                <a:lnTo>
                  <a:pt x="21335" y="101010"/>
                </a:lnTo>
                <a:lnTo>
                  <a:pt x="44450" y="112412"/>
                </a:lnTo>
                <a:lnTo>
                  <a:pt x="61661" y="111400"/>
                </a:lnTo>
                <a:lnTo>
                  <a:pt x="99282" y="92713"/>
                </a:lnTo>
                <a:lnTo>
                  <a:pt x="113155" y="56721"/>
                </a:lnTo>
                <a:lnTo>
                  <a:pt x="111329" y="42359"/>
                </a:lnTo>
                <a:lnTo>
                  <a:pt x="87622" y="9212"/>
                </a:lnTo>
                <a:lnTo>
                  <a:pt x="6123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3267648" y="2846442"/>
            <a:ext cx="889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3255798" y="3137844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30" y="0"/>
                </a:moveTo>
                <a:lnTo>
                  <a:pt x="19867" y="13649"/>
                </a:lnTo>
                <a:lnTo>
                  <a:pt x="0" y="47876"/>
                </a:lnTo>
                <a:lnTo>
                  <a:pt x="1294" y="64460"/>
                </a:lnTo>
                <a:lnTo>
                  <a:pt x="21335" y="101012"/>
                </a:lnTo>
                <a:lnTo>
                  <a:pt x="44449" y="112414"/>
                </a:lnTo>
                <a:lnTo>
                  <a:pt x="61661" y="111402"/>
                </a:lnTo>
                <a:lnTo>
                  <a:pt x="99281" y="92715"/>
                </a:lnTo>
                <a:lnTo>
                  <a:pt x="113155" y="56721"/>
                </a:lnTo>
                <a:lnTo>
                  <a:pt x="111329" y="42359"/>
                </a:lnTo>
                <a:lnTo>
                  <a:pt x="87622" y="9213"/>
                </a:lnTo>
                <a:lnTo>
                  <a:pt x="6123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3267648" y="3133275"/>
            <a:ext cx="889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3543780" y="2993841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61261" y="0"/>
                </a:moveTo>
                <a:lnTo>
                  <a:pt x="19893" y="13636"/>
                </a:lnTo>
                <a:lnTo>
                  <a:pt x="0" y="47845"/>
                </a:lnTo>
                <a:lnTo>
                  <a:pt x="1292" y="64438"/>
                </a:lnTo>
                <a:lnTo>
                  <a:pt x="21327" y="101004"/>
                </a:lnTo>
                <a:lnTo>
                  <a:pt x="44422" y="112415"/>
                </a:lnTo>
                <a:lnTo>
                  <a:pt x="61645" y="111407"/>
                </a:lnTo>
                <a:lnTo>
                  <a:pt x="99284" y="92740"/>
                </a:lnTo>
                <a:lnTo>
                  <a:pt x="113179" y="56730"/>
                </a:lnTo>
                <a:lnTo>
                  <a:pt x="111354" y="42369"/>
                </a:lnTo>
                <a:lnTo>
                  <a:pt x="87656" y="9221"/>
                </a:lnTo>
                <a:lnTo>
                  <a:pt x="61261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67443" y="3050560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56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215521" y="3030318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5" h="39369">
                <a:moveTo>
                  <a:pt x="0" y="0"/>
                </a:moveTo>
                <a:lnTo>
                  <a:pt x="7502" y="11471"/>
                </a:lnTo>
                <a:lnTo>
                  <a:pt x="17811" y="19712"/>
                </a:lnTo>
                <a:lnTo>
                  <a:pt x="9245" y="27072"/>
                </a:lnTo>
                <a:lnTo>
                  <a:pt x="457" y="38796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55466" y="3050560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60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503544" y="3030318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5" h="39369">
                <a:moveTo>
                  <a:pt x="0" y="0"/>
                </a:moveTo>
                <a:lnTo>
                  <a:pt x="7503" y="11471"/>
                </a:lnTo>
                <a:lnTo>
                  <a:pt x="17812" y="19712"/>
                </a:lnTo>
                <a:lnTo>
                  <a:pt x="9247" y="27071"/>
                </a:lnTo>
                <a:lnTo>
                  <a:pt x="457" y="38796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643490" y="3050560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60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91556" y="3030318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12" y="11471"/>
                </a:lnTo>
                <a:lnTo>
                  <a:pt x="17814" y="19712"/>
                </a:lnTo>
                <a:lnTo>
                  <a:pt x="9257" y="27071"/>
                </a:lnTo>
                <a:lnTo>
                  <a:pt x="460" y="38795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31502" y="3050560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60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079580" y="3030318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3" y="11471"/>
                </a:lnTo>
                <a:lnTo>
                  <a:pt x="17812" y="19712"/>
                </a:lnTo>
                <a:lnTo>
                  <a:pt x="9247" y="27071"/>
                </a:lnTo>
                <a:lnTo>
                  <a:pt x="457" y="38796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213454" y="2935748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30" h="88264">
                <a:moveTo>
                  <a:pt x="0" y="88117"/>
                </a:moveTo>
                <a:lnTo>
                  <a:pt x="176226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367046" y="2924437"/>
            <a:ext cx="24765" cy="33655"/>
          </a:xfrm>
          <a:custGeom>
            <a:avLst/>
            <a:gdLst/>
            <a:ahLst/>
            <a:cxnLst/>
            <a:rect l="l" t="t" r="r" b="b"/>
            <a:pathLst>
              <a:path w="24764" h="33655">
                <a:moveTo>
                  <a:pt x="0" y="0"/>
                </a:moveTo>
                <a:lnTo>
                  <a:pt x="11624" y="6832"/>
                </a:lnTo>
                <a:lnTo>
                  <a:pt x="24497" y="9656"/>
                </a:lnTo>
                <a:lnTo>
                  <a:pt x="20573" y="19393"/>
                </a:lnTo>
                <a:lnTo>
                  <a:pt x="17685" y="33343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213454" y="3077254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30" h="88264">
                <a:moveTo>
                  <a:pt x="0" y="0"/>
                </a:moveTo>
                <a:lnTo>
                  <a:pt x="176226" y="88105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368105" y="3140464"/>
            <a:ext cx="24130" cy="35560"/>
          </a:xfrm>
          <a:custGeom>
            <a:avLst/>
            <a:gdLst/>
            <a:ahLst/>
            <a:cxnLst/>
            <a:rect l="l" t="t" r="r" b="b"/>
            <a:pathLst>
              <a:path w="24130" h="35560">
                <a:moveTo>
                  <a:pt x="17049" y="0"/>
                </a:moveTo>
                <a:lnTo>
                  <a:pt x="18364" y="12794"/>
                </a:lnTo>
                <a:lnTo>
                  <a:pt x="23608" y="24764"/>
                </a:lnTo>
                <a:lnTo>
                  <a:pt x="13035" y="28255"/>
                </a:lnTo>
                <a:lnTo>
                  <a:pt x="0" y="35014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507552" y="2906542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56" y="12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655618" y="2886300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8" y="11474"/>
                </a:lnTo>
                <a:lnTo>
                  <a:pt x="17808" y="19719"/>
                </a:lnTo>
                <a:lnTo>
                  <a:pt x="9254" y="27078"/>
                </a:lnTo>
                <a:lnTo>
                  <a:pt x="460" y="38805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95564" y="2906542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56" y="12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943642" y="2886300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499" y="11474"/>
                </a:lnTo>
                <a:lnTo>
                  <a:pt x="17805" y="19719"/>
                </a:lnTo>
                <a:lnTo>
                  <a:pt x="9244" y="27079"/>
                </a:lnTo>
                <a:lnTo>
                  <a:pt x="457" y="38807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507552" y="319456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56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655618" y="3174325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12" y="11477"/>
                </a:lnTo>
                <a:lnTo>
                  <a:pt x="17813" y="19712"/>
                </a:lnTo>
                <a:lnTo>
                  <a:pt x="9259" y="27073"/>
                </a:lnTo>
                <a:lnTo>
                  <a:pt x="463" y="38798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795564" y="319456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56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943642" y="3174325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3" y="11477"/>
                </a:lnTo>
                <a:lnTo>
                  <a:pt x="17810" y="19712"/>
                </a:lnTo>
                <a:lnTo>
                  <a:pt x="9249" y="27074"/>
                </a:lnTo>
                <a:lnTo>
                  <a:pt x="460" y="38799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083600" y="2906542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50" y="12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231672" y="2886300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497" y="11479"/>
                </a:lnTo>
                <a:lnTo>
                  <a:pt x="17797" y="19723"/>
                </a:lnTo>
                <a:lnTo>
                  <a:pt x="9236" y="27083"/>
                </a:lnTo>
                <a:lnTo>
                  <a:pt x="452" y="38813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365540" y="2933236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29" h="88264">
                <a:moveTo>
                  <a:pt x="0" y="0"/>
                </a:moveTo>
                <a:lnTo>
                  <a:pt x="176204" y="88105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520188" y="2996446"/>
            <a:ext cx="24130" cy="35560"/>
          </a:xfrm>
          <a:custGeom>
            <a:avLst/>
            <a:gdLst/>
            <a:ahLst/>
            <a:cxnLst/>
            <a:rect l="l" t="t" r="r" b="b"/>
            <a:pathLst>
              <a:path w="24129" h="35560">
                <a:moveTo>
                  <a:pt x="17046" y="0"/>
                </a:moveTo>
                <a:lnTo>
                  <a:pt x="18366" y="12796"/>
                </a:lnTo>
                <a:lnTo>
                  <a:pt x="23612" y="24765"/>
                </a:lnTo>
                <a:lnTo>
                  <a:pt x="13035" y="28255"/>
                </a:lnTo>
                <a:lnTo>
                  <a:pt x="0" y="35012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083600" y="319456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30">
                <a:moveTo>
                  <a:pt x="0" y="0"/>
                </a:moveTo>
                <a:lnTo>
                  <a:pt x="163250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231672" y="3174325"/>
            <a:ext cx="18415" cy="39370"/>
          </a:xfrm>
          <a:custGeom>
            <a:avLst/>
            <a:gdLst/>
            <a:ahLst/>
            <a:cxnLst/>
            <a:rect l="l" t="t" r="r" b="b"/>
            <a:pathLst>
              <a:path w="18414" h="39369">
                <a:moveTo>
                  <a:pt x="0" y="0"/>
                </a:moveTo>
                <a:lnTo>
                  <a:pt x="7501" y="11482"/>
                </a:lnTo>
                <a:lnTo>
                  <a:pt x="17802" y="19715"/>
                </a:lnTo>
                <a:lnTo>
                  <a:pt x="9240" y="27077"/>
                </a:lnTo>
                <a:lnTo>
                  <a:pt x="455" y="38806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365540" y="3079766"/>
            <a:ext cx="176530" cy="88265"/>
          </a:xfrm>
          <a:custGeom>
            <a:avLst/>
            <a:gdLst/>
            <a:ahLst/>
            <a:cxnLst/>
            <a:rect l="l" t="t" r="r" b="b"/>
            <a:pathLst>
              <a:path w="176529" h="88264">
                <a:moveTo>
                  <a:pt x="0" y="88117"/>
                </a:moveTo>
                <a:lnTo>
                  <a:pt x="176204" y="0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19129" y="3068455"/>
            <a:ext cx="24765" cy="33655"/>
          </a:xfrm>
          <a:custGeom>
            <a:avLst/>
            <a:gdLst/>
            <a:ahLst/>
            <a:cxnLst/>
            <a:rect l="l" t="t" r="r" b="b"/>
            <a:pathLst>
              <a:path w="24764" h="33655">
                <a:moveTo>
                  <a:pt x="0" y="0"/>
                </a:moveTo>
                <a:lnTo>
                  <a:pt x="11620" y="6832"/>
                </a:lnTo>
                <a:lnTo>
                  <a:pt x="24498" y="9656"/>
                </a:lnTo>
                <a:lnTo>
                  <a:pt x="20574" y="19394"/>
                </a:lnTo>
                <a:lnTo>
                  <a:pt x="17684" y="33345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>
              <a:lnSpc>
                <a:spcPct val="100000"/>
              </a:lnSpc>
            </a:pPr>
            <a:r>
              <a:rPr sz="1400" spc="80" dirty="0"/>
              <a:t>S</a:t>
            </a:r>
            <a:r>
              <a:rPr spc="55" dirty="0"/>
              <a:t>HO</a:t>
            </a:r>
            <a:r>
              <a:rPr spc="25" dirty="0"/>
              <a:t>R</a:t>
            </a:r>
            <a:r>
              <a:rPr spc="-10" dirty="0"/>
              <a:t>T</a:t>
            </a:r>
            <a:r>
              <a:rPr spc="145" dirty="0"/>
              <a:t> </a:t>
            </a:r>
            <a:r>
              <a:rPr spc="55" dirty="0"/>
              <a:t>N</a:t>
            </a:r>
            <a:r>
              <a:rPr spc="15" dirty="0"/>
              <a:t>O</a:t>
            </a:r>
            <a:r>
              <a:rPr spc="55" dirty="0"/>
              <a:t>T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pc="55" dirty="0"/>
              <a:t>O</a:t>
            </a:r>
            <a:r>
              <a:rPr spc="-10" dirty="0"/>
              <a:t>N</a:t>
            </a:r>
            <a:r>
              <a:rPr spc="145" dirty="0"/>
              <a:t> </a:t>
            </a:r>
            <a:r>
              <a:rPr spc="55" dirty="0"/>
              <a:t>REVERS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pc="55" dirty="0"/>
              <a:t>COMPLEMENT</a:t>
            </a:r>
            <a:r>
              <a:rPr spc="-10" dirty="0"/>
              <a:t>S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7" y="1042309"/>
            <a:ext cx="3518535" cy="1179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sequencing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is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ally not st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and-specific:</a:t>
            </a:r>
            <a:endParaRPr sz="1100">
              <a:latin typeface="Arial"/>
              <a:cs typeface="Arial"/>
            </a:endParaRPr>
          </a:p>
          <a:p>
            <a:pPr marL="289560" marR="5080">
              <a:lnSpc>
                <a:spcPct val="102600"/>
              </a:lnSpc>
              <a:spcBef>
                <a:spcPts val="385"/>
              </a:spcBef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i="1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i="1" spc="-1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al</a:t>
            </a:r>
            <a:r>
              <a:rPr sz="1100" i="1" spc="-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consider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reads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(and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9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-mers)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are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equal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to their r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erse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complement</a:t>
            </a:r>
            <a:r>
              <a:rPr sz="1100" i="1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E.g:</a:t>
            </a:r>
            <a:endParaRPr sz="1100">
              <a:latin typeface="Arial"/>
              <a:cs typeface="Arial"/>
            </a:endParaRPr>
          </a:p>
          <a:p>
            <a:pPr marL="12700" marR="2807970">
              <a:lnSpc>
                <a:spcPct val="1026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AAA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TTT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TG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1615">
              <a:lnSpc>
                <a:spcPct val="100000"/>
              </a:lnSpc>
            </a:pPr>
            <a:r>
              <a:rPr sz="1400" spc="80" dirty="0"/>
              <a:t>E</a:t>
            </a:r>
            <a:r>
              <a:rPr spc="55" dirty="0"/>
              <a:t>XERCIS</a:t>
            </a:r>
            <a:r>
              <a:rPr spc="-10" dirty="0"/>
              <a:t>E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39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7" y="339834"/>
            <a:ext cx="3913504" cy="28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In this 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ercis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or simplicit</a:t>
            </a:r>
            <a:r>
              <a:rPr sz="1000" spc="-1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 ignore r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erse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complement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Reads:</a:t>
            </a:r>
            <a:endParaRPr sz="1100" dirty="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490"/>
              </a:spcBef>
            </a:pPr>
            <a:r>
              <a:rPr sz="1000" spc="-40" dirty="0">
                <a:solidFill>
                  <a:srgbClr val="FFFFFF"/>
                </a:solidFill>
                <a:latin typeface="Arial Unicode MS"/>
                <a:cs typeface="Arial Unicode MS"/>
              </a:rPr>
              <a:t>❚❆❈❆●❚</a:t>
            </a:r>
            <a:endParaRPr sz="1000" dirty="0">
              <a:latin typeface="Arial Unicode MS"/>
              <a:cs typeface="Arial Unicode MS"/>
            </a:endParaRPr>
          </a:p>
          <a:p>
            <a:pPr marL="227329">
              <a:lnSpc>
                <a:spcPct val="100000"/>
              </a:lnSpc>
              <a:spcBef>
                <a:spcPts val="155"/>
              </a:spcBef>
            </a:pPr>
            <a:r>
              <a:rPr sz="1000" spc="-100" dirty="0">
                <a:solidFill>
                  <a:srgbClr val="FFFFFF"/>
                </a:solidFill>
                <a:latin typeface="Arial Unicode MS"/>
                <a:cs typeface="Arial Unicode MS"/>
              </a:rPr>
              <a:t>❈❆●❚❈</a:t>
            </a:r>
            <a:endParaRPr sz="1000" dirty="0">
              <a:latin typeface="Arial Unicode MS"/>
              <a:cs typeface="Arial Unicode MS"/>
            </a:endParaRPr>
          </a:p>
          <a:p>
            <a:pPr marL="298450">
              <a:lnSpc>
                <a:spcPct val="100000"/>
              </a:lnSpc>
              <a:spcBef>
                <a:spcPts val="155"/>
              </a:spcBef>
            </a:pPr>
            <a:r>
              <a:rPr sz="1000" spc="-70" dirty="0">
                <a:solidFill>
                  <a:srgbClr val="FFFFFF"/>
                </a:solidFill>
                <a:latin typeface="Arial Unicode MS"/>
                <a:cs typeface="Arial Unicode MS"/>
              </a:rPr>
              <a:t>❆●❚❈❆●</a:t>
            </a:r>
            <a:endParaRPr sz="1000" dirty="0">
              <a:latin typeface="Arial Unicode MS"/>
              <a:cs typeface="Arial Unicode MS"/>
            </a:endParaRPr>
          </a:p>
          <a:p>
            <a:pPr marL="441959">
              <a:lnSpc>
                <a:spcPct val="100000"/>
              </a:lnSpc>
              <a:spcBef>
                <a:spcPts val="155"/>
              </a:spcBef>
            </a:pPr>
            <a:r>
              <a:rPr sz="1000" spc="-80" dirty="0">
                <a:solidFill>
                  <a:srgbClr val="FFFFFF"/>
                </a:solidFill>
                <a:latin typeface="Arial Unicode MS"/>
                <a:cs typeface="Arial Unicode MS"/>
              </a:rPr>
              <a:t>❚❈❆●❆</a:t>
            </a:r>
            <a:endParaRPr sz="1000" dirty="0">
              <a:latin typeface="Arial Unicode MS"/>
              <a:cs typeface="Arial Unicode MS"/>
            </a:endParaRPr>
          </a:p>
          <a:p>
            <a:pPr marL="289560" marR="821055" indent="-184785">
              <a:lnSpc>
                <a:spcPct val="121600"/>
              </a:lnSpc>
              <a:spcBef>
                <a:spcPts val="480"/>
              </a:spcBef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Const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uct the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uijn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3.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(Reminde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nodes are 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900" i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-mers and edges correspond to </a:t>
            </a:r>
            <a:r>
              <a:rPr sz="900" spc="-5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900" i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55" dirty="0">
                <a:solidFill>
                  <a:srgbClr val="FFFFFF"/>
                </a:solidFill>
                <a:latin typeface="Tahoma"/>
                <a:cs typeface="Tahoma"/>
              </a:rPr>
              <a:t>−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900" spc="-5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laps)</a:t>
            </a:r>
            <a:endParaRPr sz="900" dirty="0">
              <a:latin typeface="Arial"/>
              <a:cs typeface="Arial"/>
            </a:endParaRPr>
          </a:p>
          <a:p>
            <a:pPr marL="289560" indent="-184785">
              <a:lnSpc>
                <a:spcPct val="100000"/>
              </a:lnSpc>
              <a:spcBef>
                <a:spcPts val="165"/>
              </a:spcBef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contigs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created?</a:t>
            </a:r>
            <a:endParaRPr sz="1100" dirty="0">
              <a:latin typeface="Arial"/>
              <a:cs typeface="Arial"/>
            </a:endParaRPr>
          </a:p>
          <a:p>
            <a:pPr marL="289560" indent="-184785">
              <a:lnSpc>
                <a:spcPct val="100000"/>
              </a:lnSpc>
              <a:spcBef>
                <a:spcPts val="125"/>
              </a:spcBef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alue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is there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single contig?</a:t>
            </a:r>
            <a:endParaRPr sz="1100" dirty="0">
              <a:latin typeface="Arial"/>
              <a:cs typeface="Arial"/>
            </a:endParaRPr>
          </a:p>
          <a:p>
            <a:pPr marL="289560" marR="5080" indent="-184785">
              <a:lnSpc>
                <a:spcPct val="102600"/>
              </a:lnSpc>
              <a:spcBef>
                <a:spcPts val="90"/>
              </a:spcBef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(optional)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mathematical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relationship bet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i="1" spc="67" baseline="-1041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 the smallest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alue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with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genome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led into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single contig (using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uijn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aph),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ℓ</a:t>
            </a:r>
            <a:r>
              <a:rPr sz="1200" i="1" spc="-7" baseline="-10416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i="1" spc="-127" baseline="-104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 the length of the longest 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xactly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repeated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region in that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genom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97" y="739775"/>
            <a:ext cx="912934" cy="70062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8060">
              <a:lnSpc>
                <a:spcPct val="100000"/>
              </a:lnSpc>
            </a:pPr>
            <a:r>
              <a:rPr sz="1400" spc="80" dirty="0"/>
              <a:t>E</a:t>
            </a:r>
            <a:r>
              <a:rPr spc="55" dirty="0"/>
              <a:t>XERCIS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z="1400" spc="75" dirty="0">
                <a:solidFill>
                  <a:srgbClr val="FC9191"/>
                </a:solidFill>
              </a:rPr>
              <a:t>(</a:t>
            </a:r>
            <a:r>
              <a:rPr spc="55" dirty="0">
                <a:solidFill>
                  <a:srgbClr val="FC9191"/>
                </a:solidFill>
              </a:rPr>
              <a:t>SOLUTION</a:t>
            </a:r>
            <a:r>
              <a:rPr sz="1400" spc="5" dirty="0">
                <a:solidFill>
                  <a:srgbClr val="FC9191"/>
                </a:solidFill>
              </a:rPr>
              <a:t>)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47297" y="364028"/>
            <a:ext cx="3549650" cy="99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9755">
              <a:lnSpc>
                <a:spcPts val="940"/>
              </a:lnSpc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In this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ercis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or simplicit</a:t>
            </a:r>
            <a:r>
              <a:rPr sz="900" spc="-9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ignore r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erse complement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. Reads:</a:t>
            </a:r>
            <a:endParaRPr sz="900">
              <a:latin typeface="Arial"/>
              <a:cs typeface="Arial"/>
            </a:endParaRPr>
          </a:p>
          <a:p>
            <a:pPr marL="72390">
              <a:lnSpc>
                <a:spcPts val="630"/>
              </a:lnSpc>
              <a:spcBef>
                <a:spcPts val="455"/>
              </a:spcBef>
            </a:pPr>
            <a:r>
              <a:rPr sz="550" spc="130" dirty="0">
                <a:solidFill>
                  <a:srgbClr val="FFFFFF"/>
                </a:solidFill>
                <a:latin typeface="Arial Unicode MS"/>
                <a:cs typeface="Arial Unicode MS"/>
              </a:rPr>
              <a:t>❚❆❈❆●❚</a:t>
            </a:r>
            <a:endParaRPr sz="550">
              <a:latin typeface="Arial Unicode MS"/>
              <a:cs typeface="Arial Unicode MS"/>
            </a:endParaRPr>
          </a:p>
          <a:p>
            <a:pPr marL="191770">
              <a:lnSpc>
                <a:spcPts val="600"/>
              </a:lnSpc>
            </a:pPr>
            <a:r>
              <a:rPr sz="550" spc="100" dirty="0">
                <a:solidFill>
                  <a:srgbClr val="FFFFFF"/>
                </a:solidFill>
                <a:latin typeface="Arial Unicode MS"/>
                <a:cs typeface="Arial Unicode MS"/>
              </a:rPr>
              <a:t>❈❆●❚❈</a:t>
            </a:r>
            <a:endParaRPr sz="550">
              <a:latin typeface="Arial Unicode MS"/>
              <a:cs typeface="Arial Unicode MS"/>
            </a:endParaRPr>
          </a:p>
          <a:p>
            <a:pPr marL="251460">
              <a:lnSpc>
                <a:spcPts val="600"/>
              </a:lnSpc>
            </a:pPr>
            <a:r>
              <a:rPr sz="550" spc="114" dirty="0">
                <a:solidFill>
                  <a:srgbClr val="FFFFFF"/>
                </a:solidFill>
                <a:latin typeface="Arial Unicode MS"/>
                <a:cs typeface="Arial Unicode MS"/>
              </a:rPr>
              <a:t>❆●❚❈❆●</a:t>
            </a:r>
            <a:endParaRPr sz="550">
              <a:latin typeface="Arial Unicode MS"/>
              <a:cs typeface="Arial Unicode MS"/>
            </a:endParaRPr>
          </a:p>
          <a:p>
            <a:pPr marL="370840">
              <a:lnSpc>
                <a:spcPts val="630"/>
              </a:lnSpc>
            </a:pPr>
            <a:r>
              <a:rPr sz="550" spc="110" dirty="0">
                <a:solidFill>
                  <a:srgbClr val="FFFFFF"/>
                </a:solidFill>
                <a:latin typeface="Arial Unicode MS"/>
                <a:cs typeface="Arial Unicode MS"/>
              </a:rPr>
              <a:t>❚❈❆●❆</a:t>
            </a:r>
            <a:endParaRPr sz="55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800">
              <a:latin typeface="Times New Roman"/>
              <a:cs typeface="Times New Roman"/>
            </a:endParaRPr>
          </a:p>
          <a:p>
            <a:pPr marL="125095">
              <a:lnSpc>
                <a:spcPts val="1019"/>
              </a:lnSpc>
            </a:pPr>
            <a:r>
              <a:rPr sz="900" spc="-5" dirty="0">
                <a:solidFill>
                  <a:srgbClr val="98B2CC"/>
                </a:solidFill>
                <a:latin typeface="Arial"/>
                <a:cs typeface="Arial"/>
              </a:rPr>
              <a:t>1. </a:t>
            </a:r>
            <a:r>
              <a:rPr sz="900" spc="4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Const</a:t>
            </a:r>
            <a:r>
              <a:rPr sz="9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uct the de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uijn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aph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9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sz="9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900">
              <a:latin typeface="Arial"/>
              <a:cs typeface="Arial"/>
            </a:endParaRPr>
          </a:p>
          <a:p>
            <a:pPr marL="289560">
              <a:lnSpc>
                <a:spcPts val="1019"/>
              </a:lnSpc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3-mers (nodes) are: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CA,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G, 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00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GT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TCA,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6780" y="1751344"/>
            <a:ext cx="1663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0086" y="1751344"/>
            <a:ext cx="17970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5881" y="1751344"/>
            <a:ext cx="18796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30093" y="1751344"/>
            <a:ext cx="17970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GT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6877" y="1751344"/>
            <a:ext cx="18605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GTC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1089" y="1751344"/>
            <a:ext cx="17780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TCA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47873" y="179557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533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9619" y="1771788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0" y="0"/>
                </a:moveTo>
                <a:lnTo>
                  <a:pt x="10234" y="9441"/>
                </a:lnTo>
                <a:lnTo>
                  <a:pt x="15470" y="18682"/>
                </a:lnTo>
                <a:lnTo>
                  <a:pt x="15684" y="27874"/>
                </a:lnTo>
                <a:lnTo>
                  <a:pt x="10851" y="37171"/>
                </a:lnTo>
                <a:lnTo>
                  <a:pt x="947" y="46722"/>
                </a:lnTo>
                <a:lnTo>
                  <a:pt x="13401" y="40027"/>
                </a:lnTo>
                <a:lnTo>
                  <a:pt x="25411" y="34397"/>
                </a:lnTo>
                <a:lnTo>
                  <a:pt x="37092" y="29798"/>
                </a:lnTo>
                <a:lnTo>
                  <a:pt x="48558" y="26196"/>
                </a:lnTo>
                <a:lnTo>
                  <a:pt x="58769" y="23781"/>
                </a:lnTo>
                <a:lnTo>
                  <a:pt x="47710" y="21119"/>
                </a:lnTo>
                <a:lnTo>
                  <a:pt x="36478" y="17496"/>
                </a:lnTo>
                <a:lnTo>
                  <a:pt x="24900" y="12826"/>
                </a:lnTo>
                <a:lnTo>
                  <a:pt x="12798" y="70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9619" y="1771788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58769" y="23781"/>
                </a:moveTo>
                <a:lnTo>
                  <a:pt x="12798" y="7022"/>
                </a:lnTo>
                <a:lnTo>
                  <a:pt x="0" y="0"/>
                </a:lnTo>
                <a:lnTo>
                  <a:pt x="10234" y="9441"/>
                </a:lnTo>
                <a:lnTo>
                  <a:pt x="15470" y="18682"/>
                </a:lnTo>
                <a:lnTo>
                  <a:pt x="15684" y="27874"/>
                </a:lnTo>
                <a:lnTo>
                  <a:pt x="10851" y="37171"/>
                </a:lnTo>
                <a:lnTo>
                  <a:pt x="947" y="46722"/>
                </a:lnTo>
                <a:lnTo>
                  <a:pt x="13401" y="40027"/>
                </a:lnTo>
                <a:lnTo>
                  <a:pt x="25411" y="34397"/>
                </a:lnTo>
                <a:lnTo>
                  <a:pt x="37092" y="29798"/>
                </a:lnTo>
                <a:lnTo>
                  <a:pt x="48558" y="26196"/>
                </a:lnTo>
                <a:lnTo>
                  <a:pt x="58769" y="23781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4560" y="179557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45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75412" y="1771788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0" y="0"/>
                </a:moveTo>
                <a:lnTo>
                  <a:pt x="10230" y="9444"/>
                </a:lnTo>
                <a:lnTo>
                  <a:pt x="15463" y="18687"/>
                </a:lnTo>
                <a:lnTo>
                  <a:pt x="15674" y="27881"/>
                </a:lnTo>
                <a:lnTo>
                  <a:pt x="10838" y="37180"/>
                </a:lnTo>
                <a:lnTo>
                  <a:pt x="931" y="46735"/>
                </a:lnTo>
                <a:lnTo>
                  <a:pt x="13384" y="40035"/>
                </a:lnTo>
                <a:lnTo>
                  <a:pt x="25395" y="34403"/>
                </a:lnTo>
                <a:lnTo>
                  <a:pt x="37077" y="29803"/>
                </a:lnTo>
                <a:lnTo>
                  <a:pt x="48543" y="26200"/>
                </a:lnTo>
                <a:lnTo>
                  <a:pt x="58769" y="23781"/>
                </a:lnTo>
                <a:lnTo>
                  <a:pt x="47709" y="21119"/>
                </a:lnTo>
                <a:lnTo>
                  <a:pt x="36475" y="17496"/>
                </a:lnTo>
                <a:lnTo>
                  <a:pt x="24895" y="12826"/>
                </a:lnTo>
                <a:lnTo>
                  <a:pt x="12794" y="70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75412" y="1771788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58769" y="23781"/>
                </a:moveTo>
                <a:lnTo>
                  <a:pt x="12794" y="7022"/>
                </a:lnTo>
                <a:lnTo>
                  <a:pt x="0" y="0"/>
                </a:lnTo>
                <a:lnTo>
                  <a:pt x="10230" y="9444"/>
                </a:lnTo>
                <a:lnTo>
                  <a:pt x="15463" y="18687"/>
                </a:lnTo>
                <a:lnTo>
                  <a:pt x="15674" y="27881"/>
                </a:lnTo>
                <a:lnTo>
                  <a:pt x="10838" y="37180"/>
                </a:lnTo>
                <a:lnTo>
                  <a:pt x="931" y="46735"/>
                </a:lnTo>
                <a:lnTo>
                  <a:pt x="13384" y="40035"/>
                </a:lnTo>
                <a:lnTo>
                  <a:pt x="25395" y="34403"/>
                </a:lnTo>
                <a:lnTo>
                  <a:pt x="37077" y="29803"/>
                </a:lnTo>
                <a:lnTo>
                  <a:pt x="48543" y="26200"/>
                </a:lnTo>
                <a:lnTo>
                  <a:pt x="58769" y="23781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78774" y="179557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44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39627" y="1771782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0" y="0"/>
                </a:moveTo>
                <a:lnTo>
                  <a:pt x="10233" y="9446"/>
                </a:lnTo>
                <a:lnTo>
                  <a:pt x="15469" y="18689"/>
                </a:lnTo>
                <a:lnTo>
                  <a:pt x="15683" y="27884"/>
                </a:lnTo>
                <a:lnTo>
                  <a:pt x="10852" y="37182"/>
                </a:lnTo>
                <a:lnTo>
                  <a:pt x="951" y="46735"/>
                </a:lnTo>
                <a:lnTo>
                  <a:pt x="13403" y="40036"/>
                </a:lnTo>
                <a:lnTo>
                  <a:pt x="25413" y="34405"/>
                </a:lnTo>
                <a:lnTo>
                  <a:pt x="37096" y="29805"/>
                </a:lnTo>
                <a:lnTo>
                  <a:pt x="48563" y="26203"/>
                </a:lnTo>
                <a:lnTo>
                  <a:pt x="58769" y="23788"/>
                </a:lnTo>
                <a:lnTo>
                  <a:pt x="47711" y="21125"/>
                </a:lnTo>
                <a:lnTo>
                  <a:pt x="36478" y="17501"/>
                </a:lnTo>
                <a:lnTo>
                  <a:pt x="24897" y="12830"/>
                </a:lnTo>
                <a:lnTo>
                  <a:pt x="12795" y="70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39627" y="1771782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58769" y="23788"/>
                </a:moveTo>
                <a:lnTo>
                  <a:pt x="12795" y="7025"/>
                </a:lnTo>
                <a:lnTo>
                  <a:pt x="0" y="0"/>
                </a:lnTo>
                <a:lnTo>
                  <a:pt x="10233" y="9446"/>
                </a:lnTo>
                <a:lnTo>
                  <a:pt x="15469" y="18689"/>
                </a:lnTo>
                <a:lnTo>
                  <a:pt x="15683" y="27884"/>
                </a:lnTo>
                <a:lnTo>
                  <a:pt x="10852" y="37182"/>
                </a:lnTo>
                <a:lnTo>
                  <a:pt x="951" y="46735"/>
                </a:lnTo>
                <a:lnTo>
                  <a:pt x="13403" y="40036"/>
                </a:lnTo>
                <a:lnTo>
                  <a:pt x="25413" y="34405"/>
                </a:lnTo>
                <a:lnTo>
                  <a:pt x="37096" y="29805"/>
                </a:lnTo>
                <a:lnTo>
                  <a:pt x="48563" y="26203"/>
                </a:lnTo>
                <a:lnTo>
                  <a:pt x="58769" y="23788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4567" y="1795570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429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96407" y="1771788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0" y="0"/>
                </a:moveTo>
                <a:lnTo>
                  <a:pt x="10230" y="9444"/>
                </a:lnTo>
                <a:lnTo>
                  <a:pt x="15463" y="18687"/>
                </a:lnTo>
                <a:lnTo>
                  <a:pt x="15674" y="27881"/>
                </a:lnTo>
                <a:lnTo>
                  <a:pt x="10838" y="37180"/>
                </a:lnTo>
                <a:lnTo>
                  <a:pt x="931" y="46735"/>
                </a:lnTo>
                <a:lnTo>
                  <a:pt x="13384" y="40035"/>
                </a:lnTo>
                <a:lnTo>
                  <a:pt x="25395" y="34403"/>
                </a:lnTo>
                <a:lnTo>
                  <a:pt x="37077" y="29803"/>
                </a:lnTo>
                <a:lnTo>
                  <a:pt x="48543" y="26200"/>
                </a:lnTo>
                <a:lnTo>
                  <a:pt x="58769" y="23781"/>
                </a:lnTo>
                <a:lnTo>
                  <a:pt x="47709" y="21119"/>
                </a:lnTo>
                <a:lnTo>
                  <a:pt x="36475" y="17496"/>
                </a:lnTo>
                <a:lnTo>
                  <a:pt x="24895" y="12826"/>
                </a:lnTo>
                <a:lnTo>
                  <a:pt x="12794" y="70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96407" y="1771788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58769" y="23781"/>
                </a:moveTo>
                <a:lnTo>
                  <a:pt x="12794" y="7022"/>
                </a:lnTo>
                <a:lnTo>
                  <a:pt x="0" y="0"/>
                </a:lnTo>
                <a:lnTo>
                  <a:pt x="10230" y="9444"/>
                </a:lnTo>
                <a:lnTo>
                  <a:pt x="15463" y="18687"/>
                </a:lnTo>
                <a:lnTo>
                  <a:pt x="15674" y="27881"/>
                </a:lnTo>
                <a:lnTo>
                  <a:pt x="10838" y="37180"/>
                </a:lnTo>
                <a:lnTo>
                  <a:pt x="931" y="46735"/>
                </a:lnTo>
                <a:lnTo>
                  <a:pt x="13384" y="40035"/>
                </a:lnTo>
                <a:lnTo>
                  <a:pt x="25395" y="34403"/>
                </a:lnTo>
                <a:lnTo>
                  <a:pt x="37077" y="29803"/>
                </a:lnTo>
                <a:lnTo>
                  <a:pt x="48543" y="26200"/>
                </a:lnTo>
                <a:lnTo>
                  <a:pt x="58769" y="23781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97804" y="1795570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604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60619" y="1771787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0" y="0"/>
                </a:moveTo>
                <a:lnTo>
                  <a:pt x="10234" y="9442"/>
                </a:lnTo>
                <a:lnTo>
                  <a:pt x="15470" y="18684"/>
                </a:lnTo>
                <a:lnTo>
                  <a:pt x="15684" y="27876"/>
                </a:lnTo>
                <a:lnTo>
                  <a:pt x="10852" y="37173"/>
                </a:lnTo>
                <a:lnTo>
                  <a:pt x="949" y="46725"/>
                </a:lnTo>
                <a:lnTo>
                  <a:pt x="13403" y="40028"/>
                </a:lnTo>
                <a:lnTo>
                  <a:pt x="25414" y="34398"/>
                </a:lnTo>
                <a:lnTo>
                  <a:pt x="37095" y="29800"/>
                </a:lnTo>
                <a:lnTo>
                  <a:pt x="48562" y="26198"/>
                </a:lnTo>
                <a:lnTo>
                  <a:pt x="58769" y="23783"/>
                </a:lnTo>
                <a:lnTo>
                  <a:pt x="47711" y="21121"/>
                </a:lnTo>
                <a:lnTo>
                  <a:pt x="36480" y="17497"/>
                </a:lnTo>
                <a:lnTo>
                  <a:pt x="24900" y="12827"/>
                </a:lnTo>
                <a:lnTo>
                  <a:pt x="12798" y="70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60619" y="1771787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58769" y="23783"/>
                </a:moveTo>
                <a:lnTo>
                  <a:pt x="12798" y="7023"/>
                </a:lnTo>
                <a:lnTo>
                  <a:pt x="0" y="0"/>
                </a:lnTo>
                <a:lnTo>
                  <a:pt x="10234" y="9442"/>
                </a:lnTo>
                <a:lnTo>
                  <a:pt x="15470" y="18684"/>
                </a:lnTo>
                <a:lnTo>
                  <a:pt x="15684" y="27876"/>
                </a:lnTo>
                <a:lnTo>
                  <a:pt x="10852" y="37173"/>
                </a:lnTo>
                <a:lnTo>
                  <a:pt x="949" y="46725"/>
                </a:lnTo>
                <a:lnTo>
                  <a:pt x="13403" y="40028"/>
                </a:lnTo>
                <a:lnTo>
                  <a:pt x="25414" y="34398"/>
                </a:lnTo>
                <a:lnTo>
                  <a:pt x="37095" y="29800"/>
                </a:lnTo>
                <a:lnTo>
                  <a:pt x="48562" y="26198"/>
                </a:lnTo>
                <a:lnTo>
                  <a:pt x="58769" y="23783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59710" y="1862209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5">
                <a:moveTo>
                  <a:pt x="0" y="0"/>
                </a:moveTo>
                <a:lnTo>
                  <a:pt x="0" y="203249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6757" y="2023688"/>
            <a:ext cx="46990" cy="59055"/>
          </a:xfrm>
          <a:custGeom>
            <a:avLst/>
            <a:gdLst/>
            <a:ahLst/>
            <a:cxnLst/>
            <a:rect l="l" t="t" r="r" b="b"/>
            <a:pathLst>
              <a:path w="46989" h="59055">
                <a:moveTo>
                  <a:pt x="0" y="953"/>
                </a:moveTo>
                <a:lnTo>
                  <a:pt x="16924" y="37094"/>
                </a:lnTo>
                <a:lnTo>
                  <a:pt x="22953" y="58775"/>
                </a:lnTo>
                <a:lnTo>
                  <a:pt x="25609" y="47714"/>
                </a:lnTo>
                <a:lnTo>
                  <a:pt x="29229" y="36481"/>
                </a:lnTo>
                <a:lnTo>
                  <a:pt x="33896" y="24901"/>
                </a:lnTo>
                <a:lnTo>
                  <a:pt x="38314" y="15687"/>
                </a:lnTo>
                <a:lnTo>
                  <a:pt x="18846" y="15687"/>
                </a:lnTo>
                <a:lnTo>
                  <a:pt x="9550" y="10855"/>
                </a:lnTo>
                <a:lnTo>
                  <a:pt x="0" y="953"/>
                </a:lnTo>
                <a:close/>
              </a:path>
              <a:path w="46989" h="59055">
                <a:moveTo>
                  <a:pt x="46723" y="0"/>
                </a:moveTo>
                <a:lnTo>
                  <a:pt x="37281" y="10235"/>
                </a:lnTo>
                <a:lnTo>
                  <a:pt x="28039" y="15472"/>
                </a:lnTo>
                <a:lnTo>
                  <a:pt x="18846" y="15687"/>
                </a:lnTo>
                <a:lnTo>
                  <a:pt x="38314" y="15687"/>
                </a:lnTo>
                <a:lnTo>
                  <a:pt x="39699" y="12799"/>
                </a:lnTo>
                <a:lnTo>
                  <a:pt x="46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36757" y="2023688"/>
            <a:ext cx="46990" cy="59055"/>
          </a:xfrm>
          <a:custGeom>
            <a:avLst/>
            <a:gdLst/>
            <a:ahLst/>
            <a:cxnLst/>
            <a:rect l="l" t="t" r="r" b="b"/>
            <a:pathLst>
              <a:path w="46989" h="59055">
                <a:moveTo>
                  <a:pt x="22953" y="58775"/>
                </a:moveTo>
                <a:lnTo>
                  <a:pt x="39699" y="12799"/>
                </a:lnTo>
                <a:lnTo>
                  <a:pt x="46723" y="0"/>
                </a:lnTo>
                <a:lnTo>
                  <a:pt x="37281" y="10235"/>
                </a:lnTo>
                <a:lnTo>
                  <a:pt x="28039" y="15472"/>
                </a:lnTo>
                <a:lnTo>
                  <a:pt x="18846" y="15687"/>
                </a:lnTo>
                <a:lnTo>
                  <a:pt x="9550" y="10855"/>
                </a:lnTo>
                <a:lnTo>
                  <a:pt x="0" y="953"/>
                </a:lnTo>
                <a:lnTo>
                  <a:pt x="6695" y="13405"/>
                </a:lnTo>
                <a:lnTo>
                  <a:pt x="12324" y="25414"/>
                </a:lnTo>
                <a:lnTo>
                  <a:pt x="16924" y="37094"/>
                </a:lnTo>
                <a:lnTo>
                  <a:pt x="20530" y="48561"/>
                </a:lnTo>
                <a:lnTo>
                  <a:pt x="22953" y="58775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29363" y="1509941"/>
            <a:ext cx="955040" cy="219075"/>
          </a:xfrm>
          <a:custGeom>
            <a:avLst/>
            <a:gdLst/>
            <a:ahLst/>
            <a:cxnLst/>
            <a:rect l="l" t="t" r="r" b="b"/>
            <a:pathLst>
              <a:path w="955039" h="219075">
                <a:moveTo>
                  <a:pt x="954429" y="218975"/>
                </a:moveTo>
                <a:lnTo>
                  <a:pt x="916288" y="177757"/>
                </a:lnTo>
                <a:lnTo>
                  <a:pt x="874916" y="140865"/>
                </a:lnTo>
                <a:lnTo>
                  <a:pt x="830683" y="108287"/>
                </a:lnTo>
                <a:lnTo>
                  <a:pt x="783959" y="80010"/>
                </a:lnTo>
                <a:lnTo>
                  <a:pt x="735116" y="56023"/>
                </a:lnTo>
                <a:lnTo>
                  <a:pt x="684523" y="36313"/>
                </a:lnTo>
                <a:lnTo>
                  <a:pt x="632550" y="20868"/>
                </a:lnTo>
                <a:lnTo>
                  <a:pt x="579570" y="9676"/>
                </a:lnTo>
                <a:lnTo>
                  <a:pt x="525951" y="2724"/>
                </a:lnTo>
                <a:lnTo>
                  <a:pt x="472065" y="0"/>
                </a:lnTo>
                <a:lnTo>
                  <a:pt x="418282" y="1491"/>
                </a:lnTo>
                <a:lnTo>
                  <a:pt x="364972" y="7186"/>
                </a:lnTo>
                <a:lnTo>
                  <a:pt x="312506" y="17072"/>
                </a:lnTo>
                <a:lnTo>
                  <a:pt x="261255" y="31136"/>
                </a:lnTo>
                <a:lnTo>
                  <a:pt x="211589" y="49368"/>
                </a:lnTo>
                <a:lnTo>
                  <a:pt x="163878" y="71753"/>
                </a:lnTo>
                <a:lnTo>
                  <a:pt x="118493" y="98281"/>
                </a:lnTo>
                <a:lnTo>
                  <a:pt x="75805" y="128938"/>
                </a:lnTo>
                <a:lnTo>
                  <a:pt x="36183" y="163712"/>
                </a:lnTo>
                <a:lnTo>
                  <a:pt x="0" y="202592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29363" y="1509941"/>
            <a:ext cx="955040" cy="219075"/>
          </a:xfrm>
          <a:custGeom>
            <a:avLst/>
            <a:gdLst/>
            <a:ahLst/>
            <a:cxnLst/>
            <a:rect l="l" t="t" r="r" b="b"/>
            <a:pathLst>
              <a:path w="955039" h="219075">
                <a:moveTo>
                  <a:pt x="954429" y="218975"/>
                </a:moveTo>
                <a:lnTo>
                  <a:pt x="916288" y="177757"/>
                </a:lnTo>
                <a:lnTo>
                  <a:pt x="874916" y="140865"/>
                </a:lnTo>
                <a:lnTo>
                  <a:pt x="830683" y="108287"/>
                </a:lnTo>
                <a:lnTo>
                  <a:pt x="783959" y="80010"/>
                </a:lnTo>
                <a:lnTo>
                  <a:pt x="735116" y="56023"/>
                </a:lnTo>
                <a:lnTo>
                  <a:pt x="684523" y="36313"/>
                </a:lnTo>
                <a:lnTo>
                  <a:pt x="632550" y="20868"/>
                </a:lnTo>
                <a:lnTo>
                  <a:pt x="579570" y="9676"/>
                </a:lnTo>
                <a:lnTo>
                  <a:pt x="525951" y="2724"/>
                </a:lnTo>
                <a:lnTo>
                  <a:pt x="472065" y="0"/>
                </a:lnTo>
                <a:lnTo>
                  <a:pt x="418282" y="1491"/>
                </a:lnTo>
                <a:lnTo>
                  <a:pt x="364972" y="7186"/>
                </a:lnTo>
                <a:lnTo>
                  <a:pt x="312506" y="17072"/>
                </a:lnTo>
                <a:lnTo>
                  <a:pt x="261255" y="31136"/>
                </a:lnTo>
                <a:lnTo>
                  <a:pt x="211589" y="49368"/>
                </a:lnTo>
                <a:lnTo>
                  <a:pt x="163878" y="71753"/>
                </a:lnTo>
                <a:lnTo>
                  <a:pt x="118493" y="98281"/>
                </a:lnTo>
                <a:lnTo>
                  <a:pt x="75805" y="128938"/>
                </a:lnTo>
                <a:lnTo>
                  <a:pt x="36183" y="163712"/>
                </a:lnTo>
                <a:lnTo>
                  <a:pt x="0" y="202592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19789" y="1672868"/>
            <a:ext cx="56515" cy="51435"/>
          </a:xfrm>
          <a:custGeom>
            <a:avLst/>
            <a:gdLst/>
            <a:ahLst/>
            <a:cxnLst/>
            <a:rect l="l" t="t" r="r" b="b"/>
            <a:pathLst>
              <a:path w="56514" h="51435">
                <a:moveTo>
                  <a:pt x="19830" y="0"/>
                </a:moveTo>
                <a:lnTo>
                  <a:pt x="1949" y="47402"/>
                </a:lnTo>
                <a:lnTo>
                  <a:pt x="0" y="51086"/>
                </a:lnTo>
                <a:lnTo>
                  <a:pt x="9139" y="44320"/>
                </a:lnTo>
                <a:lnTo>
                  <a:pt x="19125" y="38038"/>
                </a:lnTo>
                <a:lnTo>
                  <a:pt x="30133" y="32163"/>
                </a:lnTo>
                <a:lnTo>
                  <a:pt x="42340" y="26619"/>
                </a:lnTo>
                <a:lnTo>
                  <a:pt x="51592" y="23014"/>
                </a:lnTo>
                <a:lnTo>
                  <a:pt x="40896" y="23014"/>
                </a:lnTo>
                <a:lnTo>
                  <a:pt x="29953" y="20133"/>
                </a:lnTo>
                <a:lnTo>
                  <a:pt x="22970" y="12517"/>
                </a:lnTo>
                <a:lnTo>
                  <a:pt x="19830" y="0"/>
                </a:lnTo>
                <a:close/>
              </a:path>
              <a:path w="56514" h="51435">
                <a:moveTo>
                  <a:pt x="55919" y="21328"/>
                </a:moveTo>
                <a:lnTo>
                  <a:pt x="40896" y="23014"/>
                </a:lnTo>
                <a:lnTo>
                  <a:pt x="51592" y="23014"/>
                </a:lnTo>
                <a:lnTo>
                  <a:pt x="55919" y="21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19789" y="1672868"/>
            <a:ext cx="56515" cy="51435"/>
          </a:xfrm>
          <a:custGeom>
            <a:avLst/>
            <a:gdLst/>
            <a:ahLst/>
            <a:cxnLst/>
            <a:rect l="l" t="t" r="r" b="b"/>
            <a:pathLst>
              <a:path w="56514" h="51435">
                <a:moveTo>
                  <a:pt x="0" y="51086"/>
                </a:moveTo>
                <a:lnTo>
                  <a:pt x="42340" y="26619"/>
                </a:lnTo>
                <a:lnTo>
                  <a:pt x="55919" y="21328"/>
                </a:lnTo>
                <a:lnTo>
                  <a:pt x="40896" y="23014"/>
                </a:lnTo>
                <a:lnTo>
                  <a:pt x="29953" y="20133"/>
                </a:lnTo>
                <a:lnTo>
                  <a:pt x="22970" y="12517"/>
                </a:lnTo>
                <a:lnTo>
                  <a:pt x="19830" y="0"/>
                </a:lnTo>
                <a:lnTo>
                  <a:pt x="16426" y="11203"/>
                </a:lnTo>
                <a:lnTo>
                  <a:pt x="12363" y="23141"/>
                </a:lnTo>
                <a:lnTo>
                  <a:pt x="7563" y="35360"/>
                </a:lnTo>
                <a:lnTo>
                  <a:pt x="1949" y="47402"/>
                </a:lnTo>
                <a:lnTo>
                  <a:pt x="0" y="51086"/>
                </a:lnTo>
                <a:close/>
              </a:path>
            </a:pathLst>
          </a:custGeom>
          <a:ln w="1296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60145" y="2111341"/>
            <a:ext cx="3733165" cy="885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5730" algn="ctr">
              <a:lnSpc>
                <a:spcPct val="100000"/>
              </a:lnSpc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50">
              <a:latin typeface="Times New Roman"/>
              <a:cs typeface="Times New Roman"/>
            </a:endParaRPr>
          </a:p>
          <a:p>
            <a:pPr marL="176530" indent="-163830">
              <a:lnSpc>
                <a:spcPct val="100000"/>
              </a:lnSpc>
              <a:buClr>
                <a:srgbClr val="98B2CC"/>
              </a:buClr>
              <a:buFont typeface="Arial"/>
              <a:buAutoNum type="arabicPeriod" startAt="2"/>
              <a:tabLst>
                <a:tab pos="177165" algn="l"/>
              </a:tabLst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y contigs can be created?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C9191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L="176530" indent="-163830">
              <a:lnSpc>
                <a:spcPct val="100000"/>
              </a:lnSpc>
              <a:spcBef>
                <a:spcPts val="175"/>
              </a:spcBef>
              <a:buClr>
                <a:srgbClr val="98B2CC"/>
              </a:buClr>
              <a:buFont typeface="Arial"/>
              <a:buAutoNum type="arabicPeriod" startAt="2"/>
              <a:tabLst>
                <a:tab pos="177165" algn="l"/>
              </a:tabLst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At which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alue of 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900" i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is there a single contig?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C9191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marL="176530" marR="5080" indent="-163830">
              <a:lnSpc>
                <a:spcPct val="88300"/>
              </a:lnSpc>
              <a:spcBef>
                <a:spcPts val="380"/>
              </a:spcBef>
              <a:buClr>
                <a:srgbClr val="98B2CC"/>
              </a:buClr>
              <a:buFont typeface="Arial"/>
              <a:buAutoNum type="arabicPeriod" startAt="2"/>
              <a:tabLst>
                <a:tab pos="177165" algn="l"/>
              </a:tabLst>
            </a:pPr>
            <a:r>
              <a:rPr sz="1350" spc="-7" baseline="6172" dirty="0">
                <a:solidFill>
                  <a:srgbClr val="FFFFFF"/>
                </a:solidFill>
                <a:latin typeface="Arial"/>
                <a:cs typeface="Arial"/>
              </a:rPr>
              <a:t>Find a mathematical relationship bet</a:t>
            </a:r>
            <a:r>
              <a:rPr sz="1350" spc="-30" baseline="6172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350" spc="-7" baseline="6172" dirty="0">
                <a:solidFill>
                  <a:srgbClr val="FFFFFF"/>
                </a:solidFill>
                <a:latin typeface="Arial"/>
                <a:cs typeface="Arial"/>
              </a:rPr>
              <a:t>een </a:t>
            </a:r>
            <a:r>
              <a:rPr sz="1350" i="1" spc="-7" baseline="6172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600" i="1" spc="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spc="-7" baseline="6172" dirty="0">
                <a:solidFill>
                  <a:srgbClr val="FFFFFF"/>
                </a:solidFill>
                <a:latin typeface="Arial"/>
                <a:cs typeface="Arial"/>
              </a:rPr>
              <a:t>, the smallest </a:t>
            </a:r>
            <a:r>
              <a:rPr sz="1350" i="1" spc="-7" baseline="6172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350" i="1" spc="127" baseline="61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44" baseline="6172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350" spc="-7" baseline="6172" dirty="0">
                <a:solidFill>
                  <a:srgbClr val="FFFFFF"/>
                </a:solidFill>
                <a:latin typeface="Arial"/>
                <a:cs typeface="Arial"/>
              </a:rPr>
              <a:t>alue with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which a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genome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can be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led into a single contig (using a de </a:t>
            </a:r>
            <a:r>
              <a:rPr sz="1350" spc="-15" baseline="6172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350" spc="0" baseline="6172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50" spc="-7" baseline="6172" dirty="0">
                <a:solidFill>
                  <a:srgbClr val="FFFFFF"/>
                </a:solidFill>
                <a:latin typeface="Arial"/>
                <a:cs typeface="Arial"/>
              </a:rPr>
              <a:t>uijn </a:t>
            </a:r>
            <a:r>
              <a:rPr sz="1350" spc="-22" baseline="6172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350" spc="-7" baseline="6172" dirty="0">
                <a:solidFill>
                  <a:srgbClr val="FFFFFF"/>
                </a:solidFill>
                <a:latin typeface="Arial"/>
                <a:cs typeface="Arial"/>
              </a:rPr>
              <a:t>aph), and </a:t>
            </a:r>
            <a:r>
              <a:rPr sz="1350" spc="60" baseline="6172" dirty="0">
                <a:solidFill>
                  <a:srgbClr val="FFFFFF"/>
                </a:solidFill>
                <a:latin typeface="DejaVu Sans Condensed"/>
                <a:cs typeface="DejaVu Sans Condensed"/>
              </a:rPr>
              <a:t>ℓ</a:t>
            </a:r>
            <a:r>
              <a:rPr sz="600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6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7" baseline="6172" dirty="0">
                <a:solidFill>
                  <a:srgbClr val="FFFFFF"/>
                </a:solidFill>
                <a:latin typeface="Arial"/>
                <a:cs typeface="Arial"/>
              </a:rPr>
              <a:t>, the length of the longest </a:t>
            </a:r>
            <a:r>
              <a:rPr sz="1350" spc="-52" baseline="617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50" spc="-7" baseline="6172" dirty="0">
                <a:solidFill>
                  <a:srgbClr val="FFFFFF"/>
                </a:solidFill>
                <a:latin typeface="Arial"/>
                <a:cs typeface="Arial"/>
              </a:rPr>
              <a:t>xactly repeated region</a:t>
            </a:r>
            <a:endParaRPr sz="1350" baseline="6172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4389" y="2970450"/>
            <a:ext cx="140462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7" baseline="6172" dirty="0">
                <a:solidFill>
                  <a:srgbClr val="FFFFFF"/>
                </a:solidFill>
                <a:latin typeface="Arial"/>
                <a:cs typeface="Arial"/>
              </a:rPr>
              <a:t>in that </a:t>
            </a:r>
            <a:r>
              <a:rPr sz="1350" spc="-15" baseline="6172" dirty="0">
                <a:solidFill>
                  <a:srgbClr val="FFFFFF"/>
                </a:solidFill>
                <a:latin typeface="Arial"/>
                <a:cs typeface="Arial"/>
              </a:rPr>
              <a:t>genom</a:t>
            </a:r>
            <a:r>
              <a:rPr sz="1350" spc="-30" baseline="617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50" spc="-7" baseline="6172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350" spc="82" baseline="61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i="1" spc="-7" baseline="6172" dirty="0">
                <a:solidFill>
                  <a:srgbClr val="FC9191"/>
                </a:solidFill>
                <a:latin typeface="Arial"/>
                <a:cs typeface="Arial"/>
              </a:rPr>
              <a:t>k</a:t>
            </a:r>
            <a:r>
              <a:rPr sz="600" i="1" spc="-5" dirty="0">
                <a:solidFill>
                  <a:srgbClr val="FC9191"/>
                </a:solidFill>
                <a:latin typeface="Arial"/>
                <a:cs typeface="Arial"/>
              </a:rPr>
              <a:t>a</a:t>
            </a:r>
            <a:r>
              <a:rPr sz="600" i="1" dirty="0">
                <a:solidFill>
                  <a:srgbClr val="FC9191"/>
                </a:solidFill>
                <a:latin typeface="Arial"/>
                <a:cs typeface="Arial"/>
              </a:rPr>
              <a:t> </a:t>
            </a:r>
            <a:r>
              <a:rPr sz="600" i="1" spc="-30" dirty="0">
                <a:solidFill>
                  <a:srgbClr val="FC9191"/>
                </a:solidFill>
                <a:latin typeface="Arial"/>
                <a:cs typeface="Arial"/>
              </a:rPr>
              <a:t> </a:t>
            </a:r>
            <a:r>
              <a:rPr sz="1350" spc="-37" baseline="6172" dirty="0">
                <a:solidFill>
                  <a:srgbClr val="FC9191"/>
                </a:solidFill>
                <a:latin typeface="Verdana"/>
                <a:cs typeface="Verdana"/>
              </a:rPr>
              <a:t>=</a:t>
            </a:r>
            <a:r>
              <a:rPr sz="1350" spc="-97" baseline="6172" dirty="0">
                <a:solidFill>
                  <a:srgbClr val="FC9191"/>
                </a:solidFill>
                <a:latin typeface="Verdana"/>
                <a:cs typeface="Verdana"/>
              </a:rPr>
              <a:t> </a:t>
            </a:r>
            <a:r>
              <a:rPr sz="1350" spc="60" baseline="6172" dirty="0">
                <a:solidFill>
                  <a:srgbClr val="FC9191"/>
                </a:solidFill>
                <a:latin typeface="DejaVu Sans Condensed"/>
                <a:cs typeface="DejaVu Sans Condensed"/>
              </a:rPr>
              <a:t>ℓ</a:t>
            </a:r>
            <a:r>
              <a:rPr sz="600" i="1" spc="-5" dirty="0">
                <a:solidFill>
                  <a:srgbClr val="FC9191"/>
                </a:solidFill>
                <a:latin typeface="Arial"/>
                <a:cs typeface="Arial"/>
              </a:rPr>
              <a:t>r</a:t>
            </a:r>
            <a:r>
              <a:rPr sz="600" i="1" dirty="0">
                <a:solidFill>
                  <a:srgbClr val="FC9191"/>
                </a:solidFill>
                <a:latin typeface="Arial"/>
                <a:cs typeface="Arial"/>
              </a:rPr>
              <a:t> </a:t>
            </a:r>
            <a:r>
              <a:rPr sz="600" i="1" spc="-15" dirty="0">
                <a:solidFill>
                  <a:srgbClr val="FC9191"/>
                </a:solidFill>
                <a:latin typeface="Arial"/>
                <a:cs typeface="Arial"/>
              </a:rPr>
              <a:t> </a:t>
            </a:r>
            <a:r>
              <a:rPr sz="1350" spc="-37" baseline="6172" dirty="0">
                <a:solidFill>
                  <a:srgbClr val="FC9191"/>
                </a:solidFill>
                <a:latin typeface="Verdana"/>
                <a:cs typeface="Verdana"/>
              </a:rPr>
              <a:t>+</a:t>
            </a:r>
            <a:r>
              <a:rPr sz="1350" spc="-172" baseline="6172" dirty="0">
                <a:solidFill>
                  <a:srgbClr val="FC9191"/>
                </a:solidFill>
                <a:latin typeface="Verdana"/>
                <a:cs typeface="Verdana"/>
              </a:rPr>
              <a:t> </a:t>
            </a:r>
            <a:r>
              <a:rPr sz="1350" spc="-7" baseline="6172" dirty="0">
                <a:solidFill>
                  <a:srgbClr val="FC9191"/>
                </a:solidFill>
                <a:latin typeface="Arial"/>
                <a:cs typeface="Arial"/>
              </a:rPr>
              <a:t>1</a:t>
            </a:r>
            <a:endParaRPr sz="1350" baseline="6172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40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93" y="597732"/>
            <a:ext cx="761999" cy="40935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7830">
              <a:lnSpc>
                <a:spcPct val="100000"/>
              </a:lnSpc>
            </a:pPr>
            <a:r>
              <a:rPr sz="1400" spc="80" dirty="0"/>
              <a:t>P</a:t>
            </a:r>
            <a:r>
              <a:rPr spc="55" dirty="0"/>
              <a:t>LA</a:t>
            </a:r>
            <a:r>
              <a:rPr spc="-10" dirty="0"/>
              <a:t>N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41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7" y="376244"/>
            <a:ext cx="1851660" cy="276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345" marR="106680" indent="-208279">
              <a:lnSpc>
                <a:spcPct val="102699"/>
              </a:lnSpc>
            </a:pP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What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is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de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n</a:t>
            </a:r>
            <a:r>
              <a:rPr sz="1100" spc="-30" dirty="0">
                <a:solidFill>
                  <a:srgbClr val="20252A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20252A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20252A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ly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Desc</a:t>
            </a:r>
            <a:r>
              <a:rPr sz="1100" spc="5" dirty="0">
                <a:solidFill>
                  <a:srgbClr val="353535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iption</a:t>
            </a:r>
            <a:endParaRPr sz="1100" dirty="0">
              <a:latin typeface="Arial"/>
              <a:cs typeface="Arial"/>
            </a:endParaRPr>
          </a:p>
          <a:p>
            <a:pPr marL="220345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Sho</a:t>
            </a:r>
            <a:r>
              <a:rPr sz="1100" spc="30" dirty="0">
                <a:solidFill>
                  <a:srgbClr val="353535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t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E</a:t>
            </a:r>
            <a:r>
              <a:rPr sz="1100" spc="-45" dirty="0">
                <a:solidFill>
                  <a:srgbClr val="353535"/>
                </a:solidFill>
                <a:latin typeface="Arial"/>
                <a:cs typeface="Arial"/>
              </a:rPr>
              <a:t>x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ercise</a:t>
            </a:r>
            <a:endParaRPr sz="1100" dirty="0">
              <a:latin typeface="Arial"/>
              <a:cs typeface="Arial"/>
            </a:endParaRPr>
          </a:p>
          <a:p>
            <a:pPr marL="220345" marR="12700" indent="-208279">
              <a:lnSpc>
                <a:spcPct val="102699"/>
              </a:lnSpc>
              <a:spcBef>
                <a:spcPts val="515"/>
              </a:spcBef>
            </a:pP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Some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useful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20252A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ly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theo</a:t>
            </a:r>
            <a:r>
              <a:rPr sz="1100" spc="25" dirty="0">
                <a:solidFill>
                  <a:srgbClr val="20252A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G</a:t>
            </a:r>
            <a:r>
              <a:rPr sz="1100" spc="-20" dirty="0">
                <a:solidFill>
                  <a:srgbClr val="353535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aphs</a:t>
            </a:r>
            <a:endParaRPr sz="1100" dirty="0">
              <a:latin typeface="Arial"/>
              <a:cs typeface="Arial"/>
            </a:endParaRPr>
          </a:p>
          <a:p>
            <a:pPr marL="220345" marR="365760">
              <a:lnSpc>
                <a:spcPct val="102600"/>
              </a:lnSpc>
            </a:pP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Contigs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const</a:t>
            </a:r>
            <a:r>
              <a:rPr sz="1100" spc="5" dirty="0">
                <a:solidFill>
                  <a:srgbClr val="353535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uction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E</a:t>
            </a:r>
            <a:r>
              <a:rPr sz="1100" spc="-45" dirty="0">
                <a:solidFill>
                  <a:srgbClr val="353535"/>
                </a:solidFill>
                <a:latin typeface="Arial"/>
                <a:cs typeface="Arial"/>
              </a:rPr>
              <a:t>x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ercise</a:t>
            </a:r>
            <a:endParaRPr sz="1100" dirty="0">
              <a:latin typeface="Arial"/>
              <a:cs typeface="Arial"/>
            </a:endParaRPr>
          </a:p>
          <a:p>
            <a:pPr marL="220345" marR="33655" indent="-208279">
              <a:lnSpc>
                <a:spcPct val="102600"/>
              </a:lnSpc>
              <a:spcBef>
                <a:spcPts val="515"/>
              </a:spcBef>
            </a:pPr>
            <a:r>
              <a:rPr sz="1100" spc="-10" dirty="0">
                <a:solidFill>
                  <a:srgbClr val="98B2CC"/>
                </a:solidFill>
                <a:latin typeface="Arial"/>
                <a:cs typeface="Arial"/>
              </a:rPr>
              <a:t>H</a:t>
            </a:r>
            <a:r>
              <a:rPr sz="1100" spc="-30" dirty="0">
                <a:solidFill>
                  <a:srgbClr val="98B2CC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98B2CC"/>
                </a:solidFill>
                <a:latin typeface="Arial"/>
                <a:cs typeface="Arial"/>
              </a:rPr>
              <a:t>w</a:t>
            </a:r>
            <a:r>
              <a:rPr sz="1100" spc="-5" dirty="0">
                <a:solidFill>
                  <a:srgbClr val="98B2CC"/>
                </a:solidFill>
                <a:latin typeface="Arial"/>
                <a:cs typeface="Arial"/>
              </a:rPr>
              <a:t> to </a:t>
            </a:r>
            <a:r>
              <a:rPr sz="1100" spc="-45" dirty="0">
                <a:solidFill>
                  <a:srgbClr val="98B2CC"/>
                </a:solidFill>
                <a:latin typeface="Arial"/>
                <a:cs typeface="Arial"/>
              </a:rPr>
              <a:t>e</a:t>
            </a:r>
            <a:r>
              <a:rPr sz="1100" spc="-40" dirty="0">
                <a:solidFill>
                  <a:srgbClr val="98B2CC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98B2CC"/>
                </a:solidFill>
                <a:latin typeface="Arial"/>
                <a:cs typeface="Arial"/>
              </a:rPr>
              <a:t>aluate </a:t>
            </a:r>
            <a:r>
              <a:rPr sz="1100" spc="-10" dirty="0">
                <a:solidFill>
                  <a:srgbClr val="98B2CC"/>
                </a:solidFill>
                <a:latin typeface="Arial"/>
                <a:cs typeface="Arial"/>
              </a:rPr>
              <a:t>an</a:t>
            </a:r>
            <a:r>
              <a:rPr sz="1100" spc="-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98B2CC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98B2CC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98B2CC"/>
                </a:solidFill>
                <a:latin typeface="Arial"/>
                <a:cs typeface="Arial"/>
              </a:rPr>
              <a:t>ly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erence-free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ics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ercise</a:t>
            </a:r>
            <a:endParaRPr sz="1100" dirty="0">
              <a:latin typeface="Arial"/>
              <a:cs typeface="Arial"/>
            </a:endParaRPr>
          </a:p>
          <a:p>
            <a:pPr marL="220345" marR="440055" indent="-208279">
              <a:lnSpc>
                <a:spcPct val="102600"/>
              </a:lnSpc>
              <a:spcBef>
                <a:spcPts val="515"/>
              </a:spcBef>
            </a:pP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20252A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ly soft</a:t>
            </a:r>
            <a:r>
              <a:rPr sz="1100" spc="-30" dirty="0">
                <a:solidFill>
                  <a:srgbClr val="20252A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are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DNA-seq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353535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ly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RNA-seq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353535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ly</a:t>
            </a:r>
            <a:endParaRPr sz="1100" dirty="0">
              <a:latin typeface="Arial"/>
              <a:cs typeface="Arial"/>
            </a:endParaRPr>
          </a:p>
          <a:p>
            <a:pPr marL="220345" marR="5080">
              <a:lnSpc>
                <a:spcPct val="102600"/>
              </a:lnSpc>
            </a:pPr>
            <a:r>
              <a:rPr sz="1100" spc="-60" dirty="0">
                <a:solidFill>
                  <a:srgbClr val="353535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resh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 stuff:</a:t>
            </a:r>
            <a:r>
              <a:rPr sz="1100" spc="6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353535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ulti-k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and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 viz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E</a:t>
            </a:r>
            <a:r>
              <a:rPr sz="1100" spc="-45" dirty="0">
                <a:solidFill>
                  <a:srgbClr val="353535"/>
                </a:solidFill>
                <a:latin typeface="Arial"/>
                <a:cs typeface="Arial"/>
              </a:rPr>
              <a:t>x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ercise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6143" y="1264422"/>
            <a:ext cx="331089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trike="sngStrike" spc="-1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200" strike="sngStrike" spc="-65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200" strike="sngStrike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trike="sngStrike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trike="sngStrike"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00" strike="sngStrike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trike="sngStrike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200" strike="sngStrike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trike="sngStrike" spc="-5" dirty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sz="1200" strike="sngStrike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trike="sngStrike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200" strike="sngStrike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trike="sngStrike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trike="sngStrike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trike="sngStrike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strike="sngStrike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trike="sngStrike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strike="sngStrike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trike="sngStrike" spc="-10" dirty="0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r>
              <a:rPr sz="1200" strike="sngStrike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trike="sngStrike" spc="-10" dirty="0">
                <a:solidFill>
                  <a:srgbClr val="FFFFFF"/>
                </a:solidFill>
                <a:latin typeface="Arial"/>
                <a:cs typeface="Arial"/>
              </a:rPr>
              <a:t>ate</a:t>
            </a:r>
            <a:r>
              <a:rPr sz="1200" strike="sngStrike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trike="sngStrike" spc="-1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200" strike="sngStrike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trike="sngStrike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trike="sngStrike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trike="sngStrike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trike="sngStrike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trike="sngStrike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4160">
              <a:lnSpc>
                <a:spcPct val="100000"/>
              </a:lnSpc>
            </a:pPr>
            <a:r>
              <a:rPr sz="1400" spc="85" dirty="0"/>
              <a:t>M</a:t>
            </a:r>
            <a:r>
              <a:rPr spc="55" dirty="0"/>
              <a:t>ETRIC</a:t>
            </a:r>
            <a:r>
              <a:rPr spc="-10" dirty="0"/>
              <a:t>S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42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9465" marR="9525" indent="-730250">
              <a:lnSpc>
                <a:spcPct val="102600"/>
              </a:lnSpc>
            </a:pPr>
            <a:r>
              <a:rPr b="1" spc="-10" dirty="0">
                <a:solidFill>
                  <a:srgbClr val="98B2CC"/>
                </a:solidFill>
                <a:latin typeface="Arial"/>
                <a:cs typeface="Arial"/>
              </a:rPr>
              <a:t>Pream</a:t>
            </a:r>
            <a:r>
              <a:rPr b="1" spc="-25" dirty="0">
                <a:solidFill>
                  <a:srgbClr val="98B2CC"/>
                </a:solidFill>
                <a:latin typeface="Arial"/>
                <a:cs typeface="Arial"/>
              </a:rPr>
              <a:t>b</a:t>
            </a:r>
            <a:r>
              <a:rPr b="1" spc="-5" dirty="0">
                <a:solidFill>
                  <a:srgbClr val="98B2CC"/>
                </a:solidFill>
                <a:latin typeface="Arial"/>
                <a:cs typeface="Arial"/>
              </a:rPr>
              <a:t>le</a:t>
            </a:r>
            <a:r>
              <a:rPr spc="-5" dirty="0">
                <a:solidFill>
                  <a:srgbClr val="98B2CC"/>
                </a:solidFill>
              </a:rPr>
              <a:t>:</a:t>
            </a:r>
            <a:r>
              <a:rPr dirty="0">
                <a:solidFill>
                  <a:srgbClr val="98B2CC"/>
                </a:solidFill>
              </a:rPr>
              <a:t> </a:t>
            </a:r>
            <a:r>
              <a:rPr spc="-70" dirty="0">
                <a:solidFill>
                  <a:srgbClr val="98B2CC"/>
                </a:solidFill>
              </a:rPr>
              <a:t> </a:t>
            </a:r>
            <a:r>
              <a:rPr spc="-10" dirty="0"/>
              <a:t>There</a:t>
            </a:r>
            <a:r>
              <a:rPr spc="-5" dirty="0"/>
              <a:t> is </a:t>
            </a:r>
            <a:r>
              <a:rPr spc="-10" dirty="0"/>
              <a:t>no</a:t>
            </a:r>
            <a:r>
              <a:rPr spc="-5" dirty="0"/>
              <a:t> t</a:t>
            </a:r>
            <a:r>
              <a:rPr spc="5" dirty="0"/>
              <a:t>r</a:t>
            </a:r>
            <a:r>
              <a:rPr spc="-5" dirty="0"/>
              <a:t>ivial total </a:t>
            </a:r>
            <a:r>
              <a:rPr spc="-10" dirty="0"/>
              <a:t>order</a:t>
            </a:r>
            <a:r>
              <a:rPr spc="-5" dirty="0"/>
              <a:t> (i.</a:t>
            </a:r>
            <a:r>
              <a:rPr spc="-30" dirty="0"/>
              <a:t>e</a:t>
            </a:r>
            <a:r>
              <a:rPr spc="-5" dirty="0"/>
              <a:t>.</a:t>
            </a:r>
            <a:r>
              <a:rPr spc="65" dirty="0"/>
              <a:t> </a:t>
            </a:r>
            <a:r>
              <a:rPr spc="-20" dirty="0"/>
              <a:t>r</a:t>
            </a:r>
            <a:r>
              <a:rPr spc="-10" dirty="0"/>
              <a:t>anking)</a:t>
            </a:r>
            <a:r>
              <a:rPr spc="-5" dirty="0"/>
              <a:t> bet</a:t>
            </a:r>
            <a:r>
              <a:rPr spc="-25" dirty="0"/>
              <a:t>w</a:t>
            </a:r>
            <a:r>
              <a:rPr spc="-10" dirty="0"/>
              <a:t>een assem</a:t>
            </a:r>
            <a:r>
              <a:rPr spc="-35" dirty="0"/>
              <a:t>b</a:t>
            </a:r>
            <a:r>
              <a:rPr spc="-5" dirty="0"/>
              <a:t>lie</a:t>
            </a:r>
            <a:r>
              <a:rPr spc="-30" dirty="0"/>
              <a:t>s</a:t>
            </a:r>
            <a:r>
              <a:rPr spc="-5" dirty="0"/>
              <a:t>.</a:t>
            </a:r>
          </a:p>
          <a:p>
            <a:pPr marL="799465" marR="5080" indent="-436245">
              <a:lnSpc>
                <a:spcPct val="102600"/>
              </a:lnSpc>
              <a:spcBef>
                <a:spcPts val="300"/>
              </a:spcBef>
            </a:pPr>
            <a:r>
              <a:rPr b="1" spc="-15" dirty="0">
                <a:solidFill>
                  <a:srgbClr val="98B2CC"/>
                </a:solidFill>
                <a:latin typeface="Arial"/>
                <a:cs typeface="Arial"/>
              </a:rPr>
              <a:t>W</a:t>
            </a:r>
            <a:r>
              <a:rPr b="1" spc="-35" dirty="0">
                <a:solidFill>
                  <a:srgbClr val="98B2CC"/>
                </a:solidFill>
                <a:latin typeface="Arial"/>
                <a:cs typeface="Arial"/>
              </a:rPr>
              <a:t>h</a:t>
            </a:r>
            <a:r>
              <a:rPr b="1" spc="-10" dirty="0">
                <a:solidFill>
                  <a:srgbClr val="98B2CC"/>
                </a:solidFill>
                <a:latin typeface="Arial"/>
                <a:cs typeface="Arial"/>
              </a:rPr>
              <a:t>y</a:t>
            </a:r>
            <a:r>
              <a:rPr spc="-10" dirty="0">
                <a:solidFill>
                  <a:srgbClr val="98B2CC"/>
                </a:solidFill>
              </a:rPr>
              <a:t>?</a:t>
            </a:r>
            <a:r>
              <a:rPr dirty="0">
                <a:solidFill>
                  <a:srgbClr val="98B2CC"/>
                </a:solidFill>
              </a:rPr>
              <a:t> </a:t>
            </a:r>
            <a:r>
              <a:rPr spc="-70" dirty="0">
                <a:solidFill>
                  <a:srgbClr val="98B2CC"/>
                </a:solidFill>
              </a:rPr>
              <a:t> </a:t>
            </a:r>
            <a:r>
              <a:rPr spc="-35" dirty="0">
                <a:latin typeface="Lucida Sans Unicode"/>
                <a:cs typeface="Lucida Sans Unicode"/>
              </a:rPr>
              <a:t>&gt;</a:t>
            </a:r>
            <a:r>
              <a:rPr spc="-45" dirty="0">
                <a:latin typeface="Lucida Sans Unicode"/>
                <a:cs typeface="Lucida Sans Unicode"/>
              </a:rPr>
              <a:t> </a:t>
            </a:r>
            <a:r>
              <a:rPr spc="-10" dirty="0"/>
              <a:t>2</a:t>
            </a:r>
            <a:r>
              <a:rPr spc="-5" dirty="0"/>
              <a:t> </a:t>
            </a:r>
            <a:r>
              <a:rPr spc="-10" dirty="0"/>
              <a:t>independent</a:t>
            </a:r>
            <a:r>
              <a:rPr spc="-5" dirty="0"/>
              <a:t> </a:t>
            </a:r>
            <a:r>
              <a:rPr spc="-10" dirty="0"/>
              <a:t>c</a:t>
            </a:r>
            <a:r>
              <a:rPr spc="5" dirty="0"/>
              <a:t>r</a:t>
            </a:r>
            <a:r>
              <a:rPr spc="-5" dirty="0"/>
              <a:t>ite</a:t>
            </a:r>
            <a:r>
              <a:rPr spc="5" dirty="0"/>
              <a:t>r</a:t>
            </a:r>
            <a:r>
              <a:rPr spc="-5" dirty="0"/>
              <a:t>ia to optimi</a:t>
            </a:r>
            <a:r>
              <a:rPr spc="-30" dirty="0"/>
              <a:t>z</a:t>
            </a:r>
            <a:r>
              <a:rPr spc="-10" dirty="0"/>
              <a:t>e</a:t>
            </a:r>
            <a:r>
              <a:rPr spc="-5" dirty="0"/>
              <a:t> (</a:t>
            </a:r>
            <a:r>
              <a:rPr spc="-30" dirty="0"/>
              <a:t>e</a:t>
            </a:r>
            <a:r>
              <a:rPr spc="-5" dirty="0"/>
              <a:t>.g., total length,</a:t>
            </a:r>
            <a:r>
              <a:rPr spc="-20" dirty="0"/>
              <a:t> </a:t>
            </a:r>
            <a:r>
              <a:rPr spc="-10" dirty="0"/>
              <a:t>and</a:t>
            </a:r>
            <a:r>
              <a:rPr spc="-25" dirty="0"/>
              <a:t> </a:t>
            </a:r>
            <a:r>
              <a:rPr spc="-35" dirty="0"/>
              <a:t>a</a:t>
            </a:r>
            <a:r>
              <a:rPr spc="-40" dirty="0"/>
              <a:t>v</a:t>
            </a:r>
            <a:r>
              <a:rPr spc="-10" dirty="0"/>
              <a:t>e</a:t>
            </a:r>
            <a:r>
              <a:rPr spc="-20" dirty="0"/>
              <a:t>r</a:t>
            </a:r>
            <a:r>
              <a:rPr spc="-10" dirty="0"/>
              <a:t>age</a:t>
            </a:r>
            <a:r>
              <a:rPr spc="-25" dirty="0"/>
              <a:t> </a:t>
            </a:r>
            <a:r>
              <a:rPr spc="-5" dirty="0"/>
              <a:t>si</a:t>
            </a:r>
            <a:r>
              <a:rPr spc="-30" dirty="0"/>
              <a:t>z</a:t>
            </a:r>
            <a:r>
              <a:rPr spc="-10" dirty="0"/>
              <a:t>e</a:t>
            </a:r>
            <a:r>
              <a:rPr spc="-25" dirty="0"/>
              <a:t>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assem</a:t>
            </a:r>
            <a:r>
              <a:rPr spc="-35" dirty="0"/>
              <a:t>b</a:t>
            </a:r>
            <a:r>
              <a:rPr spc="-5" dirty="0"/>
              <a:t>led</a:t>
            </a:r>
            <a:r>
              <a:rPr spc="-25" dirty="0"/>
              <a:t> </a:t>
            </a:r>
            <a:r>
              <a:rPr spc="-10" dirty="0"/>
              <a:t>sequences)</a:t>
            </a:r>
          </a:p>
          <a:p>
            <a:pPr marL="799465" marR="145415" indent="-639445">
              <a:lnSpc>
                <a:spcPct val="102600"/>
              </a:lnSpc>
              <a:spcBef>
                <a:spcPts val="300"/>
              </a:spcBef>
            </a:pPr>
            <a:r>
              <a:rPr b="1" spc="-10" dirty="0">
                <a:solidFill>
                  <a:srgbClr val="98B2CC"/>
                </a:solidFill>
                <a:latin typeface="Arial"/>
                <a:cs typeface="Arial"/>
              </a:rPr>
              <a:t>Example </a:t>
            </a:r>
            <a:r>
              <a:rPr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pc="-50" dirty="0"/>
              <a:t>W</a:t>
            </a:r>
            <a:r>
              <a:rPr spc="-10" dirty="0"/>
              <a:t>ould</a:t>
            </a:r>
            <a:r>
              <a:rPr spc="-5" dirty="0"/>
              <a:t> </a:t>
            </a:r>
            <a:r>
              <a:rPr spc="-35" dirty="0"/>
              <a:t>y</a:t>
            </a:r>
            <a:r>
              <a:rPr spc="-10" dirty="0"/>
              <a:t>ou</a:t>
            </a:r>
            <a:r>
              <a:rPr spc="-5" dirty="0"/>
              <a:t> </a:t>
            </a:r>
            <a:r>
              <a:rPr spc="-20" dirty="0"/>
              <a:t>r</a:t>
            </a:r>
            <a:r>
              <a:rPr spc="-5" dirty="0"/>
              <a:t>ather </a:t>
            </a:r>
            <a:r>
              <a:rPr spc="-10" dirty="0"/>
              <a:t>h</a:t>
            </a:r>
            <a:r>
              <a:rPr spc="-35" dirty="0"/>
              <a:t>a</a:t>
            </a:r>
            <a:r>
              <a:rPr spc="-40" dirty="0"/>
              <a:t>v</a:t>
            </a:r>
            <a:r>
              <a:rPr spc="-10" dirty="0"/>
              <a:t>e</a:t>
            </a:r>
            <a:r>
              <a:rPr spc="-5" dirty="0"/>
              <a:t> </a:t>
            </a:r>
            <a:r>
              <a:rPr spc="-10" dirty="0"/>
              <a:t>an</a:t>
            </a:r>
            <a:r>
              <a:rPr spc="-5" dirty="0"/>
              <a:t> </a:t>
            </a:r>
            <a:r>
              <a:rPr spc="-10" dirty="0"/>
              <a:t>assem</a:t>
            </a:r>
            <a:r>
              <a:rPr spc="-35" dirty="0"/>
              <a:t>b</a:t>
            </a:r>
            <a:r>
              <a:rPr spc="-5" dirty="0"/>
              <a:t>ly with </a:t>
            </a:r>
            <a:r>
              <a:rPr spc="-10" dirty="0">
                <a:solidFill>
                  <a:srgbClr val="91FC91"/>
                </a:solidFill>
              </a:rPr>
              <a:t>high</a:t>
            </a:r>
            <a:r>
              <a:rPr spc="-5" dirty="0">
                <a:solidFill>
                  <a:srgbClr val="91FC91"/>
                </a:solidFill>
              </a:rPr>
              <a:t> </a:t>
            </a:r>
            <a:r>
              <a:rPr spc="-10" dirty="0"/>
              <a:t>c</a:t>
            </a:r>
            <a:r>
              <a:rPr spc="-30" dirty="0"/>
              <a:t>o</a:t>
            </a:r>
            <a:r>
              <a:rPr spc="-40" dirty="0"/>
              <a:t>v</a:t>
            </a:r>
            <a:r>
              <a:rPr spc="-10" dirty="0"/>
              <a:t>e</a:t>
            </a:r>
            <a:r>
              <a:rPr spc="-20" dirty="0"/>
              <a:t>r</a:t>
            </a:r>
            <a:r>
              <a:rPr spc="-10" dirty="0"/>
              <a:t>age</a:t>
            </a:r>
            <a:r>
              <a:rPr spc="-5" dirty="0"/>
              <a:t> </a:t>
            </a:r>
            <a:r>
              <a:rPr spc="-10" dirty="0"/>
              <a:t>and</a:t>
            </a:r>
            <a:r>
              <a:rPr spc="-5" dirty="0"/>
              <a:t> </a:t>
            </a:r>
            <a:r>
              <a:rPr spc="-10" dirty="0">
                <a:solidFill>
                  <a:srgbClr val="E5A802"/>
                </a:solidFill>
              </a:rPr>
              <a:t>sho</a:t>
            </a:r>
            <a:r>
              <a:rPr spc="30" dirty="0">
                <a:solidFill>
                  <a:srgbClr val="E5A802"/>
                </a:solidFill>
              </a:rPr>
              <a:t>r</a:t>
            </a:r>
            <a:r>
              <a:rPr spc="-5" dirty="0">
                <a:solidFill>
                  <a:srgbClr val="E5A802"/>
                </a:solidFill>
              </a:rPr>
              <a:t>t </a:t>
            </a:r>
            <a:r>
              <a:rPr spc="-5" dirty="0"/>
              <a:t>contig</a:t>
            </a:r>
            <a:r>
              <a:rPr spc="-30" dirty="0"/>
              <a:t>s</a:t>
            </a:r>
            <a:r>
              <a:rPr spc="-5" dirty="0"/>
              <a:t>, or </a:t>
            </a:r>
            <a:r>
              <a:rPr spc="-10" dirty="0"/>
              <a:t>an</a:t>
            </a:r>
            <a:r>
              <a:rPr spc="-5" dirty="0"/>
              <a:t> </a:t>
            </a:r>
            <a:r>
              <a:rPr spc="-10" dirty="0"/>
              <a:t>assem</a:t>
            </a:r>
            <a:r>
              <a:rPr spc="-35" dirty="0"/>
              <a:t>b</a:t>
            </a:r>
            <a:r>
              <a:rPr spc="-5" dirty="0"/>
              <a:t>ly with </a:t>
            </a:r>
            <a:r>
              <a:rPr spc="-5" dirty="0">
                <a:solidFill>
                  <a:srgbClr val="E5A802"/>
                </a:solidFill>
              </a:rPr>
              <a:t>l</a:t>
            </a:r>
            <a:r>
              <a:rPr spc="-30" dirty="0">
                <a:solidFill>
                  <a:srgbClr val="E5A802"/>
                </a:solidFill>
              </a:rPr>
              <a:t>o</a:t>
            </a:r>
            <a:r>
              <a:rPr spc="-10" dirty="0">
                <a:solidFill>
                  <a:srgbClr val="E5A802"/>
                </a:solidFill>
              </a:rPr>
              <a:t>w</a:t>
            </a:r>
            <a:r>
              <a:rPr spc="-5" dirty="0">
                <a:solidFill>
                  <a:srgbClr val="E5A802"/>
                </a:solidFill>
              </a:rPr>
              <a:t> </a:t>
            </a:r>
            <a:r>
              <a:rPr spc="-10" dirty="0"/>
              <a:t>c</a:t>
            </a:r>
            <a:r>
              <a:rPr spc="-30" dirty="0"/>
              <a:t>o</a:t>
            </a:r>
            <a:r>
              <a:rPr spc="-40" dirty="0"/>
              <a:t>v</a:t>
            </a:r>
            <a:r>
              <a:rPr spc="-10" dirty="0"/>
              <a:t>e</a:t>
            </a:r>
            <a:r>
              <a:rPr spc="-20" dirty="0"/>
              <a:t>r</a:t>
            </a:r>
            <a:r>
              <a:rPr spc="-10" dirty="0"/>
              <a:t>age</a:t>
            </a:r>
            <a:r>
              <a:rPr spc="-5" dirty="0"/>
              <a:t> </a:t>
            </a:r>
            <a:r>
              <a:rPr spc="-10" dirty="0"/>
              <a:t>and</a:t>
            </a:r>
            <a:r>
              <a:rPr spc="-5" dirty="0"/>
              <a:t> </a:t>
            </a:r>
            <a:r>
              <a:rPr spc="-10" dirty="0">
                <a:solidFill>
                  <a:srgbClr val="91FC91"/>
                </a:solidFill>
              </a:rPr>
              <a:t>long</a:t>
            </a:r>
            <a:r>
              <a:rPr spc="-5" dirty="0">
                <a:solidFill>
                  <a:srgbClr val="91FC91"/>
                </a:solidFill>
              </a:rPr>
              <a:t> </a:t>
            </a:r>
            <a:r>
              <a:rPr spc="-10" dirty="0"/>
              <a:t>contigs?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>
              <a:lnSpc>
                <a:spcPct val="100000"/>
              </a:lnSpc>
            </a:pPr>
            <a:r>
              <a:rPr sz="1400" spc="25" dirty="0"/>
              <a:t>O</a:t>
            </a:r>
            <a:r>
              <a:rPr spc="55" dirty="0"/>
              <a:t>VE</a:t>
            </a:r>
            <a:r>
              <a:rPr dirty="0"/>
              <a:t>R</a:t>
            </a:r>
            <a:r>
              <a:rPr spc="55" dirty="0"/>
              <a:t>VIE</a:t>
            </a:r>
            <a:r>
              <a:rPr spc="-15" dirty="0"/>
              <a:t>W</a:t>
            </a:r>
            <a:r>
              <a:rPr spc="145" dirty="0"/>
              <a:t> </a:t>
            </a:r>
            <a:r>
              <a:rPr spc="55" dirty="0"/>
              <a:t>O</a:t>
            </a:r>
            <a:r>
              <a:rPr spc="-10" dirty="0"/>
              <a:t>F</a:t>
            </a:r>
            <a:r>
              <a:rPr spc="145" dirty="0"/>
              <a:t> </a:t>
            </a:r>
            <a:r>
              <a:rPr spc="55" dirty="0"/>
              <a:t>REFERENCE</a:t>
            </a:r>
            <a:r>
              <a:rPr sz="1400" spc="75" dirty="0"/>
              <a:t>-</a:t>
            </a:r>
            <a:r>
              <a:rPr spc="55" dirty="0"/>
              <a:t>FRE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pc="55" dirty="0"/>
              <a:t>METRIC</a:t>
            </a:r>
            <a:r>
              <a:rPr spc="-10" dirty="0"/>
              <a:t>S</a:t>
            </a:r>
            <a:endParaRPr sz="1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43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7" y="521964"/>
            <a:ext cx="3312795" cy="208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0" indent="-184785">
              <a:lnSpc>
                <a:spcPct val="100000"/>
              </a:lnSpc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Individually 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aluate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single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endParaRPr sz="1100">
              <a:latin typeface="Arial"/>
              <a:cs typeface="Arial"/>
            </a:endParaRPr>
          </a:p>
          <a:p>
            <a:pPr marL="289560" marR="5080" indent="-184785">
              <a:lnSpc>
                <a:spcPct val="102600"/>
              </a:lnSpc>
              <a:spcBef>
                <a:spcPts val="300"/>
              </a:spcBef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Compare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s</a:t>
            </a:r>
            <a:r>
              <a:rPr sz="1100" spc="-45" dirty="0">
                <a:solidFill>
                  <a:srgbClr val="B2BFFF"/>
                </a:solidFill>
                <a:latin typeface="Arial"/>
                <a:cs typeface="Arial"/>
              </a:rPr>
              <a:t>e</a:t>
            </a:r>
            <a:r>
              <a:rPr sz="1100" spc="-40" dirty="0">
                <a:solidFill>
                  <a:srgbClr val="B2B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al 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B2B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lies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dif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erent </a:t>
            </a:r>
            <a:r>
              <a:rPr sz="1100" spc="-10" dirty="0">
                <a:solidFill>
                  <a:srgbClr val="91FC91"/>
                </a:solidFill>
                <a:latin typeface="Arial"/>
                <a:cs typeface="Arial"/>
              </a:rPr>
              <a:t>pa</a:t>
            </a:r>
            <a:r>
              <a:rPr sz="1100" spc="-20" dirty="0">
                <a:solidFill>
                  <a:srgbClr val="91FC91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91FC91"/>
                </a:solidFill>
                <a:latin typeface="Arial"/>
                <a:cs typeface="Arial"/>
              </a:rPr>
              <a:t>ameters</a:t>
            </a:r>
            <a:r>
              <a:rPr sz="1100" spc="-5" dirty="0">
                <a:solidFill>
                  <a:srgbClr val="91FC9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lers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Classical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ics:</a:t>
            </a:r>
            <a:endParaRPr sz="11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275"/>
              </a:spcBef>
              <a:buClr>
                <a:srgbClr val="98B2CC"/>
              </a:buClr>
              <a:buSzPct val="111111"/>
              <a:buFont typeface="Arial"/>
              <a:buChar char="-"/>
              <a:tabLst>
                <a:tab pos="290195" algn="l"/>
              </a:tabLst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of contigs/scaf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olds</a:t>
            </a:r>
            <a:endParaRPr sz="9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295"/>
              </a:spcBef>
              <a:buClr>
                <a:srgbClr val="98B2CC"/>
              </a:buClr>
              <a:buSzPct val="111111"/>
              <a:buFont typeface="Arial"/>
              <a:buChar char="-"/>
              <a:tabLst>
                <a:tab pos="290195" algn="l"/>
              </a:tabLst>
            </a:pPr>
            <a:r>
              <a:rPr sz="900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otal length of the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endParaRPr sz="9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295"/>
              </a:spcBef>
              <a:buClr>
                <a:srgbClr val="98B2CC"/>
              </a:buClr>
              <a:buSzPct val="111111"/>
              <a:buFont typeface="Arial"/>
              <a:buChar char="-"/>
              <a:tabLst>
                <a:tab pos="290195" algn="l"/>
              </a:tabLst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Length of the largest contig/scaf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old</a:t>
            </a:r>
            <a:endParaRPr sz="9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295"/>
              </a:spcBef>
              <a:buClr>
                <a:srgbClr val="98B2CC"/>
              </a:buClr>
              <a:buSzPct val="111111"/>
              <a:buFont typeface="Arial"/>
              <a:buChar char="-"/>
              <a:tabLst>
                <a:tab pos="290195" algn="l"/>
              </a:tabLst>
            </a:pPr>
            <a:r>
              <a:rPr sz="900" spc="-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ercentage of gaps in scaf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olds (’N’)</a:t>
            </a:r>
            <a:endParaRPr sz="9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295"/>
              </a:spcBef>
              <a:buClr>
                <a:srgbClr val="98B2CC"/>
              </a:buClr>
              <a:buSzPct val="111111"/>
              <a:buFont typeface="Arial"/>
              <a:buChar char="-"/>
              <a:tabLst>
                <a:tab pos="290195" algn="l"/>
              </a:tabLst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N50/NG50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of contigs/scaf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olds</a:t>
            </a:r>
            <a:endParaRPr sz="9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295"/>
              </a:spcBef>
              <a:buClr>
                <a:srgbClr val="98B2CC"/>
              </a:buClr>
              <a:buSzPct val="111111"/>
              <a:buFont typeface="Arial"/>
              <a:buChar char="-"/>
              <a:tabLst>
                <a:tab pos="290195" algn="l"/>
              </a:tabLst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of predicted genes</a:t>
            </a:r>
            <a:endParaRPr sz="9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295"/>
              </a:spcBef>
              <a:buClr>
                <a:srgbClr val="98B2CC"/>
              </a:buClr>
              <a:buSzPct val="111111"/>
              <a:buFont typeface="Arial"/>
              <a:buChar char="-"/>
              <a:tabLst>
                <a:tab pos="290195" algn="l"/>
              </a:tabLst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of core single-co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y genes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9386" y="1119169"/>
            <a:ext cx="57340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DDDDF5"/>
                </a:solidFill>
                <a:latin typeface="Arial"/>
                <a:cs typeface="Arial"/>
              </a:rPr>
              <a:t>[</a:t>
            </a:r>
            <a:r>
              <a:rPr sz="1100" spc="-25" dirty="0">
                <a:solidFill>
                  <a:srgbClr val="DDDDF5"/>
                </a:solidFill>
                <a:latin typeface="Arial"/>
                <a:cs typeface="Arial"/>
              </a:rPr>
              <a:t>Q</a:t>
            </a:r>
            <a:r>
              <a:rPr sz="1100" spc="-55" dirty="0">
                <a:solidFill>
                  <a:srgbClr val="DDDDF5"/>
                </a:solidFill>
                <a:latin typeface="Arial"/>
                <a:cs typeface="Arial"/>
              </a:rPr>
              <a:t>U</a:t>
            </a:r>
            <a:r>
              <a:rPr sz="1100" spc="-10" dirty="0">
                <a:solidFill>
                  <a:srgbClr val="DDDDF5"/>
                </a:solidFill>
                <a:latin typeface="Arial"/>
                <a:cs typeface="Arial"/>
              </a:rPr>
              <a:t>AST]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8207" y="2466751"/>
            <a:ext cx="49275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DDDDF5"/>
                </a:solidFill>
                <a:latin typeface="Arial"/>
                <a:cs typeface="Arial"/>
              </a:rPr>
              <a:t>[</a:t>
            </a:r>
            <a:r>
              <a:rPr sz="900" spc="-20" dirty="0">
                <a:solidFill>
                  <a:srgbClr val="DDDDF5"/>
                </a:solidFill>
                <a:latin typeface="Arial"/>
                <a:cs typeface="Arial"/>
              </a:rPr>
              <a:t>B</a:t>
            </a:r>
            <a:r>
              <a:rPr sz="900" spc="-10" dirty="0">
                <a:solidFill>
                  <a:srgbClr val="DDDDF5"/>
                </a:solidFill>
                <a:latin typeface="Arial"/>
                <a:cs typeface="Arial"/>
              </a:rPr>
              <a:t>USCO]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1495">
              <a:lnSpc>
                <a:spcPct val="100000"/>
              </a:lnSpc>
            </a:pPr>
            <a:r>
              <a:rPr sz="1400" spc="85" dirty="0"/>
              <a:t>R</a:t>
            </a:r>
            <a:r>
              <a:rPr spc="55" dirty="0"/>
              <a:t>EFERENCE</a:t>
            </a:r>
            <a:r>
              <a:rPr sz="1400" spc="75" dirty="0"/>
              <a:t>-</a:t>
            </a:r>
            <a:r>
              <a:rPr spc="55" dirty="0"/>
              <a:t>FRE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pc="55" dirty="0"/>
              <a:t>METRICS</a:t>
            </a:r>
            <a:r>
              <a:rPr sz="1400" spc="5" dirty="0"/>
              <a:t>:</a:t>
            </a:r>
            <a:r>
              <a:rPr sz="1400" spc="175" dirty="0"/>
              <a:t> </a:t>
            </a:r>
            <a:r>
              <a:rPr sz="1400" spc="80" dirty="0"/>
              <a:t>N5</a:t>
            </a:r>
            <a:r>
              <a:rPr sz="1400" spc="15" dirty="0"/>
              <a:t>0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423211" y="255075"/>
            <a:ext cx="14655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91FC91"/>
                </a:solidFill>
                <a:latin typeface="Arial"/>
                <a:cs typeface="Arial"/>
              </a:rPr>
              <a:t>N50</a:t>
            </a:r>
            <a:r>
              <a:rPr sz="900" spc="85" dirty="0">
                <a:solidFill>
                  <a:srgbClr val="91FC91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9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Largest</a:t>
            </a:r>
            <a:r>
              <a:rPr sz="9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contig</a:t>
            </a:r>
            <a:r>
              <a:rPr sz="9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length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211" y="374197"/>
            <a:ext cx="146558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7800"/>
              </a:lnSpc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at 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contig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and longer</a:t>
            </a:r>
            <a:r>
              <a:rPr sz="9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contigs</a:t>
            </a:r>
            <a:r>
              <a:rPr sz="9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9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r>
              <a:rPr sz="9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of the total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bl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length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6877" y="255075"/>
            <a:ext cx="1465580" cy="618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7300"/>
              </a:lnSpc>
            </a:pPr>
            <a:r>
              <a:rPr sz="900" spc="-10" dirty="0">
                <a:solidFill>
                  <a:srgbClr val="91FC91"/>
                </a:solidFill>
                <a:latin typeface="Arial"/>
                <a:cs typeface="Arial"/>
              </a:rPr>
              <a:t>NG50   </a:t>
            </a:r>
            <a:r>
              <a:rPr sz="900" spc="25" dirty="0">
                <a:solidFill>
                  <a:srgbClr val="91FC91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9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Largest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9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contig length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contig and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9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longer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9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contigs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9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50%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enome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length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993" y="961013"/>
            <a:ext cx="3887967" cy="1041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7297" y="2086608"/>
            <a:ext cx="3781425" cy="1072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7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ts val="1010"/>
              </a:lnSpc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p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actical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y to compute N50:</a:t>
            </a:r>
            <a:endParaRPr sz="900" dirty="0">
              <a:latin typeface="Arial"/>
              <a:cs typeface="Arial"/>
            </a:endParaRPr>
          </a:p>
          <a:p>
            <a:pPr marL="289560" indent="-111760">
              <a:lnSpc>
                <a:spcPts val="1030"/>
              </a:lnSpc>
              <a:buClr>
                <a:srgbClr val="98B2CC"/>
              </a:buClr>
              <a:buSzPct val="111111"/>
              <a:buFont typeface="Arial"/>
              <a:buChar char="-"/>
              <a:tabLst>
                <a:tab pos="290195" algn="l"/>
              </a:tabLst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90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t contigs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y decreasing lengths</a:t>
            </a:r>
            <a:endParaRPr sz="900" dirty="0">
              <a:latin typeface="Arial"/>
              <a:cs typeface="Arial"/>
            </a:endParaRPr>
          </a:p>
          <a:p>
            <a:pPr marL="289560" indent="-111760">
              <a:lnSpc>
                <a:spcPts val="1005"/>
              </a:lnSpc>
              <a:buClr>
                <a:srgbClr val="98B2CC"/>
              </a:buClr>
              <a:buSzPct val="111111"/>
              <a:buFont typeface="Arial"/>
              <a:buChar char="-"/>
              <a:tabLst>
                <a:tab pos="290195" algn="l"/>
              </a:tabLst>
            </a:pPr>
            <a:r>
              <a:rPr sz="900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 the first contig (the largest):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does it c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er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of the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ly?</a:t>
            </a:r>
            <a:endParaRPr sz="900" dirty="0">
              <a:latin typeface="Arial"/>
              <a:cs typeface="Arial"/>
            </a:endParaRPr>
          </a:p>
          <a:p>
            <a:pPr marL="289560" indent="-111760">
              <a:lnSpc>
                <a:spcPts val="1005"/>
              </a:lnSpc>
              <a:buClr>
                <a:srgbClr val="98B2CC"/>
              </a:buClr>
              <a:buSzPct val="111111"/>
              <a:buFont typeface="Arial"/>
              <a:buChar char="-"/>
              <a:tabLst>
                <a:tab pos="290195" algn="l"/>
              </a:tabLst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its length is the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N50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alu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  <a:p>
            <a:pPr marL="289560" indent="-111760">
              <a:lnSpc>
                <a:spcPts val="1005"/>
              </a:lnSpc>
              <a:buClr>
                <a:srgbClr val="98B2CC"/>
              </a:buClr>
              <a:buSzPct val="111111"/>
              <a:buFont typeface="Arial"/>
              <a:buChar char="-"/>
              <a:tabLst>
                <a:tab pos="290195" algn="l"/>
              </a:tabLst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Els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consider the t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 largest contig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do th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y c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er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50%?</a:t>
            </a:r>
            <a:endParaRPr sz="900" dirty="0">
              <a:latin typeface="Arial"/>
              <a:cs typeface="Arial"/>
            </a:endParaRPr>
          </a:p>
          <a:p>
            <a:pPr marL="289560" indent="-111760">
              <a:lnSpc>
                <a:spcPts val="994"/>
              </a:lnSpc>
              <a:buClr>
                <a:srgbClr val="98B2CC"/>
              </a:buClr>
              <a:buSzPct val="111111"/>
              <a:buFont typeface="Arial"/>
              <a:buChar char="-"/>
              <a:tabLst>
                <a:tab pos="290195" algn="l"/>
              </a:tabLst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then the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N50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is the length of the second largest contig.</a:t>
            </a:r>
            <a:endParaRPr sz="900" dirty="0">
              <a:latin typeface="Arial"/>
              <a:cs typeface="Arial"/>
            </a:endParaRPr>
          </a:p>
          <a:p>
            <a:pPr marL="289560" indent="-111760">
              <a:lnSpc>
                <a:spcPts val="1095"/>
              </a:lnSpc>
              <a:buClr>
                <a:srgbClr val="98B2CC"/>
              </a:buClr>
              <a:buSzPct val="111111"/>
              <a:buFont typeface="Arial"/>
              <a:buChar char="-"/>
              <a:tabLst>
                <a:tab pos="290195" algn="l"/>
              </a:tabLst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so on..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44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0">
              <a:lnSpc>
                <a:spcPct val="100000"/>
              </a:lnSpc>
            </a:pPr>
            <a:r>
              <a:rPr sz="1400" spc="85" dirty="0"/>
              <a:t>R</a:t>
            </a:r>
            <a:r>
              <a:rPr spc="55" dirty="0"/>
              <a:t>EFERENCE</a:t>
            </a:r>
            <a:r>
              <a:rPr sz="1400" spc="75" dirty="0"/>
              <a:t>-</a:t>
            </a:r>
            <a:r>
              <a:rPr spc="55" dirty="0"/>
              <a:t>BASED</a:t>
            </a:r>
            <a:r>
              <a:rPr sz="1400" spc="5" dirty="0"/>
              <a:t>:</a:t>
            </a:r>
            <a:r>
              <a:rPr sz="1400" spc="175" dirty="0"/>
              <a:t> </a:t>
            </a:r>
            <a:r>
              <a:rPr sz="1400" spc="80" dirty="0"/>
              <a:t>NA5</a:t>
            </a:r>
            <a:r>
              <a:rPr sz="1400" spc="15" dirty="0"/>
              <a:t>0</a:t>
            </a:r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1133843" y="977859"/>
            <a:ext cx="2336800" cy="0"/>
          </a:xfrm>
          <a:custGeom>
            <a:avLst/>
            <a:gdLst/>
            <a:ahLst/>
            <a:cxnLst/>
            <a:rect l="l" t="t" r="r" b="b"/>
            <a:pathLst>
              <a:path w="2336800">
                <a:moveTo>
                  <a:pt x="0" y="0"/>
                </a:moveTo>
                <a:lnTo>
                  <a:pt x="2336636" y="0"/>
                </a:lnTo>
              </a:path>
            </a:pathLst>
          </a:custGeom>
          <a:ln w="303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0905" y="1359359"/>
            <a:ext cx="641985" cy="0"/>
          </a:xfrm>
          <a:custGeom>
            <a:avLst/>
            <a:gdLst/>
            <a:ahLst/>
            <a:cxnLst/>
            <a:rect l="l" t="t" r="r" b="b"/>
            <a:pathLst>
              <a:path w="641985">
                <a:moveTo>
                  <a:pt x="0" y="0"/>
                </a:moveTo>
                <a:lnTo>
                  <a:pt x="641603" y="0"/>
                </a:lnTo>
              </a:path>
            </a:pathLst>
          </a:custGeom>
          <a:ln w="303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2568" y="1364574"/>
            <a:ext cx="1071245" cy="0"/>
          </a:xfrm>
          <a:custGeom>
            <a:avLst/>
            <a:gdLst/>
            <a:ahLst/>
            <a:cxnLst/>
            <a:rect l="l" t="t" r="r" b="b"/>
            <a:pathLst>
              <a:path w="1071245">
                <a:moveTo>
                  <a:pt x="0" y="0"/>
                </a:moveTo>
                <a:lnTo>
                  <a:pt x="1070838" y="0"/>
                </a:lnTo>
              </a:path>
            </a:pathLst>
          </a:custGeom>
          <a:ln w="303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2250" y="980645"/>
            <a:ext cx="103505" cy="361950"/>
          </a:xfrm>
          <a:custGeom>
            <a:avLst/>
            <a:gdLst/>
            <a:ahLst/>
            <a:cxnLst/>
            <a:rect l="l" t="t" r="r" b="b"/>
            <a:pathLst>
              <a:path w="103505" h="361950">
                <a:moveTo>
                  <a:pt x="102976" y="361380"/>
                </a:moveTo>
                <a:lnTo>
                  <a:pt x="0" y="0"/>
                </a:lnTo>
              </a:path>
            </a:pathLst>
          </a:custGeom>
          <a:ln w="18208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3292" y="983909"/>
            <a:ext cx="99695" cy="354330"/>
          </a:xfrm>
          <a:custGeom>
            <a:avLst/>
            <a:gdLst/>
            <a:ahLst/>
            <a:cxnLst/>
            <a:rect l="l" t="t" r="r" b="b"/>
            <a:pathLst>
              <a:path w="99694" h="354330">
                <a:moveTo>
                  <a:pt x="0" y="353781"/>
                </a:moveTo>
                <a:lnTo>
                  <a:pt x="99096" y="0"/>
                </a:lnTo>
              </a:path>
            </a:pathLst>
          </a:custGeom>
          <a:ln w="18208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2289" y="1008744"/>
            <a:ext cx="46355" cy="323850"/>
          </a:xfrm>
          <a:custGeom>
            <a:avLst/>
            <a:gdLst/>
            <a:ahLst/>
            <a:cxnLst/>
            <a:rect l="l" t="t" r="r" b="b"/>
            <a:pathLst>
              <a:path w="46355" h="323850">
                <a:moveTo>
                  <a:pt x="46293" y="323350"/>
                </a:moveTo>
                <a:lnTo>
                  <a:pt x="0" y="0"/>
                </a:lnTo>
              </a:path>
            </a:pathLst>
          </a:custGeom>
          <a:ln w="18208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50365" y="1001743"/>
            <a:ext cx="88265" cy="327660"/>
          </a:xfrm>
          <a:custGeom>
            <a:avLst/>
            <a:gdLst/>
            <a:ahLst/>
            <a:cxnLst/>
            <a:rect l="l" t="t" r="r" b="b"/>
            <a:pathLst>
              <a:path w="88264" h="327659">
                <a:moveTo>
                  <a:pt x="87809" y="327266"/>
                </a:moveTo>
                <a:lnTo>
                  <a:pt x="0" y="0"/>
                </a:lnTo>
              </a:path>
            </a:pathLst>
          </a:custGeom>
          <a:ln w="18208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6209" y="1009269"/>
            <a:ext cx="177800" cy="321945"/>
          </a:xfrm>
          <a:custGeom>
            <a:avLst/>
            <a:gdLst/>
            <a:ahLst/>
            <a:cxnLst/>
            <a:rect l="l" t="t" r="r" b="b"/>
            <a:pathLst>
              <a:path w="177800" h="321944">
                <a:moveTo>
                  <a:pt x="0" y="321932"/>
                </a:moveTo>
                <a:lnTo>
                  <a:pt x="177424" y="0"/>
                </a:lnTo>
              </a:path>
            </a:pathLst>
          </a:custGeom>
          <a:ln w="18208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5114" y="997863"/>
            <a:ext cx="183515" cy="318770"/>
          </a:xfrm>
          <a:custGeom>
            <a:avLst/>
            <a:gdLst/>
            <a:ahLst/>
            <a:cxnLst/>
            <a:rect l="l" t="t" r="r" b="b"/>
            <a:pathLst>
              <a:path w="183514" h="318769">
                <a:moveTo>
                  <a:pt x="0" y="318171"/>
                </a:moveTo>
                <a:lnTo>
                  <a:pt x="183520" y="0"/>
                </a:lnTo>
              </a:path>
            </a:pathLst>
          </a:custGeom>
          <a:ln w="18208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8978" y="1757458"/>
            <a:ext cx="506730" cy="0"/>
          </a:xfrm>
          <a:custGeom>
            <a:avLst/>
            <a:gdLst/>
            <a:ahLst/>
            <a:cxnLst/>
            <a:rect l="l" t="t" r="r" b="b"/>
            <a:pathLst>
              <a:path w="506730">
                <a:moveTo>
                  <a:pt x="0" y="0"/>
                </a:moveTo>
                <a:lnTo>
                  <a:pt x="506288" y="0"/>
                </a:lnTo>
              </a:path>
            </a:pathLst>
          </a:custGeom>
          <a:ln w="303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1712" y="1757458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4">
                <a:moveTo>
                  <a:pt x="0" y="0"/>
                </a:moveTo>
                <a:lnTo>
                  <a:pt x="475356" y="0"/>
                </a:lnTo>
              </a:path>
            </a:pathLst>
          </a:custGeom>
          <a:ln w="303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23589" y="1757458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5">
                <a:moveTo>
                  <a:pt x="0" y="0"/>
                </a:moveTo>
                <a:lnTo>
                  <a:pt x="521067" y="0"/>
                </a:lnTo>
              </a:path>
            </a:pathLst>
          </a:custGeom>
          <a:ln w="303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71125" y="1255334"/>
            <a:ext cx="143510" cy="186690"/>
          </a:xfrm>
          <a:custGeom>
            <a:avLst/>
            <a:gdLst/>
            <a:ahLst/>
            <a:cxnLst/>
            <a:rect l="l" t="t" r="r" b="b"/>
            <a:pathLst>
              <a:path w="143510" h="186690">
                <a:moveTo>
                  <a:pt x="0" y="186418"/>
                </a:moveTo>
                <a:lnTo>
                  <a:pt x="143042" y="0"/>
                </a:lnTo>
              </a:path>
            </a:pathLst>
          </a:custGeom>
          <a:ln w="182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01474" y="1259668"/>
            <a:ext cx="121920" cy="217170"/>
          </a:xfrm>
          <a:custGeom>
            <a:avLst/>
            <a:gdLst/>
            <a:ahLst/>
            <a:cxnLst/>
            <a:rect l="l" t="t" r="r" b="b"/>
            <a:pathLst>
              <a:path w="121919" h="217169">
                <a:moveTo>
                  <a:pt x="0" y="0"/>
                </a:moveTo>
                <a:lnTo>
                  <a:pt x="121383" y="216755"/>
                </a:lnTo>
              </a:path>
            </a:pathLst>
          </a:custGeom>
          <a:ln w="182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5345" y="1248668"/>
            <a:ext cx="8255" cy="247650"/>
          </a:xfrm>
          <a:custGeom>
            <a:avLst/>
            <a:gdLst/>
            <a:ahLst/>
            <a:cxnLst/>
            <a:rect l="l" t="t" r="r" b="b"/>
            <a:pathLst>
              <a:path w="8255" h="247650">
                <a:moveTo>
                  <a:pt x="0" y="0"/>
                </a:moveTo>
                <a:lnTo>
                  <a:pt x="7930" y="247400"/>
                </a:lnTo>
              </a:path>
            </a:pathLst>
          </a:custGeom>
          <a:ln w="182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9999" y="518263"/>
            <a:ext cx="3343275" cy="241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9259" indent="-132715">
              <a:lnSpc>
                <a:spcPct val="100000"/>
              </a:lnSpc>
            </a:pP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ic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no-one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heard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450">
              <a:latin typeface="Times New Roman"/>
              <a:cs typeface="Times New Roman"/>
            </a:endParaRPr>
          </a:p>
          <a:p>
            <a:pPr marR="2735580" algn="r">
              <a:lnSpc>
                <a:spcPct val="100000"/>
              </a:lnSpc>
            </a:pPr>
            <a:r>
              <a:rPr sz="950" spc="-25" dirty="0">
                <a:solidFill>
                  <a:srgbClr val="FFFFFF"/>
                </a:solidFill>
                <a:latin typeface="DejaVu Sans"/>
                <a:cs typeface="DejaVu Sans"/>
              </a:rPr>
              <a:t>r</a:t>
            </a:r>
            <a:r>
              <a:rPr sz="950" spc="-5" dirty="0">
                <a:solidFill>
                  <a:srgbClr val="FFFFFF"/>
                </a:solidFill>
                <a:latin typeface="DejaVu Sans"/>
                <a:cs typeface="DejaVu Sans"/>
              </a:rPr>
              <a:t>ef</a:t>
            </a:r>
            <a:endParaRPr sz="95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R="2735580" algn="r">
              <a:lnSpc>
                <a:spcPct val="100000"/>
              </a:lnSpc>
              <a:spcBef>
                <a:spcPts val="665"/>
              </a:spcBef>
            </a:pPr>
            <a:r>
              <a:rPr sz="950" spc="-5" dirty="0">
                <a:solidFill>
                  <a:srgbClr val="FFFFFF"/>
                </a:solidFill>
                <a:latin typeface="DejaVu Sans"/>
                <a:cs typeface="DejaVu Sans"/>
              </a:rPr>
              <a:t>assembl</a:t>
            </a:r>
            <a:r>
              <a:rPr sz="950" dirty="0">
                <a:solidFill>
                  <a:srgbClr val="FFFFFF"/>
                </a:solidFill>
                <a:latin typeface="DejaVu Sans"/>
                <a:cs typeface="DejaVu Sans"/>
              </a:rPr>
              <a:t>y</a:t>
            </a:r>
            <a:endParaRPr sz="95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2746375" indent="128905" algn="r">
              <a:lnSpc>
                <a:spcPct val="104800"/>
              </a:lnSpc>
            </a:pPr>
            <a:r>
              <a:rPr sz="950" spc="-5" dirty="0">
                <a:solidFill>
                  <a:srgbClr val="FFFFFF"/>
                </a:solidFill>
                <a:latin typeface="DejaVu Sans"/>
                <a:cs typeface="DejaVu Sans"/>
              </a:rPr>
              <a:t>aligned</a:t>
            </a:r>
            <a:r>
              <a:rPr sz="9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FFFFFF"/>
                </a:solidFill>
                <a:latin typeface="DejaVu Sans"/>
                <a:cs typeface="DejaVu Sans"/>
              </a:rPr>
              <a:t>assembl</a:t>
            </a:r>
            <a:r>
              <a:rPr sz="950" dirty="0">
                <a:solidFill>
                  <a:srgbClr val="FFFFFF"/>
                </a:solidFill>
                <a:latin typeface="DejaVu Sans"/>
                <a:cs typeface="DejaVu Sans"/>
              </a:rPr>
              <a:t>y</a:t>
            </a:r>
            <a:endParaRPr sz="95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050">
              <a:latin typeface="Times New Roman"/>
              <a:cs typeface="Times New Roman"/>
            </a:endParaRPr>
          </a:p>
          <a:p>
            <a:pPr marL="296545" indent="-111125">
              <a:lnSpc>
                <a:spcPct val="100000"/>
              </a:lnSpc>
              <a:buClr>
                <a:srgbClr val="98B2CC"/>
              </a:buClr>
              <a:buSzPct val="90909"/>
              <a:buFont typeface="Arial"/>
              <a:buChar char="-"/>
              <a:tabLst>
                <a:tab pos="297180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Align contigs to re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erence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genom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96545" marR="5080" indent="-111125">
              <a:lnSpc>
                <a:spcPct val="102600"/>
              </a:lnSpc>
              <a:spcBef>
                <a:spcPts val="30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297180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Break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contigs at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misassem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ly 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ents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rem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unaligned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base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96545" indent="-11112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297180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Compute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N50/NG50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of the result.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45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8180">
              <a:lnSpc>
                <a:spcPct val="100000"/>
              </a:lnSpc>
            </a:pPr>
            <a:r>
              <a:rPr sz="1400" spc="35" dirty="0"/>
              <a:t>O</a:t>
            </a:r>
            <a:r>
              <a:rPr spc="55" dirty="0"/>
              <a:t>THE</a:t>
            </a:r>
            <a:r>
              <a:rPr spc="-10" dirty="0"/>
              <a:t>R</a:t>
            </a:r>
            <a:r>
              <a:rPr spc="145" dirty="0"/>
              <a:t> </a:t>
            </a:r>
            <a:r>
              <a:rPr spc="55" dirty="0"/>
              <a:t>METRIC</a:t>
            </a:r>
            <a:r>
              <a:rPr spc="-10" dirty="0"/>
              <a:t>S</a:t>
            </a:r>
            <a:r>
              <a:rPr spc="145" dirty="0"/>
              <a:t> </a:t>
            </a:r>
            <a:r>
              <a:rPr spc="55" dirty="0"/>
              <a:t>O</a:t>
            </a:r>
            <a:r>
              <a:rPr spc="-10" dirty="0"/>
              <a:t>F</a:t>
            </a:r>
            <a:r>
              <a:rPr spc="145" dirty="0"/>
              <a:t> </a:t>
            </a:r>
            <a:r>
              <a:rPr spc="55" dirty="0"/>
              <a:t>INTERES</a:t>
            </a:r>
            <a:r>
              <a:rPr spc="-10" dirty="0"/>
              <a:t>T</a:t>
            </a:r>
            <a:endParaRPr sz="14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46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7" y="498317"/>
            <a:ext cx="374586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1370" marR="5080" indent="-789305">
              <a:lnSpc>
                <a:spcPct val="102699"/>
              </a:lnSpc>
            </a:pPr>
            <a:r>
              <a:rPr sz="1100" b="1" spc="-5" dirty="0">
                <a:solidFill>
                  <a:srgbClr val="98B2CC"/>
                </a:solidFill>
                <a:latin typeface="Arial"/>
                <a:cs typeface="Arial"/>
              </a:rPr>
              <a:t>Internal 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consisten</a:t>
            </a:r>
            <a:r>
              <a:rPr sz="1100" b="1" spc="-25" dirty="0">
                <a:solidFill>
                  <a:srgbClr val="98B2CC"/>
                </a:solidFill>
                <a:latin typeface="Arial"/>
                <a:cs typeface="Arial"/>
              </a:rPr>
              <a:t>c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y</a:t>
            </a:r>
            <a:r>
              <a:rPr sz="1100" b="1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ercentage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of paired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reads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correctly aligned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to the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ly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hap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pairs).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pinpoint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tain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misassem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lies (mis-joins).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996" y="1166375"/>
            <a:ext cx="692150" cy="374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indent="-111125">
              <a:lnSpc>
                <a:spcPct val="100000"/>
              </a:lnSpc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REAPR</a:t>
            </a:r>
            <a:endParaRPr sz="11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FRCu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4459" y="1166375"/>
            <a:ext cx="1816735" cy="374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DDDDF5"/>
                </a:solidFill>
                <a:latin typeface="Arial"/>
                <a:cs typeface="Arial"/>
              </a:rPr>
              <a:t>[M</a:t>
            </a:r>
            <a:r>
              <a:rPr sz="1100" spc="-5" dirty="0">
                <a:solidFill>
                  <a:srgbClr val="DDDDF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DDDF5"/>
                </a:solidFill>
                <a:latin typeface="Arial"/>
                <a:cs typeface="Arial"/>
              </a:rPr>
              <a:t>Hunt,</a:t>
            </a:r>
            <a:r>
              <a:rPr sz="1100" spc="-5" dirty="0">
                <a:solidFill>
                  <a:srgbClr val="DDDDF5"/>
                </a:solidFill>
                <a:latin typeface="Arial"/>
                <a:cs typeface="Arial"/>
              </a:rPr>
              <a:t> ..</a:t>
            </a:r>
            <a:r>
              <a:rPr sz="1100" spc="65" dirty="0">
                <a:solidFill>
                  <a:srgbClr val="DDDDF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DDDF5"/>
                </a:solidFill>
                <a:latin typeface="Arial"/>
                <a:cs typeface="Arial"/>
              </a:rPr>
              <a:t>(Gen.</a:t>
            </a:r>
            <a:r>
              <a:rPr sz="1100" spc="65" dirty="0">
                <a:solidFill>
                  <a:srgbClr val="DDDDF5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DDDDF5"/>
                </a:solidFill>
                <a:latin typeface="Arial"/>
                <a:cs typeface="Arial"/>
              </a:rPr>
              <a:t>Biol.)</a:t>
            </a:r>
            <a:r>
              <a:rPr sz="1100" spc="65" dirty="0">
                <a:solidFill>
                  <a:srgbClr val="DDDDF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DDDF5"/>
                </a:solidFill>
                <a:latin typeface="Arial"/>
                <a:cs typeface="Arial"/>
              </a:rPr>
              <a:t>2013]</a:t>
            </a:r>
            <a:endParaRPr sz="1100">
              <a:latin typeface="Arial"/>
              <a:cs typeface="Arial"/>
            </a:endParaRPr>
          </a:p>
          <a:p>
            <a:pPr marL="46990">
              <a:lnSpc>
                <a:spcPct val="100000"/>
              </a:lnSpc>
              <a:spcBef>
                <a:spcPts val="330"/>
              </a:spcBef>
            </a:pPr>
            <a:r>
              <a:rPr sz="1100" spc="-5" dirty="0">
                <a:solidFill>
                  <a:srgbClr val="DDDDF5"/>
                </a:solidFill>
                <a:latin typeface="Arial"/>
                <a:cs typeface="Arial"/>
              </a:rPr>
              <a:t>[</a:t>
            </a:r>
            <a:r>
              <a:rPr sz="1100" spc="-175" dirty="0">
                <a:solidFill>
                  <a:srgbClr val="DDDDF5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DDDDF5"/>
                </a:solidFill>
                <a:latin typeface="Arial"/>
                <a:cs typeface="Arial"/>
              </a:rPr>
              <a:t>. </a:t>
            </a:r>
            <a:r>
              <a:rPr sz="1100" spc="-100" dirty="0">
                <a:solidFill>
                  <a:srgbClr val="DDDDF5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DDDDF5"/>
                </a:solidFill>
                <a:latin typeface="Arial"/>
                <a:cs typeface="Arial"/>
              </a:rPr>
              <a:t>ezzi, ..</a:t>
            </a:r>
            <a:r>
              <a:rPr sz="1100" spc="65" dirty="0">
                <a:solidFill>
                  <a:srgbClr val="DDDDF5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DDDDF5"/>
                </a:solidFill>
                <a:latin typeface="Arial"/>
                <a:cs typeface="Arial"/>
              </a:rPr>
              <a:t>(Plos </a:t>
            </a:r>
            <a:r>
              <a:rPr sz="1100" spc="-10" dirty="0">
                <a:solidFill>
                  <a:srgbClr val="DDDDF5"/>
                </a:solidFill>
                <a:latin typeface="Arial"/>
                <a:cs typeface="Arial"/>
              </a:rPr>
              <a:t>One)</a:t>
            </a:r>
            <a:r>
              <a:rPr sz="1100" spc="-5" dirty="0">
                <a:solidFill>
                  <a:srgbClr val="DDDDF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DDDF5"/>
                </a:solidFill>
                <a:latin typeface="Arial"/>
                <a:cs typeface="Arial"/>
              </a:rPr>
              <a:t>2013]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97" y="1624401"/>
            <a:ext cx="3886835" cy="772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1370" marR="5080" indent="-789305">
              <a:lnSpc>
                <a:spcPct val="102600"/>
              </a:lnSpc>
            </a:pP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Assem</a:t>
            </a:r>
            <a:r>
              <a:rPr sz="1100" b="1" spc="-25" dirty="0">
                <a:solidFill>
                  <a:srgbClr val="98B2CC"/>
                </a:solidFill>
                <a:latin typeface="Arial"/>
                <a:cs typeface="Arial"/>
              </a:rPr>
              <a:t>bl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y</a:t>
            </a:r>
            <a:r>
              <a:rPr sz="1100" b="1" spc="-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Likelihood</a:t>
            </a:r>
            <a:r>
              <a:rPr sz="1100" b="1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254" baseline="40404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200" i="1" spc="-7" baseline="-2083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i="1" spc="112" baseline="-208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i="1" spc="-7" baseline="-13888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i="1" spc="-157" baseline="-138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|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i="1" spc="-7" baseline="-13888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i="1" spc="-157" baseline="-138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|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sz="11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is the probability that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i="1" spc="-7" baseline="-13888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i="1" baseline="-138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37" baseline="-138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sequenced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if the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genome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actic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100" i="1" spc="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i="1" spc="-7" baseline="-13888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i="1" spc="-157" baseline="-138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|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sz="11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estimated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aligning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i="1" spc="-7" baseline="-13888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i="1" baseline="-138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37" baseline="-138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to the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1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996" y="2464535"/>
            <a:ext cx="51435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indent="-111125">
              <a:lnSpc>
                <a:spcPct val="100000"/>
              </a:lnSpc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ALE</a:t>
            </a:r>
            <a:endParaRPr sz="11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CGAL</a:t>
            </a:r>
            <a:endParaRPr sz="11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LAP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64742" y="2464535"/>
            <a:ext cx="209613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00" algn="r">
              <a:lnSpc>
                <a:spcPct val="125299"/>
              </a:lnSpc>
            </a:pPr>
            <a:r>
              <a:rPr sz="1100" spc="-5" dirty="0">
                <a:solidFill>
                  <a:srgbClr val="DDDDF5"/>
                </a:solidFill>
                <a:latin typeface="Arial"/>
                <a:cs typeface="Arial"/>
              </a:rPr>
              <a:t>[Cla</a:t>
            </a:r>
            <a:r>
              <a:rPr sz="1100" spc="5" dirty="0">
                <a:solidFill>
                  <a:srgbClr val="DDDDF5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DDDDF5"/>
                </a:solidFill>
                <a:latin typeface="Arial"/>
                <a:cs typeface="Arial"/>
              </a:rPr>
              <a:t>k, (Bioin</a:t>
            </a:r>
            <a:r>
              <a:rPr sz="1100" spc="-40" dirty="0">
                <a:solidFill>
                  <a:srgbClr val="DDDDF5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DDDDF5"/>
                </a:solidFill>
                <a:latin typeface="Arial"/>
                <a:cs typeface="Arial"/>
              </a:rPr>
              <a:t>.)</a:t>
            </a:r>
            <a:r>
              <a:rPr sz="1100" spc="65" dirty="0">
                <a:solidFill>
                  <a:srgbClr val="DDDDF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DDDF5"/>
                </a:solidFill>
                <a:latin typeface="Arial"/>
                <a:cs typeface="Arial"/>
              </a:rPr>
              <a:t>2013] [Rahman,</a:t>
            </a:r>
            <a:r>
              <a:rPr sz="1100" spc="-5" dirty="0">
                <a:solidFill>
                  <a:srgbClr val="DDDDF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DDDF5"/>
                </a:solidFill>
                <a:latin typeface="Arial"/>
                <a:cs typeface="Arial"/>
              </a:rPr>
              <a:t>(Gen.</a:t>
            </a:r>
            <a:r>
              <a:rPr sz="1100" spc="65" dirty="0">
                <a:solidFill>
                  <a:srgbClr val="DDDDF5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DDDDF5"/>
                </a:solidFill>
                <a:latin typeface="Arial"/>
                <a:cs typeface="Arial"/>
              </a:rPr>
              <a:t>Biol.)</a:t>
            </a:r>
            <a:r>
              <a:rPr sz="1100" spc="65" dirty="0">
                <a:solidFill>
                  <a:srgbClr val="DDDDF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DDDF5"/>
                </a:solidFill>
                <a:latin typeface="Arial"/>
                <a:cs typeface="Arial"/>
              </a:rPr>
              <a:t>2013]</a:t>
            </a:r>
            <a:r>
              <a:rPr sz="1100" spc="-5" dirty="0">
                <a:solidFill>
                  <a:srgbClr val="DDDDF5"/>
                </a:solidFill>
                <a:latin typeface="Arial"/>
                <a:cs typeface="Arial"/>
              </a:rPr>
              <a:t> [Ghodsi, </a:t>
            </a:r>
            <a:r>
              <a:rPr sz="1100" spc="-10" dirty="0">
                <a:solidFill>
                  <a:srgbClr val="DDDDF5"/>
                </a:solidFill>
                <a:latin typeface="Arial"/>
                <a:cs typeface="Arial"/>
              </a:rPr>
              <a:t>(BMC</a:t>
            </a:r>
            <a:r>
              <a:rPr sz="1100" spc="-5" dirty="0">
                <a:solidFill>
                  <a:srgbClr val="DDDDF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DDDF5"/>
                </a:solidFill>
                <a:latin typeface="Arial"/>
                <a:cs typeface="Arial"/>
              </a:rPr>
              <a:t>Re</a:t>
            </a:r>
            <a:r>
              <a:rPr sz="1100" spc="-30" dirty="0">
                <a:solidFill>
                  <a:srgbClr val="DDDDF5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DDDDF5"/>
                </a:solidFill>
                <a:latin typeface="Arial"/>
                <a:cs typeface="Arial"/>
              </a:rPr>
              <a:t>.</a:t>
            </a:r>
            <a:r>
              <a:rPr sz="1100" spc="65" dirty="0">
                <a:solidFill>
                  <a:srgbClr val="DDDDF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DDDF5"/>
                </a:solidFill>
                <a:latin typeface="Arial"/>
                <a:cs typeface="Arial"/>
              </a:rPr>
              <a:t>Notes)</a:t>
            </a:r>
            <a:r>
              <a:rPr sz="1100" spc="-5" dirty="0">
                <a:solidFill>
                  <a:srgbClr val="DDDDF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DDDF5"/>
                </a:solidFill>
                <a:latin typeface="Arial"/>
                <a:cs typeface="Arial"/>
              </a:rPr>
              <a:t>2013]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24" y="1559196"/>
            <a:ext cx="4097104" cy="61202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0280">
              <a:lnSpc>
                <a:spcPct val="100000"/>
              </a:lnSpc>
            </a:pPr>
            <a:r>
              <a:rPr sz="1400" spc="80" dirty="0"/>
              <a:t>A</a:t>
            </a:r>
            <a:r>
              <a:rPr spc="55" dirty="0"/>
              <a:t>SSEMB</a:t>
            </a:r>
            <a:r>
              <a:rPr spc="-105" dirty="0"/>
              <a:t>L</a:t>
            </a:r>
            <a:r>
              <a:rPr spc="-10" dirty="0"/>
              <a:t>Y</a:t>
            </a:r>
            <a:r>
              <a:rPr spc="145" dirty="0"/>
              <a:t> </a:t>
            </a:r>
            <a:r>
              <a:rPr spc="55" dirty="0"/>
              <a:t>LIKELIHOO</a:t>
            </a:r>
            <a:r>
              <a:rPr spc="-10" dirty="0"/>
              <a:t>D</a:t>
            </a:r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554406" y="342537"/>
            <a:ext cx="3499073" cy="2624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9614" y="3019165"/>
            <a:ext cx="340931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ALE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plot of li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elihood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wind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er the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coli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genom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48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1615">
              <a:lnSpc>
                <a:spcPct val="100000"/>
              </a:lnSpc>
            </a:pPr>
            <a:r>
              <a:rPr sz="1400" spc="80" dirty="0"/>
              <a:t>E</a:t>
            </a:r>
            <a:r>
              <a:rPr spc="55" dirty="0"/>
              <a:t>XERCIS</a:t>
            </a:r>
            <a:r>
              <a:rPr spc="-10" dirty="0"/>
              <a:t>E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47298" y="343695"/>
            <a:ext cx="330263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0">
              <a:lnSpc>
                <a:spcPct val="100000"/>
              </a:lnSpc>
            </a:pP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 point in li</a:t>
            </a:r>
            <a:r>
              <a:rPr sz="900" i="1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i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, one 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i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y need to compare 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900" i="1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lie</a:t>
            </a:r>
            <a:r>
              <a:rPr sz="900" i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Here are t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lie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aligned to the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re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erence: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6" y="741868"/>
            <a:ext cx="3887998" cy="1931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2996" y="2822688"/>
            <a:ext cx="2807970" cy="45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00"/>
              </a:lnSpc>
            </a:pPr>
            <a:r>
              <a:rPr sz="1000" spc="-5" dirty="0">
                <a:solidFill>
                  <a:srgbClr val="98B2CC"/>
                </a:solidFill>
                <a:latin typeface="Arial"/>
                <a:cs typeface="Arial"/>
              </a:rPr>
              <a:t>- </a:t>
            </a:r>
            <a:r>
              <a:rPr sz="1000" spc="-1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or each, compute the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oll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wing met</a:t>
            </a:r>
            <a:r>
              <a:rPr sz="9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ics:</a:t>
            </a:r>
            <a:endParaRPr sz="900">
              <a:latin typeface="Arial"/>
              <a:cs typeface="Arial"/>
            </a:endParaRPr>
          </a:p>
          <a:p>
            <a:pPr marL="263525">
              <a:lnSpc>
                <a:spcPts val="1195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1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otal si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of the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N50,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NG50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(bp)</a:t>
            </a:r>
            <a:endParaRPr sz="1000">
              <a:latin typeface="Arial"/>
              <a:cs typeface="Arial"/>
            </a:endParaRPr>
          </a:p>
          <a:p>
            <a:pPr marL="263525">
              <a:lnSpc>
                <a:spcPts val="1200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996" y="3250909"/>
            <a:ext cx="19094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98B2CC"/>
                </a:solidFill>
                <a:latin typeface="Arial"/>
                <a:cs typeface="Arial"/>
              </a:rPr>
              <a:t>- </a:t>
            </a:r>
            <a:r>
              <a:rPr sz="1000" spc="-1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Which one is better than the other?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50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8060">
              <a:lnSpc>
                <a:spcPct val="100000"/>
              </a:lnSpc>
            </a:pPr>
            <a:r>
              <a:rPr sz="1400" spc="80" dirty="0"/>
              <a:t>E</a:t>
            </a:r>
            <a:r>
              <a:rPr spc="55" dirty="0"/>
              <a:t>XERCIS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z="1400" spc="75" dirty="0">
                <a:solidFill>
                  <a:srgbClr val="FC9191"/>
                </a:solidFill>
              </a:rPr>
              <a:t>(</a:t>
            </a:r>
            <a:r>
              <a:rPr spc="55" dirty="0">
                <a:solidFill>
                  <a:srgbClr val="FC9191"/>
                </a:solidFill>
              </a:rPr>
              <a:t>SOLUTION</a:t>
            </a:r>
            <a:r>
              <a:rPr sz="1400" spc="5" dirty="0">
                <a:solidFill>
                  <a:srgbClr val="FC9191"/>
                </a:solidFill>
              </a:rPr>
              <a:t>)</a:t>
            </a:r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359993" y="382536"/>
            <a:ext cx="3887998" cy="1931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2996" y="2463369"/>
            <a:ext cx="3736340" cy="85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indent="-111125">
              <a:lnSpc>
                <a:spcPts val="1200"/>
              </a:lnSpc>
              <a:buClr>
                <a:srgbClr val="98B2CC"/>
              </a:buClr>
              <a:buSzPct val="111111"/>
              <a:buFont typeface="Arial"/>
              <a:buChar char="-"/>
              <a:tabLst>
                <a:tab pos="124460" algn="l"/>
              </a:tabLst>
            </a:pP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or each, compute the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oll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wing met</a:t>
            </a:r>
            <a:r>
              <a:rPr sz="9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ics:</a:t>
            </a:r>
            <a:endParaRPr sz="900">
              <a:latin typeface="Arial"/>
              <a:cs typeface="Arial"/>
            </a:endParaRPr>
          </a:p>
          <a:p>
            <a:pPr marL="400685" marR="50165" indent="-137160">
              <a:lnSpc>
                <a:spcPts val="1200"/>
              </a:lnSpc>
              <a:spcBef>
                <a:spcPts val="35"/>
              </a:spcBef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1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otal si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of the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ly 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(19 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b</a:t>
            </a:r>
            <a:r>
              <a:rPr sz="1000" spc="-45" dirty="0">
                <a:solidFill>
                  <a:srgbClr val="FC9191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, 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18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 bp)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N50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(6 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b</a:t>
            </a:r>
            <a:r>
              <a:rPr sz="1000" spc="-45" dirty="0">
                <a:solidFill>
                  <a:srgbClr val="FC9191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, 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9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 bp)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NG50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(6 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b</a:t>
            </a:r>
            <a:r>
              <a:rPr sz="1000" spc="-45" dirty="0">
                <a:solidFill>
                  <a:srgbClr val="FC9191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, 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 bp)</a:t>
            </a:r>
            <a:endParaRPr sz="1000">
              <a:latin typeface="Arial"/>
              <a:cs typeface="Arial"/>
            </a:endParaRPr>
          </a:p>
          <a:p>
            <a:pPr marL="263525">
              <a:lnSpc>
                <a:spcPts val="1045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(%)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(90, 90)</a:t>
            </a:r>
            <a:endParaRPr sz="1000">
              <a:latin typeface="Arial"/>
              <a:cs typeface="Arial"/>
            </a:endParaRPr>
          </a:p>
          <a:p>
            <a:pPr marL="123825" marR="5080" indent="-111125">
              <a:lnSpc>
                <a:spcPct val="88200"/>
              </a:lnSpc>
              <a:spcBef>
                <a:spcPts val="30"/>
              </a:spcBef>
              <a:buClr>
                <a:srgbClr val="98B2CC"/>
              </a:buClr>
              <a:buSzPct val="111111"/>
              <a:buFont typeface="Arial"/>
              <a:buChar char="-"/>
              <a:tabLst>
                <a:tab pos="124460" algn="l"/>
              </a:tabLst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Which one is better than the other?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C9191"/>
                </a:solidFill>
                <a:latin typeface="Arial"/>
                <a:cs typeface="Arial"/>
              </a:rPr>
              <a:t>(I </a:t>
            </a:r>
            <a:r>
              <a:rPr sz="900" spc="-20" dirty="0">
                <a:solidFill>
                  <a:srgbClr val="FC9191"/>
                </a:solidFill>
                <a:latin typeface="Arial"/>
                <a:cs typeface="Arial"/>
              </a:rPr>
              <a:t>w</a:t>
            </a:r>
            <a:r>
              <a:rPr sz="900" spc="-5" dirty="0">
                <a:solidFill>
                  <a:srgbClr val="FC9191"/>
                </a:solidFill>
                <a:latin typeface="Arial"/>
                <a:cs typeface="Arial"/>
              </a:rPr>
              <a:t>ould s</a:t>
            </a:r>
            <a:r>
              <a:rPr sz="900" spc="-35" dirty="0">
                <a:solidFill>
                  <a:srgbClr val="FC9191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FC9191"/>
                </a:solidFill>
                <a:latin typeface="Arial"/>
                <a:cs typeface="Arial"/>
              </a:rPr>
              <a:t>y first one:</a:t>
            </a:r>
            <a:r>
              <a:rPr sz="900" spc="55" dirty="0">
                <a:solidFill>
                  <a:srgbClr val="FC9191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C9191"/>
                </a:solidFill>
                <a:latin typeface="Arial"/>
                <a:cs typeface="Arial"/>
              </a:rPr>
              <a:t>higher </a:t>
            </a:r>
            <a:r>
              <a:rPr sz="900" spc="-10" dirty="0">
                <a:solidFill>
                  <a:srgbClr val="FC9191"/>
                </a:solidFill>
                <a:latin typeface="Arial"/>
                <a:cs typeface="Arial"/>
              </a:rPr>
              <a:t>NG5</a:t>
            </a:r>
            <a:r>
              <a:rPr sz="900" spc="-5" dirty="0">
                <a:solidFill>
                  <a:srgbClr val="FC9191"/>
                </a:solidFill>
                <a:latin typeface="Arial"/>
                <a:cs typeface="Arial"/>
              </a:rPr>
              <a:t>0, less contig</a:t>
            </a:r>
            <a:r>
              <a:rPr sz="900" spc="-20" dirty="0">
                <a:solidFill>
                  <a:srgbClr val="FC9191"/>
                </a:solidFill>
                <a:latin typeface="Arial"/>
                <a:cs typeface="Arial"/>
              </a:rPr>
              <a:t>s</a:t>
            </a:r>
            <a:r>
              <a:rPr sz="900" spc="-5" dirty="0">
                <a:solidFill>
                  <a:srgbClr val="FC9191"/>
                </a:solidFill>
                <a:latin typeface="Arial"/>
                <a:cs typeface="Arial"/>
              </a:rPr>
              <a:t>, </a:t>
            </a:r>
            <a:r>
              <a:rPr sz="900" spc="-10" dirty="0">
                <a:solidFill>
                  <a:srgbClr val="FC9191"/>
                </a:solidFill>
                <a:latin typeface="Arial"/>
                <a:cs typeface="Arial"/>
              </a:rPr>
              <a:t>same</a:t>
            </a:r>
            <a:r>
              <a:rPr sz="900" spc="-5" dirty="0">
                <a:solidFill>
                  <a:srgbClr val="FC9191"/>
                </a:solidFill>
                <a:latin typeface="Arial"/>
                <a:cs typeface="Arial"/>
              </a:rPr>
              <a:t> c</a:t>
            </a:r>
            <a:r>
              <a:rPr sz="900" spc="-20" dirty="0">
                <a:solidFill>
                  <a:srgbClr val="FC9191"/>
                </a:solidFill>
                <a:latin typeface="Arial"/>
                <a:cs typeface="Arial"/>
              </a:rPr>
              <a:t>o</a:t>
            </a:r>
            <a:r>
              <a:rPr sz="900" spc="-30" dirty="0">
                <a:solidFill>
                  <a:srgbClr val="FC9191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C9191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FC9191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C9191"/>
                </a:solidFill>
                <a:latin typeface="Arial"/>
                <a:cs typeface="Arial"/>
              </a:rPr>
              <a:t>age as the othe</a:t>
            </a:r>
            <a:r>
              <a:rPr sz="900" spc="-50" dirty="0">
                <a:solidFill>
                  <a:srgbClr val="FC9191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C9191"/>
                </a:solidFill>
                <a:latin typeface="Arial"/>
                <a:cs typeface="Arial"/>
              </a:rPr>
              <a:t>.</a:t>
            </a:r>
            <a:r>
              <a:rPr sz="900" spc="55" dirty="0">
                <a:solidFill>
                  <a:srgbClr val="FC9191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C9191"/>
                </a:solidFill>
                <a:latin typeface="Arial"/>
                <a:cs typeface="Arial"/>
              </a:rPr>
              <a:t>But:</a:t>
            </a:r>
            <a:r>
              <a:rPr sz="900" spc="55" dirty="0">
                <a:solidFill>
                  <a:srgbClr val="FC9191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C9191"/>
                </a:solidFill>
                <a:latin typeface="Arial"/>
                <a:cs typeface="Arial"/>
              </a:rPr>
              <a:t>has </a:t>
            </a:r>
            <a:r>
              <a:rPr sz="900" spc="-10" dirty="0">
                <a:solidFill>
                  <a:srgbClr val="FC9191"/>
                </a:solidFill>
                <a:latin typeface="Arial"/>
                <a:cs typeface="Arial"/>
              </a:rPr>
              <a:t>some</a:t>
            </a:r>
            <a:r>
              <a:rPr sz="900" spc="-5" dirty="0">
                <a:solidFill>
                  <a:srgbClr val="FC9191"/>
                </a:solidFill>
                <a:latin typeface="Arial"/>
                <a:cs typeface="Arial"/>
              </a:rPr>
              <a:t> redundanc</a:t>
            </a:r>
            <a:r>
              <a:rPr sz="900" spc="-95" dirty="0">
                <a:solidFill>
                  <a:srgbClr val="FC9191"/>
                </a:solidFill>
                <a:latin typeface="Arial"/>
                <a:cs typeface="Arial"/>
              </a:rPr>
              <a:t>y</a:t>
            </a:r>
            <a:r>
              <a:rPr sz="900" spc="-5" dirty="0">
                <a:solidFill>
                  <a:srgbClr val="FC9191"/>
                </a:solidFill>
                <a:latin typeface="Arial"/>
                <a:cs typeface="Arial"/>
              </a:rPr>
              <a:t>.)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51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7830">
              <a:lnSpc>
                <a:spcPct val="100000"/>
              </a:lnSpc>
            </a:pPr>
            <a:r>
              <a:rPr sz="1400" spc="80" dirty="0"/>
              <a:t>P</a:t>
            </a:r>
            <a:r>
              <a:rPr spc="55" dirty="0"/>
              <a:t>LA</a:t>
            </a:r>
            <a:r>
              <a:rPr spc="-10" dirty="0"/>
              <a:t>N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52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9673" y="358775"/>
            <a:ext cx="1851660" cy="276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345" marR="106680" indent="-208279">
              <a:lnSpc>
                <a:spcPct val="102699"/>
              </a:lnSpc>
            </a:pP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What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is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de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n</a:t>
            </a:r>
            <a:r>
              <a:rPr sz="1100" spc="-30" dirty="0">
                <a:solidFill>
                  <a:srgbClr val="20252A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20252A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20252A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ly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Desc</a:t>
            </a:r>
            <a:r>
              <a:rPr sz="1100" spc="5" dirty="0">
                <a:solidFill>
                  <a:srgbClr val="353535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iption</a:t>
            </a:r>
            <a:endParaRPr sz="1100" dirty="0">
              <a:latin typeface="Arial"/>
              <a:cs typeface="Arial"/>
            </a:endParaRPr>
          </a:p>
          <a:p>
            <a:pPr marL="220345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Sho</a:t>
            </a:r>
            <a:r>
              <a:rPr sz="1100" spc="30" dirty="0">
                <a:solidFill>
                  <a:srgbClr val="353535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t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E</a:t>
            </a:r>
            <a:r>
              <a:rPr sz="1100" spc="-45" dirty="0">
                <a:solidFill>
                  <a:srgbClr val="353535"/>
                </a:solidFill>
                <a:latin typeface="Arial"/>
                <a:cs typeface="Arial"/>
              </a:rPr>
              <a:t>x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ercise</a:t>
            </a:r>
            <a:endParaRPr sz="1100" dirty="0">
              <a:latin typeface="Arial"/>
              <a:cs typeface="Arial"/>
            </a:endParaRPr>
          </a:p>
          <a:p>
            <a:pPr marL="220345" marR="12700" indent="-208279">
              <a:lnSpc>
                <a:spcPct val="102699"/>
              </a:lnSpc>
              <a:spcBef>
                <a:spcPts val="515"/>
              </a:spcBef>
            </a:pP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Some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useful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20252A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ly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theo</a:t>
            </a:r>
            <a:r>
              <a:rPr sz="1100" spc="25" dirty="0">
                <a:solidFill>
                  <a:srgbClr val="20252A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G</a:t>
            </a:r>
            <a:r>
              <a:rPr sz="1100" spc="-20" dirty="0">
                <a:solidFill>
                  <a:srgbClr val="353535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aphs</a:t>
            </a:r>
            <a:endParaRPr sz="1100" dirty="0">
              <a:latin typeface="Arial"/>
              <a:cs typeface="Arial"/>
            </a:endParaRPr>
          </a:p>
          <a:p>
            <a:pPr marL="220345" marR="365760">
              <a:lnSpc>
                <a:spcPct val="102600"/>
              </a:lnSpc>
            </a:pP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Contigs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const</a:t>
            </a:r>
            <a:r>
              <a:rPr sz="1100" spc="5" dirty="0">
                <a:solidFill>
                  <a:srgbClr val="353535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uction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E</a:t>
            </a:r>
            <a:r>
              <a:rPr sz="1100" spc="-45" dirty="0">
                <a:solidFill>
                  <a:srgbClr val="353535"/>
                </a:solidFill>
                <a:latin typeface="Arial"/>
                <a:cs typeface="Arial"/>
              </a:rPr>
              <a:t>x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ercise</a:t>
            </a:r>
            <a:endParaRPr sz="1100" dirty="0">
              <a:latin typeface="Arial"/>
              <a:cs typeface="Arial"/>
            </a:endParaRPr>
          </a:p>
          <a:p>
            <a:pPr marL="220345" marR="33655" indent="-208279">
              <a:lnSpc>
                <a:spcPct val="102600"/>
              </a:lnSpc>
              <a:spcBef>
                <a:spcPts val="515"/>
              </a:spcBef>
            </a:pP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H</a:t>
            </a:r>
            <a:r>
              <a:rPr sz="1100" spc="-30" dirty="0">
                <a:solidFill>
                  <a:srgbClr val="20252A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w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to </a:t>
            </a:r>
            <a:r>
              <a:rPr sz="1100" spc="-45" dirty="0">
                <a:solidFill>
                  <a:srgbClr val="20252A"/>
                </a:solidFill>
                <a:latin typeface="Arial"/>
                <a:cs typeface="Arial"/>
              </a:rPr>
              <a:t>e</a:t>
            </a:r>
            <a:r>
              <a:rPr sz="1100" spc="-40" dirty="0">
                <a:solidFill>
                  <a:srgbClr val="20252A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aluate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an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0252A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20252A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20252A"/>
                </a:solidFill>
                <a:latin typeface="Arial"/>
                <a:cs typeface="Arial"/>
              </a:rPr>
              <a:t>ly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Re</a:t>
            </a:r>
            <a:r>
              <a:rPr sz="1100" spc="-40" dirty="0">
                <a:solidFill>
                  <a:srgbClr val="353535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erence-free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met</a:t>
            </a:r>
            <a:r>
              <a:rPr sz="1100" spc="5" dirty="0">
                <a:solidFill>
                  <a:srgbClr val="353535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ics </a:t>
            </a:r>
            <a:r>
              <a:rPr sz="1100" spc="-10" dirty="0">
                <a:solidFill>
                  <a:srgbClr val="353535"/>
                </a:solidFill>
                <a:latin typeface="Arial"/>
                <a:cs typeface="Arial"/>
              </a:rPr>
              <a:t>E</a:t>
            </a:r>
            <a:r>
              <a:rPr sz="1100" spc="-45" dirty="0">
                <a:solidFill>
                  <a:srgbClr val="353535"/>
                </a:solidFill>
                <a:latin typeface="Arial"/>
                <a:cs typeface="Arial"/>
              </a:rPr>
              <a:t>x</a:t>
            </a:r>
            <a:r>
              <a:rPr sz="1100" spc="-5" dirty="0">
                <a:solidFill>
                  <a:srgbClr val="353535"/>
                </a:solidFill>
                <a:latin typeface="Arial"/>
                <a:cs typeface="Arial"/>
              </a:rPr>
              <a:t>ercise</a:t>
            </a:r>
            <a:endParaRPr sz="1100" dirty="0">
              <a:latin typeface="Arial"/>
              <a:cs typeface="Arial"/>
            </a:endParaRPr>
          </a:p>
          <a:p>
            <a:pPr marL="220345" marR="440055" indent="-208279">
              <a:lnSpc>
                <a:spcPct val="102600"/>
              </a:lnSpc>
              <a:spcBef>
                <a:spcPts val="515"/>
              </a:spcBef>
            </a:pPr>
            <a:r>
              <a:rPr sz="1100" spc="-10" dirty="0">
                <a:solidFill>
                  <a:srgbClr val="98B2CC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98B2CC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98B2CC"/>
                </a:solidFill>
                <a:latin typeface="Arial"/>
                <a:cs typeface="Arial"/>
              </a:rPr>
              <a:t>ly soft</a:t>
            </a:r>
            <a:r>
              <a:rPr sz="1100" spc="-30" dirty="0">
                <a:solidFill>
                  <a:srgbClr val="98B2CC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98B2CC"/>
                </a:solidFill>
                <a:latin typeface="Arial"/>
                <a:cs typeface="Arial"/>
              </a:rPr>
              <a:t>are</a:t>
            </a:r>
            <a:r>
              <a:rPr sz="1100" spc="-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DNA-seq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ly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RNA-seq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endParaRPr sz="1100" dirty="0">
              <a:latin typeface="Arial"/>
              <a:cs typeface="Arial"/>
            </a:endParaRPr>
          </a:p>
          <a:p>
            <a:pPr marL="220345" marR="5080">
              <a:lnSpc>
                <a:spcPct val="102600"/>
              </a:lnSpc>
            </a:pP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resh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stuff: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ulti-k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viz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ercise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765">
              <a:lnSpc>
                <a:spcPct val="100000"/>
              </a:lnSpc>
            </a:pPr>
            <a:r>
              <a:rPr sz="1400" spc="85" dirty="0"/>
              <a:t>R</a:t>
            </a:r>
            <a:r>
              <a:rPr spc="55" dirty="0"/>
              <a:t>ECOMMENDE</a:t>
            </a:r>
            <a:r>
              <a:rPr spc="-10" dirty="0"/>
              <a:t>D</a:t>
            </a:r>
            <a:r>
              <a:rPr spc="150" dirty="0"/>
              <a:t> </a:t>
            </a:r>
            <a:r>
              <a:rPr spc="55" dirty="0"/>
              <a:t>PR</a:t>
            </a:r>
            <a:r>
              <a:rPr spc="25" dirty="0"/>
              <a:t>A</a:t>
            </a:r>
            <a:r>
              <a:rPr spc="55" dirty="0"/>
              <a:t>CTICE</a:t>
            </a:r>
            <a:r>
              <a:rPr spc="-10" dirty="0"/>
              <a:t>S</a:t>
            </a:r>
            <a:r>
              <a:rPr spc="145" dirty="0"/>
              <a:t> </a:t>
            </a:r>
            <a:r>
              <a:rPr sz="1400" spc="75" dirty="0"/>
              <a:t>(</a:t>
            </a:r>
            <a:r>
              <a:rPr spc="55" dirty="0"/>
              <a:t>GENOMES</a:t>
            </a:r>
            <a:r>
              <a:rPr sz="1400" spc="5" dirty="0"/>
              <a:t>)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53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996" y="689821"/>
            <a:ext cx="3724910" cy="2031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844039" algn="ctr">
              <a:lnSpc>
                <a:spcPct val="100000"/>
              </a:lnSpc>
            </a:pPr>
            <a:r>
              <a:rPr sz="1100" i="1" spc="-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acBio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er </a:t>
            </a:r>
            <a:r>
              <a:rPr sz="1100" i="1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can.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98B2CC"/>
                </a:solidFill>
                <a:latin typeface="Arial"/>
                <a:cs typeface="Arial"/>
              </a:rPr>
              <a:t>- </a:t>
            </a:r>
            <a:r>
              <a:rPr sz="1000" spc="-1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Illumina:</a:t>
            </a:r>
            <a:endParaRPr sz="1200">
              <a:latin typeface="Arial"/>
              <a:cs typeface="Arial"/>
            </a:endParaRPr>
          </a:p>
          <a:p>
            <a:pPr marL="263525">
              <a:lnSpc>
                <a:spcPts val="1200"/>
              </a:lnSpc>
              <a:spcBef>
                <a:spcPts val="155"/>
              </a:spcBef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Longest read lengths</a:t>
            </a:r>
            <a:endParaRPr sz="1000">
              <a:latin typeface="Arial"/>
              <a:cs typeface="Arial"/>
            </a:endParaRPr>
          </a:p>
          <a:p>
            <a:pPr marL="263525">
              <a:lnSpc>
                <a:spcPts val="1195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≤</a:t>
            </a:r>
            <a:r>
              <a:rPr sz="1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000" i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ag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×</a:t>
            </a:r>
            <a:r>
              <a:rPr sz="1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ploidy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umbe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263525">
              <a:lnSpc>
                <a:spcPts val="1195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bacte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ial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genom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point going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≈</a:t>
            </a:r>
            <a:r>
              <a:rPr sz="1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000" i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263525">
              <a:lnSpc>
                <a:spcPts val="1195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B2BFFF"/>
                </a:solidFill>
                <a:latin typeface="Arial"/>
                <a:cs typeface="Arial"/>
              </a:rPr>
              <a:t>Broad</a:t>
            </a:r>
            <a:r>
              <a:rPr sz="1000" spc="-5" dirty="0">
                <a:solidFill>
                  <a:srgbClr val="B2BFFF"/>
                </a:solidFill>
                <a:latin typeface="Arial"/>
                <a:cs typeface="Arial"/>
              </a:rPr>
              <a:t> recipe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mate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pairs lib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ies of increasing si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263525">
              <a:lnSpc>
                <a:spcPts val="1200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i="1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i="1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y area 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ly soft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Mostly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uijn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aph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8B2CC"/>
                </a:solidFill>
                <a:latin typeface="Arial"/>
                <a:cs typeface="Arial"/>
              </a:rPr>
              <a:t>- </a:t>
            </a:r>
            <a:r>
              <a:rPr sz="1000" spc="-1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acBio:</a:t>
            </a:r>
            <a:endParaRPr sz="1200">
              <a:latin typeface="Arial"/>
              <a:cs typeface="Arial"/>
            </a:endParaRPr>
          </a:p>
          <a:p>
            <a:pPr marL="263525">
              <a:lnSpc>
                <a:spcPts val="1415"/>
              </a:lnSpc>
              <a:spcBef>
                <a:spcPts val="155"/>
              </a:spcBef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Latest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chemist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  <a:p>
            <a:pPr marL="263525">
              <a:lnSpc>
                <a:spcPts val="1395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least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i="1" spc="-1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200" i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263525">
              <a:lnSpc>
                <a:spcPts val="1415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acBio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st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aph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ler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"/>
            <a:ext cx="4607940" cy="345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9993" y="91126"/>
            <a:ext cx="3888089" cy="2951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11160" y="3060319"/>
            <a:ext cx="184975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8 </a:t>
            </a:r>
            <a:r>
              <a:rPr sz="600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ed </a:t>
            </a:r>
            <a:r>
              <a:rPr sz="600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alks That </a:t>
            </a:r>
            <a:r>
              <a:rPr sz="600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each Pu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lic Speaking (SNI)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835">
              <a:lnSpc>
                <a:spcPct val="100000"/>
              </a:lnSpc>
            </a:pPr>
            <a:r>
              <a:rPr sz="1400" spc="80" dirty="0"/>
              <a:t>A</a:t>
            </a:r>
            <a:r>
              <a:rPr spc="55" dirty="0"/>
              <a:t>SSEMBLER</a:t>
            </a:r>
            <a:r>
              <a:rPr spc="25" dirty="0"/>
              <a:t>S</a:t>
            </a:r>
            <a:r>
              <a:rPr sz="1400" spc="5" dirty="0"/>
              <a:t>,</a:t>
            </a:r>
            <a:r>
              <a:rPr sz="1400" spc="80" dirty="0"/>
              <a:t> </a:t>
            </a:r>
            <a:r>
              <a:rPr spc="55" dirty="0"/>
              <a:t>PERSONA</a:t>
            </a:r>
            <a:r>
              <a:rPr spc="-10" dirty="0"/>
              <a:t>L</a:t>
            </a:r>
            <a:r>
              <a:rPr spc="145" dirty="0"/>
              <a:t> </a:t>
            </a:r>
            <a:r>
              <a:rPr spc="55" dirty="0"/>
              <a:t>EXPERIENC</a:t>
            </a:r>
            <a:r>
              <a:rPr spc="-10" dirty="0"/>
              <a:t>E</a:t>
            </a:r>
            <a:endParaRPr sz="1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54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6044" y="580371"/>
            <a:ext cx="3225165" cy="967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885">
              <a:lnSpc>
                <a:spcPct val="100000"/>
              </a:lnSpc>
            </a:pP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Most</a:t>
            </a:r>
            <a:r>
              <a:rPr sz="1100" b="1" spc="-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98B2CC"/>
                </a:solidFill>
                <a:latin typeface="Arial"/>
                <a:cs typeface="Arial"/>
              </a:rPr>
              <a:t>g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enomes</a:t>
            </a:r>
            <a:r>
              <a:rPr sz="1100" b="1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1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Ades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Data</a:t>
            </a:r>
            <a:r>
              <a:rPr sz="1100" b="1" spc="-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30" dirty="0">
                <a:solidFill>
                  <a:srgbClr val="98B2CC"/>
                </a:solidFill>
                <a:latin typeface="Arial"/>
                <a:cs typeface="Arial"/>
              </a:rPr>
              <a:t>f</a:t>
            </a:r>
            <a:r>
              <a:rPr sz="1100" b="1" spc="-5" dirty="0">
                <a:solidFill>
                  <a:srgbClr val="98B2CC"/>
                </a:solidFill>
                <a:latin typeface="Arial"/>
                <a:cs typeface="Arial"/>
              </a:rPr>
              <a:t>oll</a:t>
            </a:r>
            <a:r>
              <a:rPr sz="1100" b="1" spc="-30" dirty="0">
                <a:solidFill>
                  <a:srgbClr val="98B2CC"/>
                </a:solidFill>
                <a:latin typeface="Arial"/>
                <a:cs typeface="Arial"/>
              </a:rPr>
              <a:t>o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wing</a:t>
            </a:r>
            <a:r>
              <a:rPr sz="1100" b="1" spc="-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the</a:t>
            </a:r>
            <a:r>
              <a:rPr sz="1100" b="1" spc="-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B</a:t>
            </a:r>
            <a:r>
              <a:rPr sz="1100" b="1" spc="-30" dirty="0">
                <a:solidFill>
                  <a:srgbClr val="98B2CC"/>
                </a:solidFill>
                <a:latin typeface="Arial"/>
                <a:cs typeface="Arial"/>
              </a:rPr>
              <a:t>r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oad</a:t>
            </a:r>
            <a:r>
              <a:rPr sz="1100" b="1" spc="-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recipe</a:t>
            </a:r>
            <a:r>
              <a:rPr sz="1100" b="1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Disc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ar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600">
              <a:latin typeface="Times New Roman"/>
              <a:cs typeface="Times New Roman"/>
            </a:endParaRPr>
          </a:p>
          <a:p>
            <a:pPr marL="1080770">
              <a:lnSpc>
                <a:spcPct val="100000"/>
              </a:lnSpc>
            </a:pP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Memo</a:t>
            </a:r>
            <a:r>
              <a:rPr sz="1100" b="1" spc="0" dirty="0">
                <a:solidFill>
                  <a:srgbClr val="98B2CC"/>
                </a:solidFill>
                <a:latin typeface="Arial"/>
                <a:cs typeface="Arial"/>
              </a:rPr>
              <a:t>r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y</a:t>
            </a:r>
            <a:r>
              <a:rPr sz="1100" b="1" spc="-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issues</a:t>
            </a:r>
            <a:r>
              <a:rPr sz="1100" b="1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Minia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0350" y="2073557"/>
            <a:ext cx="1992630" cy="967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8825" indent="134620">
              <a:lnSpc>
                <a:spcPct val="100000"/>
              </a:lnSpc>
            </a:pPr>
            <a:r>
              <a:rPr sz="1100" b="1" spc="-45" dirty="0">
                <a:solidFill>
                  <a:srgbClr val="98B2CC"/>
                </a:solidFill>
                <a:latin typeface="Arial"/>
                <a:cs typeface="Arial"/>
              </a:rPr>
              <a:t>P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acBio</a:t>
            </a:r>
            <a:r>
              <a:rPr sz="1100" b="1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ALCON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758825">
              <a:lnSpc>
                <a:spcPct val="100000"/>
              </a:lnSpc>
            </a:pP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RNA-Seq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inity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La</a:t>
            </a:r>
            <a:r>
              <a:rPr sz="1100" b="1" spc="-25" dirty="0">
                <a:solidFill>
                  <a:srgbClr val="98B2CC"/>
                </a:solidFill>
                <a:latin typeface="Arial"/>
                <a:cs typeface="Arial"/>
              </a:rPr>
              <a:t>r</a:t>
            </a:r>
            <a:r>
              <a:rPr sz="1100" b="1" dirty="0">
                <a:solidFill>
                  <a:srgbClr val="98B2CC"/>
                </a:solidFill>
                <a:latin typeface="Arial"/>
                <a:cs typeface="Arial"/>
              </a:rPr>
              <a:t>g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e</a:t>
            </a:r>
            <a:r>
              <a:rPr sz="1100" b="1" spc="-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met</a:t>
            </a:r>
            <a:r>
              <a:rPr sz="1100" b="1" spc="-25" dirty="0">
                <a:solidFill>
                  <a:srgbClr val="98B2CC"/>
                </a:solidFill>
                <a:latin typeface="Arial"/>
                <a:cs typeface="Arial"/>
              </a:rPr>
              <a:t>a</a:t>
            </a:r>
            <a:r>
              <a:rPr sz="1100" b="1" dirty="0">
                <a:solidFill>
                  <a:srgbClr val="98B2CC"/>
                </a:solidFill>
                <a:latin typeface="Arial"/>
                <a:cs typeface="Arial"/>
              </a:rPr>
              <a:t>g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enomes</a:t>
            </a:r>
            <a:r>
              <a:rPr sz="1100" b="1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Megahit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1260">
              <a:lnSpc>
                <a:spcPct val="100000"/>
              </a:lnSpc>
            </a:pPr>
            <a:r>
              <a:rPr sz="1400" spc="85" dirty="0"/>
              <a:t>M</a:t>
            </a:r>
            <a:r>
              <a:rPr spc="55" dirty="0"/>
              <a:t>E</a:t>
            </a:r>
            <a:r>
              <a:rPr spc="-80" dirty="0"/>
              <a:t>T</a:t>
            </a:r>
            <a:r>
              <a:rPr spc="55" dirty="0"/>
              <a:t>A</a:t>
            </a:r>
            <a:r>
              <a:rPr sz="1400" spc="75" dirty="0"/>
              <a:t>-</a:t>
            </a:r>
            <a:r>
              <a:rPr spc="55" dirty="0"/>
              <a:t>PR</a:t>
            </a:r>
            <a:r>
              <a:rPr spc="25" dirty="0"/>
              <a:t>A</a:t>
            </a:r>
            <a:r>
              <a:rPr spc="55" dirty="0"/>
              <a:t>CTICE</a:t>
            </a:r>
            <a:r>
              <a:rPr spc="-10" dirty="0"/>
              <a:t>S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55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9571" y="910292"/>
            <a:ext cx="3661410" cy="152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485" marR="5080" indent="-184785">
              <a:lnSpc>
                <a:spcPct val="102600"/>
              </a:lnSpc>
              <a:buClr>
                <a:srgbClr val="98B2CC"/>
              </a:buClr>
              <a:buFont typeface="Arial"/>
              <a:buAutoNum type="arabicPeriod"/>
              <a:tabLst>
                <a:tab pos="198120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either the 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G</a:t>
            </a:r>
            <a:r>
              <a:rPr sz="1100" spc="-45" dirty="0">
                <a:solidFill>
                  <a:srgbClr val="B2B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GE-B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paper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(Illumina,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bacte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ia), 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B2B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lathon 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(large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genomes),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HGAP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paper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acBi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 bacte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ia), </a:t>
            </a:r>
            <a:r>
              <a:rPr sz="1100" spc="-145" dirty="0">
                <a:solidFill>
                  <a:srgbClr val="B2BFFF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witter/</a:t>
            </a:r>
            <a:r>
              <a:rPr sz="1100" spc="-35" dirty="0">
                <a:solidFill>
                  <a:srgbClr val="B2B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logs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acBio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metagenomes)</a:t>
            </a:r>
            <a:endParaRPr sz="1100">
              <a:latin typeface="Arial"/>
              <a:cs typeface="Arial"/>
            </a:endParaRPr>
          </a:p>
          <a:p>
            <a:pPr marL="197485" indent="-18478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Font typeface="Arial"/>
              <a:buAutoNum type="arabicPeriod"/>
              <a:tabLst>
                <a:tab pos="198120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Pi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lers</a:t>
            </a:r>
            <a:endParaRPr sz="1100">
              <a:latin typeface="Arial"/>
              <a:cs typeface="Arial"/>
            </a:endParaRPr>
          </a:p>
          <a:p>
            <a:pPr marL="197485" marR="499745" indent="-184785">
              <a:lnSpc>
                <a:spcPct val="102600"/>
              </a:lnSpc>
              <a:spcBef>
                <a:spcPts val="300"/>
              </a:spcBef>
              <a:buClr>
                <a:srgbClr val="98B2CC"/>
              </a:buClr>
              <a:buFont typeface="Arial"/>
              <a:buAutoNum type="arabicPeriod"/>
              <a:tabLst>
                <a:tab pos="198120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Run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ler at least t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times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(dif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erent pa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ameters)</a:t>
            </a:r>
            <a:endParaRPr sz="1100">
              <a:latin typeface="Arial"/>
              <a:cs typeface="Arial"/>
            </a:endParaRPr>
          </a:p>
          <a:p>
            <a:pPr marL="197485" indent="-18478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Font typeface="Arial"/>
              <a:buAutoNum type="arabicPeriod"/>
              <a:tabLst>
                <a:tab pos="198120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Compare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lies</a:t>
            </a:r>
            <a:endParaRPr sz="1100">
              <a:latin typeface="Arial"/>
              <a:cs typeface="Arial"/>
            </a:endParaRPr>
          </a:p>
          <a:p>
            <a:pPr marL="197485" indent="-18478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Font typeface="Arial"/>
              <a:buAutoNum type="arabicPeriod"/>
              <a:tabLst>
                <a:tab pos="198120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possi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 visuali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1535">
              <a:lnSpc>
                <a:spcPct val="100000"/>
              </a:lnSpc>
            </a:pPr>
            <a:r>
              <a:rPr sz="1400" spc="80" dirty="0"/>
              <a:t>RNA-S</a:t>
            </a:r>
            <a:r>
              <a:rPr spc="55" dirty="0"/>
              <a:t>E</a:t>
            </a:r>
            <a:r>
              <a:rPr spc="-10" dirty="0"/>
              <a:t>Q</a:t>
            </a:r>
            <a:r>
              <a:rPr spc="145" dirty="0"/>
              <a:t> </a:t>
            </a:r>
            <a:r>
              <a:rPr spc="55" dirty="0"/>
              <a:t>AN</a:t>
            </a:r>
            <a:r>
              <a:rPr spc="-10" dirty="0"/>
              <a:t>D</a:t>
            </a:r>
            <a:r>
              <a:rPr spc="145" dirty="0"/>
              <a:t> </a:t>
            </a:r>
            <a:r>
              <a:rPr spc="55" dirty="0"/>
              <a:t>ASSEMB</a:t>
            </a:r>
            <a:r>
              <a:rPr spc="-105" dirty="0"/>
              <a:t>L</a:t>
            </a:r>
            <a:r>
              <a:rPr spc="-10" dirty="0"/>
              <a:t>Y</a:t>
            </a:r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943203" y="609142"/>
            <a:ext cx="2721534" cy="1608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0807" y="2629960"/>
            <a:ext cx="224663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Goal: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reconst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uct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mRNA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sequences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56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875">
              <a:lnSpc>
                <a:spcPct val="100000"/>
              </a:lnSpc>
            </a:pPr>
            <a:r>
              <a:rPr sz="1400" spc="80" dirty="0"/>
              <a:t>RNA-S</a:t>
            </a:r>
            <a:r>
              <a:rPr spc="55" dirty="0"/>
              <a:t>E</a:t>
            </a:r>
            <a:r>
              <a:rPr spc="-10" dirty="0"/>
              <a:t>Q</a:t>
            </a:r>
            <a:r>
              <a:rPr spc="145" dirty="0"/>
              <a:t> </a:t>
            </a:r>
            <a:r>
              <a:rPr sz="1400" spc="80" dirty="0"/>
              <a:t>A</a:t>
            </a:r>
            <a:r>
              <a:rPr spc="55" dirty="0"/>
              <a:t>SSEMB</a:t>
            </a:r>
            <a:r>
              <a:rPr spc="-105" dirty="0"/>
              <a:t>L</a:t>
            </a:r>
            <a:r>
              <a:rPr spc="-10" dirty="0"/>
              <a:t>Y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512996" y="874428"/>
            <a:ext cx="135382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indent="-111125">
              <a:lnSpc>
                <a:spcPct val="100000"/>
              </a:lnSpc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Sho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 contigs</a:t>
            </a:r>
            <a:endParaRPr sz="11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endParaRPr sz="11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Contigs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re-used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4988" y="874428"/>
            <a:ext cx="1805939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904" marR="5080" indent="-243840" algn="r">
              <a:lnSpc>
                <a:spcPct val="125299"/>
              </a:lnSpc>
            </a:pPr>
            <a:r>
              <a:rPr sz="1100" spc="-35" dirty="0">
                <a:solidFill>
                  <a:srgbClr val="B2BFFF"/>
                </a:solidFill>
                <a:latin typeface="Arial"/>
                <a:cs typeface="Arial"/>
              </a:rPr>
              <a:t>a</a:t>
            </a:r>
            <a:r>
              <a:rPr sz="1100" spc="-40" dirty="0">
                <a:solidFill>
                  <a:srgbClr val="B2B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age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mRNA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 length:</a:t>
            </a:r>
            <a:r>
              <a:rPr sz="1100" spc="65" dirty="0">
                <a:solidFill>
                  <a:srgbClr val="B2B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kbp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B2B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ying </a:t>
            </a:r>
            <a:r>
              <a:rPr sz="1100" spc="-45" dirty="0">
                <a:solidFill>
                  <a:srgbClr val="B2B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xpression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 l</a:t>
            </a:r>
            <a:r>
              <a:rPr sz="1100" spc="-45" dirty="0">
                <a:solidFill>
                  <a:srgbClr val="B2BFFF"/>
                </a:solidFill>
                <a:latin typeface="Arial"/>
                <a:cs typeface="Arial"/>
              </a:rPr>
              <a:t>e</a:t>
            </a:r>
            <a:r>
              <a:rPr sz="1100" spc="-40" dirty="0">
                <a:solidFill>
                  <a:srgbClr val="B2BFF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els alte</a:t>
            </a:r>
            <a:r>
              <a:rPr sz="1100" spc="20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nati</a:t>
            </a:r>
            <a:r>
              <a:rPr sz="1100" spc="-40" dirty="0">
                <a:solidFill>
                  <a:srgbClr val="B2B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 splicing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81589" y="1533631"/>
            <a:ext cx="1166463" cy="1020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57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875">
              <a:lnSpc>
                <a:spcPct val="100000"/>
              </a:lnSpc>
            </a:pPr>
            <a:r>
              <a:rPr sz="1400" spc="80" dirty="0"/>
              <a:t>RNA-S</a:t>
            </a:r>
            <a:r>
              <a:rPr spc="55" dirty="0"/>
              <a:t>E</a:t>
            </a:r>
            <a:r>
              <a:rPr spc="-10" dirty="0"/>
              <a:t>Q</a:t>
            </a:r>
            <a:r>
              <a:rPr spc="145" dirty="0"/>
              <a:t> </a:t>
            </a:r>
            <a:r>
              <a:rPr sz="1400" spc="80" dirty="0"/>
              <a:t>A</a:t>
            </a:r>
            <a:r>
              <a:rPr spc="55" dirty="0"/>
              <a:t>SSEMB</a:t>
            </a:r>
            <a:r>
              <a:rPr spc="-105" dirty="0"/>
              <a:t>L</a:t>
            </a:r>
            <a:r>
              <a:rPr spc="-10" dirty="0"/>
              <a:t>Y</a:t>
            </a:r>
            <a:endParaRPr sz="14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58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7" y="1074834"/>
            <a:ext cx="382016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Despite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dif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erence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DNA-seq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ly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methods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apply: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996" y="1322827"/>
            <a:ext cx="1824989" cy="374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indent="-111125">
              <a:lnSpc>
                <a:spcPct val="100000"/>
              </a:lnSpc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Const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uct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uijn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aph</a:t>
            </a:r>
            <a:endParaRPr sz="11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Output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contigs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8483" y="1322827"/>
            <a:ext cx="972819" cy="374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299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(same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DNA) (same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DNA)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996" y="1742892"/>
            <a:ext cx="312420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98B2CC"/>
                </a:solidFill>
                <a:latin typeface="Arial"/>
                <a:cs typeface="Arial"/>
              </a:rPr>
              <a:t>- </a:t>
            </a:r>
            <a:r>
              <a:rPr sz="1000" spc="-1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to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re-use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contig in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dif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erent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392" y="1914962"/>
            <a:ext cx="66548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ansc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ipts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8932" y="1914962"/>
            <a:ext cx="65214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spc="-10" dirty="0">
                <a:solidFill>
                  <a:srgbClr val="FC9191"/>
                </a:solidFill>
                <a:latin typeface="Arial"/>
                <a:cs typeface="Arial"/>
              </a:rPr>
              <a:t>n</a:t>
            </a:r>
            <a:r>
              <a:rPr sz="1100" spc="-35" dirty="0">
                <a:solidFill>
                  <a:srgbClr val="FC9191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C9191"/>
                </a:solidFill>
                <a:latin typeface="Arial"/>
                <a:cs typeface="Arial"/>
              </a:rPr>
              <a:t>w</a:t>
            </a:r>
            <a:r>
              <a:rPr sz="1100" spc="-5" dirty="0">
                <a:solidFill>
                  <a:srgbClr val="FC919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C9191"/>
                </a:solidFill>
                <a:latin typeface="Arial"/>
                <a:cs typeface="Arial"/>
              </a:rPr>
              <a:t>pa</a:t>
            </a:r>
            <a:r>
              <a:rPr sz="1100" spc="30" dirty="0">
                <a:solidFill>
                  <a:srgbClr val="FC9191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C9191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605">
              <a:lnSpc>
                <a:spcPct val="100000"/>
              </a:lnSpc>
            </a:pPr>
            <a:r>
              <a:rPr sz="1400" spc="80" dirty="0"/>
              <a:t>RNA-S</a:t>
            </a:r>
            <a:r>
              <a:rPr spc="55" dirty="0"/>
              <a:t>E</a:t>
            </a:r>
            <a:r>
              <a:rPr spc="-10" dirty="0"/>
              <a:t>Q</a:t>
            </a:r>
            <a:r>
              <a:rPr spc="145" dirty="0"/>
              <a:t> </a:t>
            </a:r>
            <a:r>
              <a:rPr sz="1400" spc="80" dirty="0"/>
              <a:t>A</a:t>
            </a:r>
            <a:r>
              <a:rPr spc="55" dirty="0"/>
              <a:t>SSEMB</a:t>
            </a:r>
            <a:r>
              <a:rPr spc="-105" dirty="0"/>
              <a:t>L</a:t>
            </a:r>
            <a:r>
              <a:rPr spc="-20" dirty="0"/>
              <a:t>Y</a:t>
            </a:r>
            <a:r>
              <a:rPr sz="1400" spc="5" dirty="0"/>
              <a:t>:</a:t>
            </a:r>
            <a:r>
              <a:rPr sz="1400" spc="175" dirty="0"/>
              <a:t> </a:t>
            </a:r>
            <a:r>
              <a:rPr sz="1400" spc="80" dirty="0"/>
              <a:t>T</a:t>
            </a:r>
            <a:r>
              <a:rPr spc="55" dirty="0"/>
              <a:t>RINIT</a:t>
            </a:r>
            <a:r>
              <a:rPr spc="-10" dirty="0"/>
              <a:t>Y</a:t>
            </a:r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359993" y="585813"/>
            <a:ext cx="1944072" cy="1282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297" y="1920921"/>
            <a:ext cx="1921510" cy="83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Qui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sz="1100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inity steps:</a:t>
            </a:r>
            <a:endParaRPr sz="11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6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29019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Inch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1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29019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ysalis</a:t>
            </a:r>
            <a:endParaRPr sz="11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290195" algn="l"/>
              </a:tabLs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Butterfly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59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605">
              <a:lnSpc>
                <a:spcPct val="100000"/>
              </a:lnSpc>
            </a:pPr>
            <a:r>
              <a:rPr sz="1400" spc="80" dirty="0"/>
              <a:t>RNA-S</a:t>
            </a:r>
            <a:r>
              <a:rPr spc="55" dirty="0"/>
              <a:t>E</a:t>
            </a:r>
            <a:r>
              <a:rPr spc="-10" dirty="0"/>
              <a:t>Q</a:t>
            </a:r>
            <a:r>
              <a:rPr spc="145" dirty="0"/>
              <a:t> </a:t>
            </a:r>
            <a:r>
              <a:rPr sz="1400" spc="80" dirty="0"/>
              <a:t>A</a:t>
            </a:r>
            <a:r>
              <a:rPr spc="55" dirty="0"/>
              <a:t>SSEMB</a:t>
            </a:r>
            <a:r>
              <a:rPr spc="-105" dirty="0"/>
              <a:t>L</a:t>
            </a:r>
            <a:r>
              <a:rPr spc="-20" dirty="0"/>
              <a:t>Y</a:t>
            </a:r>
            <a:r>
              <a:rPr sz="1400" spc="5" dirty="0"/>
              <a:t>:</a:t>
            </a:r>
            <a:r>
              <a:rPr sz="1400" spc="175" dirty="0"/>
              <a:t> </a:t>
            </a:r>
            <a:r>
              <a:rPr sz="1400" spc="80" dirty="0"/>
              <a:t>T</a:t>
            </a:r>
            <a:r>
              <a:rPr spc="55" dirty="0"/>
              <a:t>RINIT</a:t>
            </a:r>
            <a:r>
              <a:rPr spc="-10" dirty="0"/>
              <a:t>Y</a:t>
            </a:r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359993" y="528005"/>
            <a:ext cx="1944072" cy="1282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2996" y="1939031"/>
            <a:ext cx="3258820" cy="928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indent="-111125">
              <a:lnSpc>
                <a:spcPct val="100000"/>
              </a:lnSpc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trike="sngStrike" spc="-10" dirty="0">
                <a:solidFill>
                  <a:srgbClr val="FFFFFF"/>
                </a:solidFill>
                <a:latin typeface="Arial"/>
                <a:cs typeface="Arial"/>
              </a:rPr>
              <a:t>Inch</a:t>
            </a:r>
            <a:r>
              <a:rPr sz="1100" strike="sngStrike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trike="sngStrike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trike="sngStrike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trike="sngStrike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strike="noStrike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trike="noStrike" spc="-10" dirty="0">
                <a:solidFill>
                  <a:srgbClr val="B2BFFF"/>
                </a:solidFill>
                <a:latin typeface="Arial"/>
                <a:cs typeface="Arial"/>
              </a:rPr>
              <a:t>de</a:t>
            </a:r>
            <a:r>
              <a:rPr sz="1100" strike="noStrike" spc="-5" dirty="0">
                <a:solidFill>
                  <a:srgbClr val="B2BFFF"/>
                </a:solidFill>
                <a:latin typeface="Arial"/>
                <a:cs typeface="Arial"/>
              </a:rPr>
              <a:t> </a:t>
            </a:r>
            <a:r>
              <a:rPr sz="1100" strike="noStrike" spc="-10" dirty="0">
                <a:solidFill>
                  <a:srgbClr val="B2BFFF"/>
                </a:solidFill>
                <a:latin typeface="Arial"/>
                <a:cs typeface="Arial"/>
              </a:rPr>
              <a:t>B</a:t>
            </a:r>
            <a:r>
              <a:rPr sz="1100" strike="noStrike" spc="5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trike="noStrike" spc="-5" dirty="0">
                <a:solidFill>
                  <a:srgbClr val="B2BFFF"/>
                </a:solidFill>
                <a:latin typeface="Arial"/>
                <a:cs typeface="Arial"/>
              </a:rPr>
              <a:t>uijn </a:t>
            </a:r>
            <a:r>
              <a:rPr sz="1100" strike="noStrike" spc="-25" dirty="0">
                <a:solidFill>
                  <a:srgbClr val="B2BFFF"/>
                </a:solidFill>
                <a:latin typeface="Arial"/>
                <a:cs typeface="Arial"/>
              </a:rPr>
              <a:t>g</a:t>
            </a:r>
            <a:r>
              <a:rPr sz="1100" strike="noStrike" spc="-20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trike="noStrike" spc="-10" dirty="0">
                <a:solidFill>
                  <a:srgbClr val="B2BFFF"/>
                </a:solidFill>
                <a:latin typeface="Arial"/>
                <a:cs typeface="Arial"/>
              </a:rPr>
              <a:t>aph</a:t>
            </a:r>
            <a:r>
              <a:rPr sz="1100" strike="noStrike" spc="-5" dirty="0">
                <a:solidFill>
                  <a:srgbClr val="B2BFFF"/>
                </a:solidFill>
                <a:latin typeface="Arial"/>
                <a:cs typeface="Arial"/>
              </a:rPr>
              <a:t> </a:t>
            </a:r>
            <a:r>
              <a:rPr sz="1100" strike="noStrike" spc="-10" dirty="0">
                <a:solidFill>
                  <a:srgbClr val="B2BFFF"/>
                </a:solidFill>
                <a:latin typeface="Arial"/>
                <a:cs typeface="Arial"/>
              </a:rPr>
              <a:t>const</a:t>
            </a:r>
            <a:r>
              <a:rPr sz="1100" strike="noStrike" spc="5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trike="noStrike" spc="-5" dirty="0">
                <a:solidFill>
                  <a:srgbClr val="B2BFFF"/>
                </a:solidFill>
                <a:latin typeface="Arial"/>
                <a:cs typeface="Arial"/>
              </a:rPr>
              <a:t>uction, </a:t>
            </a:r>
            <a:r>
              <a:rPr sz="1100" strike="noStrike" spc="-10" dirty="0">
                <a:solidFill>
                  <a:srgbClr val="B2BFFF"/>
                </a:solidFill>
                <a:latin typeface="Arial"/>
                <a:cs typeface="Arial"/>
              </a:rPr>
              <a:t>pa</a:t>
            </a:r>
            <a:r>
              <a:rPr sz="1100" strike="noStrike" spc="30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trike="noStrike" spc="-5" dirty="0">
                <a:solidFill>
                  <a:srgbClr val="B2BFFF"/>
                </a:solidFill>
                <a:latin typeface="Arial"/>
                <a:cs typeface="Arial"/>
              </a:rPr>
              <a:t>t </a:t>
            </a:r>
            <a:r>
              <a:rPr sz="1100" strike="noStrike" spc="-10" dirty="0">
                <a:solidFill>
                  <a:srgbClr val="B2B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123825" marR="5080" indent="-111125">
              <a:lnSpc>
                <a:spcPct val="102600"/>
              </a:lnSpc>
              <a:spcBef>
                <a:spcPts val="30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trike="sngStrike" spc="-1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100" strike="sngStrike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trike="sngStrike" spc="-5" dirty="0">
                <a:solidFill>
                  <a:srgbClr val="FFFFFF"/>
                </a:solidFill>
                <a:latin typeface="Arial"/>
                <a:cs typeface="Arial"/>
              </a:rPr>
              <a:t>ysalis</a:t>
            </a:r>
            <a:r>
              <a:rPr sz="1100" strike="noStrike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trike="noStrike" spc="-10" dirty="0">
                <a:solidFill>
                  <a:srgbClr val="B2BFFF"/>
                </a:solidFill>
                <a:latin typeface="Arial"/>
                <a:cs typeface="Arial"/>
              </a:rPr>
              <a:t>de</a:t>
            </a:r>
            <a:r>
              <a:rPr sz="1100" strike="noStrike" spc="-5" dirty="0">
                <a:solidFill>
                  <a:srgbClr val="B2BFFF"/>
                </a:solidFill>
                <a:latin typeface="Arial"/>
                <a:cs typeface="Arial"/>
              </a:rPr>
              <a:t> </a:t>
            </a:r>
            <a:r>
              <a:rPr sz="1100" strike="noStrike" spc="-10" dirty="0">
                <a:solidFill>
                  <a:srgbClr val="B2BFFF"/>
                </a:solidFill>
                <a:latin typeface="Arial"/>
                <a:cs typeface="Arial"/>
              </a:rPr>
              <a:t>B</a:t>
            </a:r>
            <a:r>
              <a:rPr sz="1100" strike="noStrike" spc="5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trike="noStrike" spc="-5" dirty="0">
                <a:solidFill>
                  <a:srgbClr val="B2BFFF"/>
                </a:solidFill>
                <a:latin typeface="Arial"/>
                <a:cs typeface="Arial"/>
              </a:rPr>
              <a:t>uijn </a:t>
            </a:r>
            <a:r>
              <a:rPr sz="1100" strike="noStrike" spc="-25" dirty="0">
                <a:solidFill>
                  <a:srgbClr val="B2BFFF"/>
                </a:solidFill>
                <a:latin typeface="Arial"/>
                <a:cs typeface="Arial"/>
              </a:rPr>
              <a:t>g</a:t>
            </a:r>
            <a:r>
              <a:rPr sz="1100" strike="noStrike" spc="-20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trike="noStrike" spc="-10" dirty="0">
                <a:solidFill>
                  <a:srgbClr val="B2BFFF"/>
                </a:solidFill>
                <a:latin typeface="Arial"/>
                <a:cs typeface="Arial"/>
              </a:rPr>
              <a:t>aph</a:t>
            </a:r>
            <a:r>
              <a:rPr sz="1100" strike="noStrike" spc="-5" dirty="0">
                <a:solidFill>
                  <a:srgbClr val="B2BFFF"/>
                </a:solidFill>
                <a:latin typeface="Arial"/>
                <a:cs typeface="Arial"/>
              </a:rPr>
              <a:t> </a:t>
            </a:r>
            <a:r>
              <a:rPr sz="1100" strike="noStrike" spc="-10" dirty="0">
                <a:solidFill>
                  <a:srgbClr val="B2BFFF"/>
                </a:solidFill>
                <a:latin typeface="Arial"/>
                <a:cs typeface="Arial"/>
              </a:rPr>
              <a:t>const</a:t>
            </a:r>
            <a:r>
              <a:rPr sz="1100" strike="noStrike" spc="5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trike="noStrike" spc="-5" dirty="0">
                <a:solidFill>
                  <a:srgbClr val="B2BFFF"/>
                </a:solidFill>
                <a:latin typeface="Arial"/>
                <a:cs typeface="Arial"/>
              </a:rPr>
              <a:t>uction, </a:t>
            </a:r>
            <a:r>
              <a:rPr sz="1100" strike="noStrike" spc="-10" dirty="0">
                <a:solidFill>
                  <a:srgbClr val="B2BFFF"/>
                </a:solidFill>
                <a:latin typeface="Arial"/>
                <a:cs typeface="Arial"/>
              </a:rPr>
              <a:t>pa</a:t>
            </a:r>
            <a:r>
              <a:rPr sz="1100" strike="noStrike" spc="30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trike="noStrike" spc="-5" dirty="0">
                <a:solidFill>
                  <a:srgbClr val="B2BFFF"/>
                </a:solidFill>
                <a:latin typeface="Arial"/>
                <a:cs typeface="Arial"/>
              </a:rPr>
              <a:t>t 2, </a:t>
            </a:r>
            <a:r>
              <a:rPr sz="1100" strike="noStrike" spc="-10" dirty="0">
                <a:solidFill>
                  <a:srgbClr val="B2BFFF"/>
                </a:solidFill>
                <a:latin typeface="Arial"/>
                <a:cs typeface="Arial"/>
              </a:rPr>
              <a:t>then</a:t>
            </a:r>
            <a:r>
              <a:rPr sz="1100" strike="noStrike" spc="-5" dirty="0">
                <a:solidFill>
                  <a:srgbClr val="B2BFFF"/>
                </a:solidFill>
                <a:latin typeface="Arial"/>
                <a:cs typeface="Arial"/>
              </a:rPr>
              <a:t> pa</a:t>
            </a:r>
            <a:r>
              <a:rPr sz="1100" strike="noStrike" spc="30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trike="noStrike" spc="-5" dirty="0">
                <a:solidFill>
                  <a:srgbClr val="B2BFFF"/>
                </a:solidFill>
                <a:latin typeface="Arial"/>
                <a:cs typeface="Arial"/>
              </a:rPr>
              <a:t>titioning</a:t>
            </a:r>
            <a:endParaRPr sz="1100">
              <a:latin typeface="Arial"/>
              <a:cs typeface="Arial"/>
            </a:endParaRPr>
          </a:p>
          <a:p>
            <a:pPr marL="123825" marR="281940" indent="-111125">
              <a:lnSpc>
                <a:spcPct val="102600"/>
              </a:lnSpc>
              <a:spcBef>
                <a:spcPts val="30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trike="sngStrike" spc="-1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1100" strike="sngStrike" spc="-5" dirty="0">
                <a:solidFill>
                  <a:srgbClr val="FFFFFF"/>
                </a:solidFill>
                <a:latin typeface="Arial"/>
                <a:cs typeface="Arial"/>
              </a:rPr>
              <a:t>terfly</a:t>
            </a:r>
            <a:r>
              <a:rPr sz="1100" strike="noStrike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trike="noStrike" spc="-10" dirty="0">
                <a:solidFill>
                  <a:srgbClr val="B2BFFF"/>
                </a:solidFill>
                <a:latin typeface="Arial"/>
                <a:cs typeface="Arial"/>
              </a:rPr>
              <a:t>G</a:t>
            </a:r>
            <a:r>
              <a:rPr sz="1100" strike="noStrike" spc="-20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trike="noStrike" spc="-10" dirty="0">
                <a:solidFill>
                  <a:srgbClr val="B2BFFF"/>
                </a:solidFill>
                <a:latin typeface="Arial"/>
                <a:cs typeface="Arial"/>
              </a:rPr>
              <a:t>aph</a:t>
            </a:r>
            <a:r>
              <a:rPr sz="1100" strike="noStrike" spc="-5" dirty="0">
                <a:solidFill>
                  <a:srgbClr val="B2BFFF"/>
                </a:solidFill>
                <a:latin typeface="Arial"/>
                <a:cs typeface="Arial"/>
              </a:rPr>
              <a:t> t</a:t>
            </a:r>
            <a:r>
              <a:rPr sz="1100" strike="noStrike" spc="-20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trike="noStrike" spc="-35" dirty="0">
                <a:solidFill>
                  <a:srgbClr val="B2BFFF"/>
                </a:solidFill>
                <a:latin typeface="Arial"/>
                <a:cs typeface="Arial"/>
              </a:rPr>
              <a:t>a</a:t>
            </a:r>
            <a:r>
              <a:rPr sz="1100" strike="noStrike" spc="-40" dirty="0">
                <a:solidFill>
                  <a:srgbClr val="B2BFFF"/>
                </a:solidFill>
                <a:latin typeface="Arial"/>
                <a:cs typeface="Arial"/>
              </a:rPr>
              <a:t>v</a:t>
            </a:r>
            <a:r>
              <a:rPr sz="1100" strike="noStrike" spc="-5" dirty="0">
                <a:solidFill>
                  <a:srgbClr val="B2BFFF"/>
                </a:solidFill>
                <a:latin typeface="Arial"/>
                <a:cs typeface="Arial"/>
              </a:rPr>
              <a:t>ersal </a:t>
            </a:r>
            <a:r>
              <a:rPr sz="1100" strike="noStrike" spc="-10" dirty="0">
                <a:solidFill>
                  <a:srgbClr val="B2BFFF"/>
                </a:solidFill>
                <a:latin typeface="Arial"/>
                <a:cs typeface="Arial"/>
              </a:rPr>
              <a:t>using</a:t>
            </a:r>
            <a:r>
              <a:rPr sz="1100" strike="noStrike" spc="-5" dirty="0">
                <a:solidFill>
                  <a:srgbClr val="B2BFFF"/>
                </a:solidFill>
                <a:latin typeface="Arial"/>
                <a:cs typeface="Arial"/>
              </a:rPr>
              <a:t> </a:t>
            </a:r>
            <a:r>
              <a:rPr sz="1100" strike="noStrike" spc="-10" dirty="0">
                <a:solidFill>
                  <a:srgbClr val="B2BFFF"/>
                </a:solidFill>
                <a:latin typeface="Arial"/>
                <a:cs typeface="Arial"/>
              </a:rPr>
              <a:t>read</a:t>
            </a:r>
            <a:r>
              <a:rPr sz="1100" strike="noStrike" spc="-30" dirty="0">
                <a:solidFill>
                  <a:srgbClr val="B2BFFF"/>
                </a:solidFill>
                <a:latin typeface="Arial"/>
                <a:cs typeface="Arial"/>
              </a:rPr>
              <a:t>s</a:t>
            </a:r>
            <a:r>
              <a:rPr sz="1100" strike="noStrike" spc="-5" dirty="0">
                <a:solidFill>
                  <a:srgbClr val="B2BFFF"/>
                </a:solidFill>
                <a:latin typeface="Arial"/>
                <a:cs typeface="Arial"/>
              </a:rPr>
              <a:t>, iso</a:t>
            </a:r>
            <a:r>
              <a:rPr sz="1100" strike="noStrike" spc="-40" dirty="0">
                <a:solidFill>
                  <a:srgbClr val="B2BFFF"/>
                </a:solidFill>
                <a:latin typeface="Arial"/>
                <a:cs typeface="Arial"/>
              </a:rPr>
              <a:t>f</a:t>
            </a:r>
            <a:r>
              <a:rPr sz="1100" strike="noStrike" spc="-10" dirty="0">
                <a:solidFill>
                  <a:srgbClr val="B2BFFF"/>
                </a:solidFill>
                <a:latin typeface="Arial"/>
                <a:cs typeface="Arial"/>
              </a:rPr>
              <a:t>o</a:t>
            </a:r>
            <a:r>
              <a:rPr sz="1100" strike="noStrike" spc="20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trike="noStrike" spc="-10" dirty="0">
                <a:solidFill>
                  <a:srgbClr val="B2BFFF"/>
                </a:solidFill>
                <a:latin typeface="Arial"/>
                <a:cs typeface="Arial"/>
              </a:rPr>
              <a:t>ms</a:t>
            </a:r>
            <a:r>
              <a:rPr sz="1100" strike="noStrike" spc="-5" dirty="0">
                <a:solidFill>
                  <a:srgbClr val="B2BFFF"/>
                </a:solidFill>
                <a:latin typeface="Arial"/>
                <a:cs typeface="Arial"/>
              </a:rPr>
              <a:t> e</a:t>
            </a:r>
            <a:r>
              <a:rPr sz="1100" strike="noStrike" spc="-25" dirty="0">
                <a:solidFill>
                  <a:srgbClr val="B2BFFF"/>
                </a:solidFill>
                <a:latin typeface="Arial"/>
                <a:cs typeface="Arial"/>
              </a:rPr>
              <a:t>n</a:t>
            </a:r>
            <a:r>
              <a:rPr sz="1100" strike="noStrike" spc="-10" dirty="0">
                <a:solidFill>
                  <a:srgbClr val="B2BFFF"/>
                </a:solidFill>
                <a:latin typeface="Arial"/>
                <a:cs typeface="Arial"/>
              </a:rPr>
              <a:t>ume</a:t>
            </a:r>
            <a:r>
              <a:rPr sz="1100" strike="noStrike" spc="-20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trike="noStrike" spc="-5" dirty="0">
                <a:solidFill>
                  <a:srgbClr val="B2BFFF"/>
                </a:solidFill>
                <a:latin typeface="Arial"/>
                <a:cs typeface="Arial"/>
              </a:rPr>
              <a:t>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60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634">
              <a:lnSpc>
                <a:spcPct val="100000"/>
              </a:lnSpc>
            </a:pPr>
            <a:r>
              <a:rPr sz="1400" spc="80" dirty="0"/>
              <a:t>RNA-S</a:t>
            </a:r>
            <a:r>
              <a:rPr spc="55" dirty="0"/>
              <a:t>E</a:t>
            </a:r>
            <a:r>
              <a:rPr spc="-10" dirty="0"/>
              <a:t>Q</a:t>
            </a:r>
            <a:r>
              <a:rPr spc="145" dirty="0"/>
              <a:t> </a:t>
            </a:r>
            <a:r>
              <a:rPr sz="1400" spc="80" dirty="0"/>
              <a:t>A</a:t>
            </a:r>
            <a:r>
              <a:rPr spc="55" dirty="0"/>
              <a:t>SSEMB</a:t>
            </a:r>
            <a:r>
              <a:rPr spc="-105" dirty="0"/>
              <a:t>L</a:t>
            </a:r>
            <a:r>
              <a:rPr spc="-20" dirty="0"/>
              <a:t>Y</a:t>
            </a:r>
            <a:r>
              <a:rPr sz="1400" spc="5" dirty="0"/>
              <a:t>:</a:t>
            </a:r>
            <a:r>
              <a:rPr sz="1400" spc="175" dirty="0"/>
              <a:t> </a:t>
            </a:r>
            <a:r>
              <a:rPr sz="1400" spc="80" dirty="0"/>
              <a:t>T</a:t>
            </a:r>
            <a:r>
              <a:rPr spc="55" dirty="0"/>
              <a:t>RINIT</a:t>
            </a:r>
            <a:r>
              <a:rPr spc="-10" dirty="0"/>
              <a:t>Y</a:t>
            </a:r>
            <a:r>
              <a:rPr spc="150" dirty="0"/>
              <a:t> </a:t>
            </a:r>
            <a:r>
              <a:rPr sz="1400" spc="5" dirty="0"/>
              <a:t>-</a:t>
            </a:r>
            <a:r>
              <a:rPr sz="1400" spc="80" dirty="0"/>
              <a:t> </a:t>
            </a:r>
            <a:r>
              <a:rPr sz="1400" spc="15" dirty="0"/>
              <a:t>1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512996" y="652530"/>
            <a:ext cx="78740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98B2CC"/>
                </a:solidFill>
                <a:latin typeface="Arial"/>
                <a:cs typeface="Arial"/>
              </a:rPr>
              <a:t>- </a:t>
            </a:r>
            <a:r>
              <a:rPr sz="1000" spc="-1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orm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3" y="862468"/>
            <a:ext cx="3499195" cy="635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4392" y="1925823"/>
            <a:ext cx="265112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9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-mer</a:t>
            </a:r>
            <a:r>
              <a:rPr sz="1100" i="1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const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uct contigs carelessl</a:t>
            </a:r>
            <a:r>
              <a:rPr sz="1100" i="1" spc="-1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61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7298" y="2564654"/>
            <a:ext cx="3893185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Contigs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might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correspond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to the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undant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iso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m,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ut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no gua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ante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634">
              <a:lnSpc>
                <a:spcPct val="100000"/>
              </a:lnSpc>
            </a:pPr>
            <a:r>
              <a:rPr sz="1400" spc="80" dirty="0"/>
              <a:t>RNA-S</a:t>
            </a:r>
            <a:r>
              <a:rPr spc="55" dirty="0"/>
              <a:t>E</a:t>
            </a:r>
            <a:r>
              <a:rPr spc="-10" dirty="0"/>
              <a:t>Q</a:t>
            </a:r>
            <a:r>
              <a:rPr spc="145" dirty="0"/>
              <a:t> </a:t>
            </a:r>
            <a:r>
              <a:rPr sz="1400" spc="80" dirty="0"/>
              <a:t>A</a:t>
            </a:r>
            <a:r>
              <a:rPr spc="55" dirty="0"/>
              <a:t>SSEMB</a:t>
            </a:r>
            <a:r>
              <a:rPr spc="-105" dirty="0"/>
              <a:t>L</a:t>
            </a:r>
            <a:r>
              <a:rPr spc="-20" dirty="0"/>
              <a:t>Y</a:t>
            </a:r>
            <a:r>
              <a:rPr sz="1400" spc="5" dirty="0"/>
              <a:t>:</a:t>
            </a:r>
            <a:r>
              <a:rPr sz="1400" spc="175" dirty="0"/>
              <a:t> </a:t>
            </a:r>
            <a:r>
              <a:rPr sz="1400" spc="80" dirty="0"/>
              <a:t>T</a:t>
            </a:r>
            <a:r>
              <a:rPr spc="55" dirty="0"/>
              <a:t>RINIT</a:t>
            </a:r>
            <a:r>
              <a:rPr spc="-10" dirty="0"/>
              <a:t>Y</a:t>
            </a:r>
            <a:r>
              <a:rPr spc="150" dirty="0"/>
              <a:t> </a:t>
            </a:r>
            <a:r>
              <a:rPr sz="1400" spc="5" dirty="0"/>
              <a:t>-</a:t>
            </a:r>
            <a:r>
              <a:rPr sz="1400" spc="80" dirty="0"/>
              <a:t> </a:t>
            </a:r>
            <a:r>
              <a:rPr sz="1400" spc="15" dirty="0"/>
              <a:t>2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512996" y="368304"/>
            <a:ext cx="762000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98B2CC"/>
                </a:solidFill>
                <a:latin typeface="Arial"/>
                <a:cs typeface="Arial"/>
              </a:rPr>
              <a:t>- </a:t>
            </a:r>
            <a:r>
              <a:rPr sz="1000" spc="-1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100" b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ysalis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3" y="548188"/>
            <a:ext cx="3499317" cy="145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7298" y="2069307"/>
            <a:ext cx="341122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0" marR="51435">
              <a:lnSpc>
                <a:spcPct val="102600"/>
              </a:lnSpc>
            </a:pP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lap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Inch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i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contigs to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const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uct the t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ue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de B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uijn 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aph.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Then,</a:t>
            </a:r>
            <a:endParaRPr sz="1100">
              <a:latin typeface="Arial"/>
              <a:cs typeface="Arial"/>
            </a:endParaRPr>
          </a:p>
          <a:p>
            <a:pPr marL="289560" marR="5080">
              <a:lnSpc>
                <a:spcPct val="102600"/>
              </a:lnSpc>
              <a:spcBef>
                <a:spcPts val="280"/>
              </a:spcBef>
            </a:pPr>
            <a:r>
              <a:rPr sz="1100" i="1" spc="-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i="1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tition the 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aph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output the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reads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aligning to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 each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1100" i="1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tition.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62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634">
              <a:lnSpc>
                <a:spcPct val="100000"/>
              </a:lnSpc>
            </a:pPr>
            <a:r>
              <a:rPr sz="1400" spc="80" dirty="0"/>
              <a:t>RNA-S</a:t>
            </a:r>
            <a:r>
              <a:rPr spc="55" dirty="0"/>
              <a:t>E</a:t>
            </a:r>
            <a:r>
              <a:rPr spc="-10" dirty="0"/>
              <a:t>Q</a:t>
            </a:r>
            <a:r>
              <a:rPr spc="145" dirty="0"/>
              <a:t> </a:t>
            </a:r>
            <a:r>
              <a:rPr sz="1400" spc="80" dirty="0"/>
              <a:t>A</a:t>
            </a:r>
            <a:r>
              <a:rPr spc="55" dirty="0"/>
              <a:t>SSEMB</a:t>
            </a:r>
            <a:r>
              <a:rPr spc="-105" dirty="0"/>
              <a:t>L</a:t>
            </a:r>
            <a:r>
              <a:rPr spc="-20" dirty="0"/>
              <a:t>Y</a:t>
            </a:r>
            <a:r>
              <a:rPr sz="1400" spc="5" dirty="0"/>
              <a:t>:</a:t>
            </a:r>
            <a:r>
              <a:rPr sz="1400" spc="175" dirty="0"/>
              <a:t> </a:t>
            </a:r>
            <a:r>
              <a:rPr sz="1400" spc="80" dirty="0"/>
              <a:t>T</a:t>
            </a:r>
            <a:r>
              <a:rPr spc="55" dirty="0"/>
              <a:t>RINIT</a:t>
            </a:r>
            <a:r>
              <a:rPr spc="-10" dirty="0"/>
              <a:t>Y</a:t>
            </a:r>
            <a:r>
              <a:rPr spc="150" dirty="0"/>
              <a:t> </a:t>
            </a:r>
            <a:r>
              <a:rPr sz="1400" spc="5" dirty="0"/>
              <a:t>-</a:t>
            </a:r>
            <a:r>
              <a:rPr sz="1400" spc="80" dirty="0"/>
              <a:t> </a:t>
            </a:r>
            <a:r>
              <a:rPr sz="1400" spc="15" dirty="0"/>
              <a:t>3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512996" y="500854"/>
            <a:ext cx="70485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98B2CC"/>
                </a:solidFill>
                <a:latin typeface="Arial"/>
                <a:cs typeface="Arial"/>
              </a:rPr>
              <a:t>- </a:t>
            </a:r>
            <a:r>
              <a:rPr sz="1000" spc="-1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Butterf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3" y="737750"/>
            <a:ext cx="3499195" cy="1206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4392" y="2012158"/>
            <a:ext cx="2978785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100" i="1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erse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uijn 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aph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1100" i="1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tition to output iso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i="1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ms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63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7294" y="2793814"/>
            <a:ext cx="3856354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100" spc="-5" dirty="0">
                <a:solidFill>
                  <a:srgbClr val="FC9191"/>
                </a:solidFill>
                <a:latin typeface="Arial"/>
                <a:cs typeface="Arial"/>
              </a:rPr>
              <a:t>Dif</a:t>
            </a:r>
            <a:r>
              <a:rPr sz="1100" spc="-40" dirty="0">
                <a:solidFill>
                  <a:srgbClr val="FC9191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C9191"/>
                </a:solidFill>
                <a:latin typeface="Arial"/>
                <a:cs typeface="Arial"/>
              </a:rPr>
              <a:t>erence</a:t>
            </a:r>
            <a:r>
              <a:rPr sz="1100" spc="-5" dirty="0">
                <a:solidFill>
                  <a:srgbClr val="FC9191"/>
                </a:solidFill>
                <a:latin typeface="Arial"/>
                <a:cs typeface="Arial"/>
              </a:rPr>
              <a:t> with </a:t>
            </a:r>
            <a:r>
              <a:rPr sz="1100" spc="-10" dirty="0">
                <a:solidFill>
                  <a:srgbClr val="FC9191"/>
                </a:solidFill>
                <a:latin typeface="Arial"/>
                <a:cs typeface="Arial"/>
              </a:rPr>
              <a:t>DNA-seq</a:t>
            </a:r>
            <a:r>
              <a:rPr sz="1100" spc="-5" dirty="0">
                <a:solidFill>
                  <a:srgbClr val="FC919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C9191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C9191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C9191"/>
                </a:solidFill>
                <a:latin typeface="Arial"/>
                <a:cs typeface="Arial"/>
              </a:rPr>
              <a:t>ly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iso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ar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definition, not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-mer-disjoint.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8275">
              <a:lnSpc>
                <a:spcPct val="100000"/>
              </a:lnSpc>
            </a:pPr>
            <a:r>
              <a:rPr sz="1400" spc="80" dirty="0"/>
              <a:t>T</a:t>
            </a:r>
            <a:r>
              <a:rPr spc="55" dirty="0"/>
              <a:t>H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z="1400" spc="80" dirty="0"/>
              <a:t>"W</a:t>
            </a:r>
            <a:r>
              <a:rPr spc="55" dirty="0"/>
              <a:t>HY</a:t>
            </a:r>
            <a:r>
              <a:rPr sz="1400" spc="10" dirty="0"/>
              <a:t>"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12996" y="790531"/>
            <a:ext cx="2682240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indent="-111125">
              <a:lnSpc>
                <a:spcPct val="100000"/>
              </a:lnSpc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erence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genome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/ 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ansc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iptome</a:t>
            </a:r>
            <a:endParaRPr sz="1100" dirty="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endParaRPr sz="1100" dirty="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inse</a:t>
            </a: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tions</a:t>
            </a:r>
            <a:endParaRPr sz="1100" dirty="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Un-mapped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reads</a:t>
            </a:r>
            <a:endParaRPr sz="1100" dirty="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SNPs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non-model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organisms</a:t>
            </a:r>
            <a:endParaRPr sz="1100" dirty="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SV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fr-CH" sz="11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5" dirty="0" smtClean="0">
                <a:solidFill>
                  <a:srgbClr val="FFFFFF"/>
                </a:solidFill>
                <a:latin typeface="Arial"/>
                <a:cs typeface="Arial"/>
              </a:rPr>
              <a:t>Specific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regions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of interest</a:t>
            </a:r>
            <a:endParaRPr sz="1100" dirty="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SzPct val="90909"/>
              <a:buFont typeface="Arial"/>
              <a:buChar char="-"/>
              <a:tabLst>
                <a:tab pos="124460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Metagenomics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000" spc="-5" dirty="0">
                <a:solidFill>
                  <a:srgbClr val="98B2CC"/>
                </a:solidFill>
                <a:latin typeface="Arial"/>
                <a:cs typeface="Arial"/>
              </a:rPr>
              <a:t>- </a:t>
            </a:r>
            <a:r>
              <a:rPr sz="1000" spc="-1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8395">
              <a:lnSpc>
                <a:spcPct val="100000"/>
              </a:lnSpc>
            </a:pPr>
            <a:r>
              <a:rPr sz="1400" spc="85" dirty="0"/>
              <a:t>M</a:t>
            </a:r>
            <a:r>
              <a:rPr spc="55" dirty="0"/>
              <a:t>U</a:t>
            </a:r>
            <a:r>
              <a:rPr spc="-70" dirty="0"/>
              <a:t>L</a:t>
            </a:r>
            <a:r>
              <a:rPr spc="55" dirty="0"/>
              <a:t>TI</a:t>
            </a:r>
            <a:r>
              <a:rPr sz="1400" spc="75" dirty="0"/>
              <a:t>-</a:t>
            </a:r>
            <a:r>
              <a:rPr spc="-10" dirty="0"/>
              <a:t>K</a:t>
            </a:r>
            <a:r>
              <a:rPr spc="145" dirty="0"/>
              <a:t> </a:t>
            </a:r>
            <a:r>
              <a:rPr spc="55" dirty="0"/>
              <a:t>ASSEMB</a:t>
            </a:r>
            <a:r>
              <a:rPr spc="-105" dirty="0"/>
              <a:t>L</a:t>
            </a:r>
            <a:r>
              <a:rPr spc="-10" dirty="0"/>
              <a:t>Y</a:t>
            </a:r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386678" y="819494"/>
            <a:ext cx="854075" cy="427355"/>
          </a:xfrm>
          <a:custGeom>
            <a:avLst/>
            <a:gdLst/>
            <a:ahLst/>
            <a:cxnLst/>
            <a:rect l="l" t="t" r="r" b="b"/>
            <a:pathLst>
              <a:path w="854075" h="427355">
                <a:moveTo>
                  <a:pt x="812971" y="0"/>
                </a:moveTo>
                <a:lnTo>
                  <a:pt x="40779" y="0"/>
                </a:lnTo>
                <a:lnTo>
                  <a:pt x="32914" y="751"/>
                </a:lnTo>
                <a:lnTo>
                  <a:pt x="19837" y="5748"/>
                </a:lnTo>
                <a:lnTo>
                  <a:pt x="9404" y="14676"/>
                </a:lnTo>
                <a:lnTo>
                  <a:pt x="2498" y="26649"/>
                </a:lnTo>
                <a:lnTo>
                  <a:pt x="0" y="40779"/>
                </a:lnTo>
                <a:lnTo>
                  <a:pt x="749" y="393961"/>
                </a:lnTo>
                <a:lnTo>
                  <a:pt x="5740" y="407036"/>
                </a:lnTo>
                <a:lnTo>
                  <a:pt x="14663" y="417469"/>
                </a:lnTo>
                <a:lnTo>
                  <a:pt x="26637" y="424376"/>
                </a:lnTo>
                <a:lnTo>
                  <a:pt x="40779" y="426875"/>
                </a:lnTo>
                <a:lnTo>
                  <a:pt x="820828" y="426126"/>
                </a:lnTo>
                <a:lnTo>
                  <a:pt x="833908" y="421135"/>
                </a:lnTo>
                <a:lnTo>
                  <a:pt x="844343" y="412213"/>
                </a:lnTo>
                <a:lnTo>
                  <a:pt x="851252" y="400243"/>
                </a:lnTo>
                <a:lnTo>
                  <a:pt x="853750" y="386108"/>
                </a:lnTo>
                <a:lnTo>
                  <a:pt x="853000" y="32920"/>
                </a:lnTo>
                <a:lnTo>
                  <a:pt x="848007" y="19847"/>
                </a:lnTo>
                <a:lnTo>
                  <a:pt x="839084" y="9412"/>
                </a:lnTo>
                <a:lnTo>
                  <a:pt x="827111" y="2500"/>
                </a:lnTo>
                <a:lnTo>
                  <a:pt x="812971" y="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678" y="819494"/>
            <a:ext cx="854075" cy="427355"/>
          </a:xfrm>
          <a:custGeom>
            <a:avLst/>
            <a:gdLst/>
            <a:ahLst/>
            <a:cxnLst/>
            <a:rect l="l" t="t" r="r" b="b"/>
            <a:pathLst>
              <a:path w="854075" h="427355">
                <a:moveTo>
                  <a:pt x="40779" y="0"/>
                </a:moveTo>
                <a:lnTo>
                  <a:pt x="812971" y="0"/>
                </a:lnTo>
                <a:lnTo>
                  <a:pt x="827111" y="2500"/>
                </a:lnTo>
                <a:lnTo>
                  <a:pt x="839084" y="9412"/>
                </a:lnTo>
                <a:lnTo>
                  <a:pt x="848007" y="19847"/>
                </a:lnTo>
                <a:lnTo>
                  <a:pt x="853000" y="32920"/>
                </a:lnTo>
                <a:lnTo>
                  <a:pt x="853750" y="386108"/>
                </a:lnTo>
                <a:lnTo>
                  <a:pt x="851252" y="400243"/>
                </a:lnTo>
                <a:lnTo>
                  <a:pt x="844343" y="412213"/>
                </a:lnTo>
                <a:lnTo>
                  <a:pt x="833908" y="421135"/>
                </a:lnTo>
                <a:lnTo>
                  <a:pt x="820828" y="426126"/>
                </a:lnTo>
                <a:lnTo>
                  <a:pt x="40779" y="426875"/>
                </a:lnTo>
                <a:lnTo>
                  <a:pt x="26637" y="424376"/>
                </a:lnTo>
                <a:lnTo>
                  <a:pt x="14663" y="417469"/>
                </a:lnTo>
                <a:lnTo>
                  <a:pt x="5740" y="407036"/>
                </a:lnTo>
                <a:lnTo>
                  <a:pt x="749" y="393961"/>
                </a:lnTo>
                <a:lnTo>
                  <a:pt x="0" y="40779"/>
                </a:lnTo>
                <a:lnTo>
                  <a:pt x="2498" y="26649"/>
                </a:lnTo>
                <a:lnTo>
                  <a:pt x="9404" y="14676"/>
                </a:lnTo>
                <a:lnTo>
                  <a:pt x="19837" y="5748"/>
                </a:lnTo>
                <a:lnTo>
                  <a:pt x="32914" y="751"/>
                </a:lnTo>
                <a:lnTo>
                  <a:pt x="40779" y="0"/>
                </a:lnTo>
                <a:close/>
              </a:path>
            </a:pathLst>
          </a:custGeom>
          <a:ln w="24901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977" y="586359"/>
            <a:ext cx="36195" cy="178435"/>
          </a:xfrm>
          <a:custGeom>
            <a:avLst/>
            <a:gdLst/>
            <a:ahLst/>
            <a:cxnLst/>
            <a:rect l="l" t="t" r="r" b="b"/>
            <a:pathLst>
              <a:path w="36194" h="178434">
                <a:moveTo>
                  <a:pt x="0" y="0"/>
                </a:moveTo>
                <a:lnTo>
                  <a:pt x="35576" y="177866"/>
                </a:lnTo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825" y="712601"/>
            <a:ext cx="27940" cy="52069"/>
          </a:xfrm>
          <a:custGeom>
            <a:avLst/>
            <a:gdLst/>
            <a:ahLst/>
            <a:cxnLst/>
            <a:rect l="l" t="t" r="r" b="b"/>
            <a:pathLst>
              <a:path w="27940" h="52070">
                <a:moveTo>
                  <a:pt x="0" y="5571"/>
                </a:moveTo>
                <a:lnTo>
                  <a:pt x="23728" y="51623"/>
                </a:lnTo>
                <a:lnTo>
                  <a:pt x="26560" y="16739"/>
                </a:lnTo>
                <a:lnTo>
                  <a:pt x="16739" y="16739"/>
                </a:lnTo>
                <a:lnTo>
                  <a:pt x="0" y="5571"/>
                </a:lnTo>
                <a:close/>
              </a:path>
              <a:path w="27940" h="52070">
                <a:moveTo>
                  <a:pt x="27919" y="0"/>
                </a:moveTo>
                <a:lnTo>
                  <a:pt x="16739" y="16739"/>
                </a:lnTo>
                <a:lnTo>
                  <a:pt x="26560" y="16739"/>
                </a:lnTo>
                <a:lnTo>
                  <a:pt x="27919" y="0"/>
                </a:lnTo>
                <a:close/>
              </a:path>
            </a:pathLst>
          </a:custGeom>
          <a:solidFill>
            <a:srgbClr val="D2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9825" y="712601"/>
            <a:ext cx="27940" cy="52069"/>
          </a:xfrm>
          <a:custGeom>
            <a:avLst/>
            <a:gdLst/>
            <a:ahLst/>
            <a:cxnLst/>
            <a:rect l="l" t="t" r="r" b="b"/>
            <a:pathLst>
              <a:path w="27940" h="52070">
                <a:moveTo>
                  <a:pt x="16739" y="16739"/>
                </a:moveTo>
                <a:lnTo>
                  <a:pt x="0" y="5571"/>
                </a:lnTo>
                <a:lnTo>
                  <a:pt x="23728" y="51623"/>
                </a:lnTo>
                <a:lnTo>
                  <a:pt x="27919" y="0"/>
                </a:lnTo>
                <a:lnTo>
                  <a:pt x="16739" y="16739"/>
                </a:lnTo>
                <a:close/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7268" y="819494"/>
            <a:ext cx="854075" cy="427355"/>
          </a:xfrm>
          <a:custGeom>
            <a:avLst/>
            <a:gdLst/>
            <a:ahLst/>
            <a:cxnLst/>
            <a:rect l="l" t="t" r="r" b="b"/>
            <a:pathLst>
              <a:path w="854075" h="427355">
                <a:moveTo>
                  <a:pt x="812971" y="0"/>
                </a:moveTo>
                <a:lnTo>
                  <a:pt x="40791" y="0"/>
                </a:lnTo>
                <a:lnTo>
                  <a:pt x="32917" y="753"/>
                </a:lnTo>
                <a:lnTo>
                  <a:pt x="19840" y="5752"/>
                </a:lnTo>
                <a:lnTo>
                  <a:pt x="9406" y="14680"/>
                </a:lnTo>
                <a:lnTo>
                  <a:pt x="2498" y="26651"/>
                </a:lnTo>
                <a:lnTo>
                  <a:pt x="0" y="40779"/>
                </a:lnTo>
                <a:lnTo>
                  <a:pt x="751" y="393969"/>
                </a:lnTo>
                <a:lnTo>
                  <a:pt x="5746" y="407041"/>
                </a:lnTo>
                <a:lnTo>
                  <a:pt x="14674" y="417471"/>
                </a:lnTo>
                <a:lnTo>
                  <a:pt x="26650" y="424377"/>
                </a:lnTo>
                <a:lnTo>
                  <a:pt x="40791" y="426875"/>
                </a:lnTo>
                <a:lnTo>
                  <a:pt x="820835" y="426125"/>
                </a:lnTo>
                <a:lnTo>
                  <a:pt x="833914" y="421133"/>
                </a:lnTo>
                <a:lnTo>
                  <a:pt x="844351" y="412211"/>
                </a:lnTo>
                <a:lnTo>
                  <a:pt x="851260" y="400242"/>
                </a:lnTo>
                <a:lnTo>
                  <a:pt x="853760" y="386108"/>
                </a:lnTo>
                <a:lnTo>
                  <a:pt x="853007" y="32914"/>
                </a:lnTo>
                <a:lnTo>
                  <a:pt x="848011" y="19843"/>
                </a:lnTo>
                <a:lnTo>
                  <a:pt x="839085" y="9410"/>
                </a:lnTo>
                <a:lnTo>
                  <a:pt x="827111" y="2500"/>
                </a:lnTo>
                <a:lnTo>
                  <a:pt x="812971" y="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7268" y="819494"/>
            <a:ext cx="854075" cy="427355"/>
          </a:xfrm>
          <a:custGeom>
            <a:avLst/>
            <a:gdLst/>
            <a:ahLst/>
            <a:cxnLst/>
            <a:rect l="l" t="t" r="r" b="b"/>
            <a:pathLst>
              <a:path w="854075" h="427355">
                <a:moveTo>
                  <a:pt x="40791" y="0"/>
                </a:moveTo>
                <a:lnTo>
                  <a:pt x="812971" y="0"/>
                </a:lnTo>
                <a:lnTo>
                  <a:pt x="827111" y="2500"/>
                </a:lnTo>
                <a:lnTo>
                  <a:pt x="839085" y="9410"/>
                </a:lnTo>
                <a:lnTo>
                  <a:pt x="848011" y="19843"/>
                </a:lnTo>
                <a:lnTo>
                  <a:pt x="853007" y="32914"/>
                </a:lnTo>
                <a:lnTo>
                  <a:pt x="853760" y="386108"/>
                </a:lnTo>
                <a:lnTo>
                  <a:pt x="851260" y="400242"/>
                </a:lnTo>
                <a:lnTo>
                  <a:pt x="844351" y="412211"/>
                </a:lnTo>
                <a:lnTo>
                  <a:pt x="833914" y="421133"/>
                </a:lnTo>
                <a:lnTo>
                  <a:pt x="820835" y="426125"/>
                </a:lnTo>
                <a:lnTo>
                  <a:pt x="40791" y="426875"/>
                </a:lnTo>
                <a:lnTo>
                  <a:pt x="26650" y="424377"/>
                </a:lnTo>
                <a:lnTo>
                  <a:pt x="14674" y="417471"/>
                </a:lnTo>
                <a:lnTo>
                  <a:pt x="5746" y="407041"/>
                </a:lnTo>
                <a:lnTo>
                  <a:pt x="751" y="393969"/>
                </a:lnTo>
                <a:lnTo>
                  <a:pt x="0" y="40779"/>
                </a:lnTo>
                <a:lnTo>
                  <a:pt x="2498" y="26651"/>
                </a:lnTo>
                <a:lnTo>
                  <a:pt x="9406" y="14680"/>
                </a:lnTo>
                <a:lnTo>
                  <a:pt x="19840" y="5752"/>
                </a:lnTo>
                <a:lnTo>
                  <a:pt x="32917" y="753"/>
                </a:lnTo>
                <a:lnTo>
                  <a:pt x="40791" y="0"/>
                </a:lnTo>
                <a:close/>
              </a:path>
            </a:pathLst>
          </a:custGeom>
          <a:ln w="24901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0891" y="892538"/>
            <a:ext cx="1863089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8065" algn="l"/>
              </a:tabLst>
            </a:pPr>
            <a:r>
              <a:rPr sz="1100" spc="5" dirty="0">
                <a:solidFill>
                  <a:srgbClr val="ECECEC"/>
                </a:solidFill>
                <a:latin typeface="DejaVu Sans"/>
                <a:cs typeface="DejaVu Sans"/>
              </a:rPr>
              <a:t>A</a:t>
            </a:r>
            <a:r>
              <a:rPr sz="1100" dirty="0">
                <a:solidFill>
                  <a:srgbClr val="ECECEC"/>
                </a:solidFill>
                <a:latin typeface="DejaVu Sans"/>
                <a:cs typeface="DejaVu Sans"/>
              </a:rPr>
              <a:t>ssembler</a:t>
            </a:r>
            <a:r>
              <a:rPr sz="1100" dirty="0">
                <a:solidFill>
                  <a:srgbClr val="ECECEC"/>
                </a:solidFill>
                <a:latin typeface="Times New Roman"/>
                <a:cs typeface="Times New Roman"/>
              </a:rPr>
              <a:t> </a:t>
            </a:r>
            <a:r>
              <a:rPr sz="1100" spc="120" dirty="0">
                <a:solidFill>
                  <a:srgbClr val="ECECEC"/>
                </a:solidFill>
                <a:latin typeface="Times New Roman"/>
                <a:cs typeface="Times New Roman"/>
              </a:rPr>
              <a:t> </a:t>
            </a:r>
            <a:r>
              <a:rPr sz="1100" u="sng" dirty="0">
                <a:solidFill>
                  <a:srgbClr val="ECECEC"/>
                </a:solidFill>
                <a:latin typeface="DejaVu Sans"/>
                <a:cs typeface="DejaVu Sans"/>
              </a:rPr>
              <a:t> </a:t>
            </a:r>
            <a:r>
              <a:rPr sz="1100" u="sng" dirty="0">
                <a:solidFill>
                  <a:srgbClr val="ECECEC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ECECEC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ECECEC"/>
                </a:solidFill>
                <a:latin typeface="DejaVu Sans"/>
                <a:cs typeface="DejaVu Sans"/>
              </a:rPr>
              <a:t>A</a:t>
            </a:r>
            <a:r>
              <a:rPr sz="1100" dirty="0">
                <a:solidFill>
                  <a:srgbClr val="ECECEC"/>
                </a:solidFill>
                <a:latin typeface="DejaVu Sans"/>
                <a:cs typeface="DejaVu Sans"/>
              </a:rPr>
              <a:t>ssembler</a:t>
            </a:r>
            <a:endParaRPr sz="1100">
              <a:latin typeface="DejaVu Sans"/>
              <a:cs typeface="DejaVu Sans"/>
            </a:endParaRPr>
          </a:p>
          <a:p>
            <a:pPr marL="511175">
              <a:lnSpc>
                <a:spcPct val="100000"/>
              </a:lnSpc>
              <a:spcBef>
                <a:spcPts val="630"/>
              </a:spcBef>
              <a:tabLst>
                <a:tab pos="1601470" algn="l"/>
              </a:tabLst>
            </a:pPr>
            <a:r>
              <a:rPr sz="550" dirty="0">
                <a:solidFill>
                  <a:srgbClr val="ECECEC"/>
                </a:solidFill>
                <a:latin typeface="DejaVu Sans"/>
                <a:cs typeface="DejaVu Sans"/>
              </a:rPr>
              <a:t>k</a:t>
            </a:r>
            <a:r>
              <a:rPr sz="550" spc="-5" dirty="0">
                <a:solidFill>
                  <a:srgbClr val="ECECEC"/>
                </a:solidFill>
                <a:latin typeface="DejaVu Sans"/>
                <a:cs typeface="DejaVu Sans"/>
              </a:rPr>
              <a:t>=2</a:t>
            </a:r>
            <a:r>
              <a:rPr sz="550" dirty="0">
                <a:solidFill>
                  <a:srgbClr val="ECECEC"/>
                </a:solidFill>
                <a:latin typeface="DejaVu Sans"/>
                <a:cs typeface="DejaVu Sans"/>
              </a:rPr>
              <a:t>1</a:t>
            </a:r>
            <a:r>
              <a:rPr sz="550" dirty="0">
                <a:solidFill>
                  <a:srgbClr val="ECECEC"/>
                </a:solidFill>
                <a:latin typeface="Times New Roman"/>
                <a:cs typeface="Times New Roman"/>
              </a:rPr>
              <a:t>	</a:t>
            </a:r>
            <a:r>
              <a:rPr sz="550" dirty="0">
                <a:solidFill>
                  <a:srgbClr val="ECECEC"/>
                </a:solidFill>
                <a:latin typeface="DejaVu Sans"/>
                <a:cs typeface="DejaVu Sans"/>
              </a:rPr>
              <a:t>k</a:t>
            </a:r>
            <a:r>
              <a:rPr sz="550" spc="-5" dirty="0">
                <a:solidFill>
                  <a:srgbClr val="ECECEC"/>
                </a:solidFill>
                <a:latin typeface="DejaVu Sans"/>
                <a:cs typeface="DejaVu Sans"/>
              </a:rPr>
              <a:t>=55</a:t>
            </a:r>
            <a:endParaRPr sz="55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259" y="440771"/>
            <a:ext cx="73279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solidFill>
                  <a:srgbClr val="ECECEC"/>
                </a:solidFill>
                <a:latin typeface="DejaVu Sans"/>
                <a:cs typeface="DejaVu Sans"/>
              </a:rPr>
              <a:t>Input</a:t>
            </a:r>
            <a:r>
              <a:rPr sz="950" spc="75" dirty="0">
                <a:solidFill>
                  <a:srgbClr val="ECECEC"/>
                </a:solidFill>
                <a:latin typeface="Times New Roman"/>
                <a:cs typeface="Times New Roman"/>
              </a:rPr>
              <a:t> </a:t>
            </a:r>
            <a:r>
              <a:rPr sz="950" spc="-15" dirty="0">
                <a:solidFill>
                  <a:srgbClr val="ECECEC"/>
                </a:solidFill>
                <a:latin typeface="DejaVu Sans"/>
                <a:cs typeface="DejaVu Sans"/>
              </a:rPr>
              <a:t>r</a:t>
            </a:r>
            <a:r>
              <a:rPr sz="950" spc="10" dirty="0">
                <a:solidFill>
                  <a:srgbClr val="ECECEC"/>
                </a:solidFill>
                <a:latin typeface="DejaVu Sans"/>
                <a:cs typeface="DejaVu Sans"/>
              </a:rPr>
              <a:t>eads</a:t>
            </a:r>
            <a:endParaRPr sz="950">
              <a:latin typeface="DejaVu Sans"/>
              <a:cs typeface="DejaVu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68503" y="999006"/>
            <a:ext cx="50165" cy="28575"/>
          </a:xfrm>
          <a:custGeom>
            <a:avLst/>
            <a:gdLst/>
            <a:ahLst/>
            <a:cxnLst/>
            <a:rect l="l" t="t" r="r" b="b"/>
            <a:pathLst>
              <a:path w="50165" h="28575">
                <a:moveTo>
                  <a:pt x="0" y="0"/>
                </a:moveTo>
                <a:lnTo>
                  <a:pt x="14215" y="14228"/>
                </a:lnTo>
                <a:lnTo>
                  <a:pt x="0" y="28456"/>
                </a:lnTo>
                <a:lnTo>
                  <a:pt x="49792" y="14228"/>
                </a:lnTo>
                <a:lnTo>
                  <a:pt x="0" y="0"/>
                </a:lnTo>
                <a:close/>
              </a:path>
            </a:pathLst>
          </a:custGeom>
          <a:solidFill>
            <a:srgbClr val="D2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68503" y="999006"/>
            <a:ext cx="50165" cy="28575"/>
          </a:xfrm>
          <a:custGeom>
            <a:avLst/>
            <a:gdLst/>
            <a:ahLst/>
            <a:cxnLst/>
            <a:rect l="l" t="t" r="r" b="b"/>
            <a:pathLst>
              <a:path w="50165" h="28575">
                <a:moveTo>
                  <a:pt x="14215" y="14228"/>
                </a:moveTo>
                <a:lnTo>
                  <a:pt x="0" y="28456"/>
                </a:lnTo>
                <a:lnTo>
                  <a:pt x="49792" y="14228"/>
                </a:lnTo>
                <a:lnTo>
                  <a:pt x="0" y="0"/>
                </a:lnTo>
                <a:lnTo>
                  <a:pt x="14215" y="14228"/>
                </a:lnTo>
                <a:close/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9288" y="550782"/>
            <a:ext cx="379095" cy="220345"/>
          </a:xfrm>
          <a:custGeom>
            <a:avLst/>
            <a:gdLst/>
            <a:ahLst/>
            <a:cxnLst/>
            <a:rect l="l" t="t" r="r" b="b"/>
            <a:pathLst>
              <a:path w="379094" h="220345">
                <a:moveTo>
                  <a:pt x="0" y="0"/>
                </a:moveTo>
                <a:lnTo>
                  <a:pt x="60886" y="12707"/>
                </a:lnTo>
                <a:lnTo>
                  <a:pt x="115720" y="29082"/>
                </a:lnTo>
                <a:lnTo>
                  <a:pt x="164854" y="48527"/>
                </a:lnTo>
                <a:lnTo>
                  <a:pt x="208636" y="70440"/>
                </a:lnTo>
                <a:lnTo>
                  <a:pt x="247417" y="94223"/>
                </a:lnTo>
                <a:lnTo>
                  <a:pt x="281547" y="119275"/>
                </a:lnTo>
                <a:lnTo>
                  <a:pt x="311378" y="144997"/>
                </a:lnTo>
                <a:lnTo>
                  <a:pt x="348826" y="183523"/>
                </a:lnTo>
                <a:lnTo>
                  <a:pt x="369439" y="208294"/>
                </a:lnTo>
                <a:lnTo>
                  <a:pt x="378570" y="220181"/>
                </a:lnTo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06592" y="722589"/>
            <a:ext cx="41275" cy="48895"/>
          </a:xfrm>
          <a:custGeom>
            <a:avLst/>
            <a:gdLst/>
            <a:ahLst/>
            <a:cxnLst/>
            <a:rect l="l" t="t" r="r" b="b"/>
            <a:pathLst>
              <a:path w="41275" h="48895">
                <a:moveTo>
                  <a:pt x="0" y="17074"/>
                </a:moveTo>
                <a:lnTo>
                  <a:pt x="41266" y="48374"/>
                </a:lnTo>
                <a:lnTo>
                  <a:pt x="30383" y="19918"/>
                </a:lnTo>
                <a:lnTo>
                  <a:pt x="19918" y="19918"/>
                </a:lnTo>
                <a:lnTo>
                  <a:pt x="0" y="17074"/>
                </a:lnTo>
                <a:close/>
              </a:path>
              <a:path w="41275" h="48895">
                <a:moveTo>
                  <a:pt x="22765" y="0"/>
                </a:moveTo>
                <a:lnTo>
                  <a:pt x="19918" y="19918"/>
                </a:lnTo>
                <a:lnTo>
                  <a:pt x="30383" y="19918"/>
                </a:lnTo>
                <a:lnTo>
                  <a:pt x="22765" y="0"/>
                </a:lnTo>
                <a:close/>
              </a:path>
            </a:pathLst>
          </a:custGeom>
          <a:solidFill>
            <a:srgbClr val="D2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06592" y="722589"/>
            <a:ext cx="41275" cy="48895"/>
          </a:xfrm>
          <a:custGeom>
            <a:avLst/>
            <a:gdLst/>
            <a:ahLst/>
            <a:cxnLst/>
            <a:rect l="l" t="t" r="r" b="b"/>
            <a:pathLst>
              <a:path w="41275" h="48895">
                <a:moveTo>
                  <a:pt x="19918" y="19918"/>
                </a:moveTo>
                <a:lnTo>
                  <a:pt x="0" y="17074"/>
                </a:lnTo>
                <a:lnTo>
                  <a:pt x="41266" y="48374"/>
                </a:lnTo>
                <a:lnTo>
                  <a:pt x="22765" y="0"/>
                </a:lnTo>
                <a:lnTo>
                  <a:pt x="19918" y="19918"/>
                </a:lnTo>
                <a:close/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89931" y="819494"/>
            <a:ext cx="854075" cy="427355"/>
          </a:xfrm>
          <a:custGeom>
            <a:avLst/>
            <a:gdLst/>
            <a:ahLst/>
            <a:cxnLst/>
            <a:rect l="l" t="t" r="r" b="b"/>
            <a:pathLst>
              <a:path w="854075" h="427355">
                <a:moveTo>
                  <a:pt x="812977" y="0"/>
                </a:moveTo>
                <a:lnTo>
                  <a:pt x="40766" y="0"/>
                </a:lnTo>
                <a:lnTo>
                  <a:pt x="32917" y="750"/>
                </a:lnTo>
                <a:lnTo>
                  <a:pt x="19844" y="5745"/>
                </a:lnTo>
                <a:lnTo>
                  <a:pt x="9410" y="14673"/>
                </a:lnTo>
                <a:lnTo>
                  <a:pt x="2500" y="26647"/>
                </a:lnTo>
                <a:lnTo>
                  <a:pt x="0" y="40779"/>
                </a:lnTo>
                <a:lnTo>
                  <a:pt x="748" y="393952"/>
                </a:lnTo>
                <a:lnTo>
                  <a:pt x="5739" y="407031"/>
                </a:lnTo>
                <a:lnTo>
                  <a:pt x="14663" y="417466"/>
                </a:lnTo>
                <a:lnTo>
                  <a:pt x="26634" y="424375"/>
                </a:lnTo>
                <a:lnTo>
                  <a:pt x="40766" y="426875"/>
                </a:lnTo>
                <a:lnTo>
                  <a:pt x="820841" y="426125"/>
                </a:lnTo>
                <a:lnTo>
                  <a:pt x="833924" y="421135"/>
                </a:lnTo>
                <a:lnTo>
                  <a:pt x="844358" y="412213"/>
                </a:lnTo>
                <a:lnTo>
                  <a:pt x="851263" y="400243"/>
                </a:lnTo>
                <a:lnTo>
                  <a:pt x="853760" y="386108"/>
                </a:lnTo>
                <a:lnTo>
                  <a:pt x="853009" y="32918"/>
                </a:lnTo>
                <a:lnTo>
                  <a:pt x="848019" y="19846"/>
                </a:lnTo>
                <a:lnTo>
                  <a:pt x="839098" y="9411"/>
                </a:lnTo>
                <a:lnTo>
                  <a:pt x="827124" y="2500"/>
                </a:lnTo>
                <a:lnTo>
                  <a:pt x="812977" y="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89931" y="819494"/>
            <a:ext cx="854075" cy="427355"/>
          </a:xfrm>
          <a:custGeom>
            <a:avLst/>
            <a:gdLst/>
            <a:ahLst/>
            <a:cxnLst/>
            <a:rect l="l" t="t" r="r" b="b"/>
            <a:pathLst>
              <a:path w="854075" h="427355">
                <a:moveTo>
                  <a:pt x="40766" y="0"/>
                </a:moveTo>
                <a:lnTo>
                  <a:pt x="812977" y="0"/>
                </a:lnTo>
                <a:lnTo>
                  <a:pt x="827124" y="2500"/>
                </a:lnTo>
                <a:lnTo>
                  <a:pt x="839098" y="9411"/>
                </a:lnTo>
                <a:lnTo>
                  <a:pt x="848019" y="19846"/>
                </a:lnTo>
                <a:lnTo>
                  <a:pt x="853009" y="32918"/>
                </a:lnTo>
                <a:lnTo>
                  <a:pt x="853760" y="386108"/>
                </a:lnTo>
                <a:lnTo>
                  <a:pt x="851263" y="400243"/>
                </a:lnTo>
                <a:lnTo>
                  <a:pt x="844358" y="412213"/>
                </a:lnTo>
                <a:lnTo>
                  <a:pt x="833924" y="421135"/>
                </a:lnTo>
                <a:lnTo>
                  <a:pt x="820841" y="426125"/>
                </a:lnTo>
                <a:lnTo>
                  <a:pt x="40766" y="426875"/>
                </a:lnTo>
                <a:lnTo>
                  <a:pt x="26634" y="424375"/>
                </a:lnTo>
                <a:lnTo>
                  <a:pt x="14663" y="417466"/>
                </a:lnTo>
                <a:lnTo>
                  <a:pt x="5739" y="407031"/>
                </a:lnTo>
                <a:lnTo>
                  <a:pt x="748" y="393952"/>
                </a:lnTo>
                <a:lnTo>
                  <a:pt x="0" y="40779"/>
                </a:lnTo>
                <a:lnTo>
                  <a:pt x="2500" y="26647"/>
                </a:lnTo>
                <a:lnTo>
                  <a:pt x="9410" y="14673"/>
                </a:lnTo>
                <a:lnTo>
                  <a:pt x="19844" y="5745"/>
                </a:lnTo>
                <a:lnTo>
                  <a:pt x="32917" y="750"/>
                </a:lnTo>
                <a:lnTo>
                  <a:pt x="40766" y="0"/>
                </a:lnTo>
                <a:close/>
              </a:path>
            </a:pathLst>
          </a:custGeom>
          <a:ln w="24901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75980" y="892538"/>
            <a:ext cx="103060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tabLst>
                <a:tab pos="182880" algn="l"/>
              </a:tabLst>
            </a:pPr>
            <a:r>
              <a:rPr sz="1100" u="sng" dirty="0">
                <a:solidFill>
                  <a:srgbClr val="ECECEC"/>
                </a:solidFill>
                <a:latin typeface="DejaVu Sans"/>
                <a:cs typeface="DejaVu Sans"/>
              </a:rPr>
              <a:t> </a:t>
            </a:r>
            <a:r>
              <a:rPr sz="1100" u="sng" dirty="0">
                <a:solidFill>
                  <a:srgbClr val="ECECEC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ECECEC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ECECEC"/>
                </a:solidFill>
                <a:latin typeface="DejaVu Sans"/>
                <a:cs typeface="DejaVu Sans"/>
              </a:rPr>
              <a:t>A</a:t>
            </a:r>
            <a:r>
              <a:rPr sz="1100" dirty="0">
                <a:solidFill>
                  <a:srgbClr val="ECECEC"/>
                </a:solidFill>
                <a:latin typeface="DejaVu Sans"/>
                <a:cs typeface="DejaVu Sans"/>
              </a:rPr>
              <a:t>ssembler</a:t>
            </a:r>
            <a:endParaRPr sz="1100">
              <a:latin typeface="DejaVu Sans"/>
              <a:cs typeface="DejaVu Sans"/>
            </a:endParaRPr>
          </a:p>
          <a:p>
            <a:pPr marR="61594" algn="r">
              <a:lnSpc>
                <a:spcPct val="100000"/>
              </a:lnSpc>
              <a:spcBef>
                <a:spcPts val="630"/>
              </a:spcBef>
            </a:pPr>
            <a:r>
              <a:rPr sz="550" dirty="0">
                <a:solidFill>
                  <a:srgbClr val="ECECEC"/>
                </a:solidFill>
                <a:latin typeface="DejaVu Sans"/>
                <a:cs typeface="DejaVu Sans"/>
              </a:rPr>
              <a:t>k</a:t>
            </a:r>
            <a:r>
              <a:rPr sz="550" spc="-5" dirty="0">
                <a:solidFill>
                  <a:srgbClr val="ECECEC"/>
                </a:solidFill>
                <a:latin typeface="DejaVu Sans"/>
                <a:cs typeface="DejaVu Sans"/>
              </a:rPr>
              <a:t>=77</a:t>
            </a:r>
            <a:endParaRPr sz="550">
              <a:latin typeface="DejaVu Sans"/>
              <a:cs typeface="DejaVu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81166" y="1012853"/>
            <a:ext cx="50165" cy="28575"/>
          </a:xfrm>
          <a:custGeom>
            <a:avLst/>
            <a:gdLst/>
            <a:ahLst/>
            <a:cxnLst/>
            <a:rect l="l" t="t" r="r" b="b"/>
            <a:pathLst>
              <a:path w="50164" h="28575">
                <a:moveTo>
                  <a:pt x="0" y="0"/>
                </a:moveTo>
                <a:lnTo>
                  <a:pt x="14228" y="14228"/>
                </a:lnTo>
                <a:lnTo>
                  <a:pt x="0" y="28456"/>
                </a:lnTo>
                <a:lnTo>
                  <a:pt x="49804" y="14228"/>
                </a:lnTo>
                <a:lnTo>
                  <a:pt x="0" y="0"/>
                </a:lnTo>
                <a:close/>
              </a:path>
            </a:pathLst>
          </a:custGeom>
          <a:solidFill>
            <a:srgbClr val="D2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81166" y="1012853"/>
            <a:ext cx="50165" cy="28575"/>
          </a:xfrm>
          <a:custGeom>
            <a:avLst/>
            <a:gdLst/>
            <a:ahLst/>
            <a:cxnLst/>
            <a:rect l="l" t="t" r="r" b="b"/>
            <a:pathLst>
              <a:path w="50164" h="28575">
                <a:moveTo>
                  <a:pt x="14228" y="14228"/>
                </a:moveTo>
                <a:lnTo>
                  <a:pt x="0" y="28456"/>
                </a:lnTo>
                <a:lnTo>
                  <a:pt x="49804" y="14228"/>
                </a:lnTo>
                <a:lnTo>
                  <a:pt x="0" y="0"/>
                </a:lnTo>
                <a:lnTo>
                  <a:pt x="14228" y="14228"/>
                </a:lnTo>
                <a:close/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664881" y="1456146"/>
            <a:ext cx="81216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70" dirty="0">
                <a:solidFill>
                  <a:srgbClr val="ECECEC"/>
                </a:solidFill>
                <a:latin typeface="DejaVu Sans"/>
                <a:cs typeface="DejaVu Sans"/>
              </a:rPr>
              <a:t>F</a:t>
            </a:r>
            <a:r>
              <a:rPr sz="850" spc="-15" dirty="0">
                <a:solidFill>
                  <a:srgbClr val="ECECEC"/>
                </a:solidFill>
                <a:latin typeface="DejaVu Sans"/>
                <a:cs typeface="DejaVu Sans"/>
              </a:rPr>
              <a:t>ina</a:t>
            </a:r>
            <a:r>
              <a:rPr sz="850" spc="-5" dirty="0">
                <a:solidFill>
                  <a:srgbClr val="ECECEC"/>
                </a:solidFill>
                <a:latin typeface="DejaVu Sans"/>
                <a:cs typeface="DejaVu Sans"/>
              </a:rPr>
              <a:t>l</a:t>
            </a:r>
            <a:r>
              <a:rPr sz="850" spc="50" dirty="0">
                <a:solidFill>
                  <a:srgbClr val="ECECEC"/>
                </a:solidFill>
                <a:latin typeface="Times New Roman"/>
                <a:cs typeface="Times New Roman"/>
              </a:rPr>
              <a:t> </a:t>
            </a:r>
            <a:r>
              <a:rPr sz="850" spc="-15" dirty="0">
                <a:solidFill>
                  <a:srgbClr val="ECECEC"/>
                </a:solidFill>
                <a:latin typeface="DejaVu Sans"/>
                <a:cs typeface="DejaVu Sans"/>
              </a:rPr>
              <a:t>asse</a:t>
            </a:r>
            <a:r>
              <a:rPr sz="850" spc="-20" dirty="0">
                <a:solidFill>
                  <a:srgbClr val="ECECEC"/>
                </a:solidFill>
                <a:latin typeface="DejaVu Sans"/>
                <a:cs typeface="DejaVu Sans"/>
              </a:rPr>
              <a:t>m</a:t>
            </a:r>
            <a:r>
              <a:rPr sz="850" spc="-15" dirty="0">
                <a:solidFill>
                  <a:srgbClr val="ECECEC"/>
                </a:solidFill>
                <a:latin typeface="DejaVu Sans"/>
                <a:cs typeface="DejaVu Sans"/>
              </a:rPr>
              <a:t>bl</a:t>
            </a:r>
            <a:r>
              <a:rPr sz="850" spc="-10" dirty="0">
                <a:solidFill>
                  <a:srgbClr val="ECECEC"/>
                </a:solidFill>
                <a:latin typeface="DejaVu Sans"/>
                <a:cs typeface="DejaVu Sans"/>
              </a:rPr>
              <a:t>y</a:t>
            </a:r>
            <a:endParaRPr sz="850">
              <a:latin typeface="DejaVu Sans"/>
              <a:cs typeface="DejaVu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91886" y="1306186"/>
            <a:ext cx="75565" cy="136525"/>
          </a:xfrm>
          <a:custGeom>
            <a:avLst/>
            <a:gdLst/>
            <a:ahLst/>
            <a:cxnLst/>
            <a:rect l="l" t="t" r="r" b="b"/>
            <a:pathLst>
              <a:path w="75564" h="136525">
                <a:moveTo>
                  <a:pt x="0" y="0"/>
                </a:moveTo>
                <a:lnTo>
                  <a:pt x="75316" y="136004"/>
                </a:lnTo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30641" y="1391732"/>
            <a:ext cx="36830" cy="50800"/>
          </a:xfrm>
          <a:custGeom>
            <a:avLst/>
            <a:gdLst/>
            <a:ahLst/>
            <a:cxnLst/>
            <a:rect l="l" t="t" r="r" b="b"/>
            <a:pathLst>
              <a:path w="36830" h="50800">
                <a:moveTo>
                  <a:pt x="0" y="13801"/>
                </a:moveTo>
                <a:lnTo>
                  <a:pt x="36560" y="50459"/>
                </a:lnTo>
                <a:lnTo>
                  <a:pt x="29366" y="19360"/>
                </a:lnTo>
                <a:lnTo>
                  <a:pt x="19339" y="19360"/>
                </a:lnTo>
                <a:lnTo>
                  <a:pt x="0" y="13801"/>
                </a:lnTo>
                <a:close/>
              </a:path>
              <a:path w="36830" h="50800">
                <a:moveTo>
                  <a:pt x="24886" y="0"/>
                </a:moveTo>
                <a:lnTo>
                  <a:pt x="19339" y="19360"/>
                </a:lnTo>
                <a:lnTo>
                  <a:pt x="29366" y="19360"/>
                </a:lnTo>
                <a:lnTo>
                  <a:pt x="24886" y="0"/>
                </a:lnTo>
                <a:close/>
              </a:path>
            </a:pathLst>
          </a:custGeom>
          <a:solidFill>
            <a:srgbClr val="D2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30641" y="1391732"/>
            <a:ext cx="36830" cy="50800"/>
          </a:xfrm>
          <a:custGeom>
            <a:avLst/>
            <a:gdLst/>
            <a:ahLst/>
            <a:cxnLst/>
            <a:rect l="l" t="t" r="r" b="b"/>
            <a:pathLst>
              <a:path w="36830" h="50800">
                <a:moveTo>
                  <a:pt x="19339" y="19360"/>
                </a:moveTo>
                <a:lnTo>
                  <a:pt x="0" y="13801"/>
                </a:lnTo>
                <a:lnTo>
                  <a:pt x="36560" y="50459"/>
                </a:lnTo>
                <a:lnTo>
                  <a:pt x="24886" y="0"/>
                </a:lnTo>
                <a:lnTo>
                  <a:pt x="19339" y="19360"/>
                </a:lnTo>
                <a:close/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1837" y="504755"/>
            <a:ext cx="1437640" cy="245745"/>
          </a:xfrm>
          <a:custGeom>
            <a:avLst/>
            <a:gdLst/>
            <a:ahLst/>
            <a:cxnLst/>
            <a:rect l="l" t="t" r="r" b="b"/>
            <a:pathLst>
              <a:path w="1437639" h="245745">
                <a:moveTo>
                  <a:pt x="0" y="0"/>
                </a:moveTo>
                <a:lnTo>
                  <a:pt x="91931" y="1520"/>
                </a:lnTo>
                <a:lnTo>
                  <a:pt x="184152" y="3067"/>
                </a:lnTo>
                <a:lnTo>
                  <a:pt x="276264" y="4825"/>
                </a:lnTo>
                <a:lnTo>
                  <a:pt x="367866" y="6979"/>
                </a:lnTo>
                <a:lnTo>
                  <a:pt x="458557" y="9711"/>
                </a:lnTo>
                <a:lnTo>
                  <a:pt x="547937" y="13207"/>
                </a:lnTo>
                <a:lnTo>
                  <a:pt x="635605" y="17650"/>
                </a:lnTo>
                <a:lnTo>
                  <a:pt x="721162" y="23223"/>
                </a:lnTo>
                <a:lnTo>
                  <a:pt x="804207" y="30112"/>
                </a:lnTo>
                <a:lnTo>
                  <a:pt x="884339" y="38500"/>
                </a:lnTo>
                <a:lnTo>
                  <a:pt x="961159" y="48570"/>
                </a:lnTo>
                <a:lnTo>
                  <a:pt x="1034266" y="60507"/>
                </a:lnTo>
                <a:lnTo>
                  <a:pt x="1103259" y="74496"/>
                </a:lnTo>
                <a:lnTo>
                  <a:pt x="1167738" y="90719"/>
                </a:lnTo>
                <a:lnTo>
                  <a:pt x="1227304" y="109361"/>
                </a:lnTo>
                <a:lnTo>
                  <a:pt x="1281555" y="130605"/>
                </a:lnTo>
                <a:lnTo>
                  <a:pt x="1330090" y="154636"/>
                </a:lnTo>
                <a:lnTo>
                  <a:pt x="1372511" y="181638"/>
                </a:lnTo>
                <a:lnTo>
                  <a:pt x="1408416" y="211795"/>
                </a:lnTo>
                <a:lnTo>
                  <a:pt x="1437406" y="245290"/>
                </a:lnTo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78559" y="701326"/>
            <a:ext cx="41275" cy="48895"/>
          </a:xfrm>
          <a:custGeom>
            <a:avLst/>
            <a:gdLst/>
            <a:ahLst/>
            <a:cxnLst/>
            <a:rect l="l" t="t" r="r" b="b"/>
            <a:pathLst>
              <a:path w="41275" h="48895">
                <a:moveTo>
                  <a:pt x="0" y="16645"/>
                </a:moveTo>
                <a:lnTo>
                  <a:pt x="40684" y="48719"/>
                </a:lnTo>
                <a:lnTo>
                  <a:pt x="30265" y="19869"/>
                </a:lnTo>
                <a:lnTo>
                  <a:pt x="19872" y="19869"/>
                </a:lnTo>
                <a:lnTo>
                  <a:pt x="0" y="16645"/>
                </a:lnTo>
                <a:close/>
              </a:path>
              <a:path w="41275" h="48895">
                <a:moveTo>
                  <a:pt x="23088" y="0"/>
                </a:moveTo>
                <a:lnTo>
                  <a:pt x="19872" y="19869"/>
                </a:lnTo>
                <a:lnTo>
                  <a:pt x="30265" y="19869"/>
                </a:lnTo>
                <a:lnTo>
                  <a:pt x="23088" y="0"/>
                </a:lnTo>
                <a:close/>
              </a:path>
            </a:pathLst>
          </a:custGeom>
          <a:solidFill>
            <a:srgbClr val="D2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78559" y="701326"/>
            <a:ext cx="41275" cy="48895"/>
          </a:xfrm>
          <a:custGeom>
            <a:avLst/>
            <a:gdLst/>
            <a:ahLst/>
            <a:cxnLst/>
            <a:rect l="l" t="t" r="r" b="b"/>
            <a:pathLst>
              <a:path w="41275" h="48895">
                <a:moveTo>
                  <a:pt x="19872" y="19869"/>
                </a:moveTo>
                <a:lnTo>
                  <a:pt x="0" y="16645"/>
                </a:lnTo>
                <a:lnTo>
                  <a:pt x="40684" y="48719"/>
                </a:lnTo>
                <a:lnTo>
                  <a:pt x="23088" y="0"/>
                </a:lnTo>
                <a:lnTo>
                  <a:pt x="19872" y="19869"/>
                </a:lnTo>
                <a:close/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47297" y="1977517"/>
            <a:ext cx="2520950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 better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than single-k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lers that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implement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ulti-k:</a:t>
            </a:r>
            <a:endParaRPr sz="1000">
              <a:latin typeface="Arial"/>
              <a:cs typeface="Arial"/>
            </a:endParaRPr>
          </a:p>
          <a:p>
            <a:pPr marL="177800">
              <a:lnSpc>
                <a:spcPct val="100000"/>
              </a:lnSpc>
              <a:spcBef>
                <a:spcPts val="395"/>
              </a:spcBef>
            </a:pPr>
            <a:r>
              <a:rPr sz="1000" spc="-5" dirty="0">
                <a:solidFill>
                  <a:srgbClr val="98B2CC"/>
                </a:solidFill>
                <a:latin typeface="Arial"/>
                <a:cs typeface="Arial"/>
              </a:rPr>
              <a:t>- </a:t>
            </a:r>
            <a:r>
              <a:rPr sz="1000" spc="-1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IDBA,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Ade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 Megahit,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spc="-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TB-Pipeline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64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8395">
              <a:lnSpc>
                <a:spcPct val="100000"/>
              </a:lnSpc>
            </a:pPr>
            <a:r>
              <a:rPr sz="1400" spc="85" dirty="0"/>
              <a:t>M</a:t>
            </a:r>
            <a:r>
              <a:rPr spc="55" dirty="0"/>
              <a:t>U</a:t>
            </a:r>
            <a:r>
              <a:rPr spc="-70" dirty="0"/>
              <a:t>L</a:t>
            </a:r>
            <a:r>
              <a:rPr spc="55" dirty="0"/>
              <a:t>TI</a:t>
            </a:r>
            <a:r>
              <a:rPr sz="1400" spc="75" dirty="0"/>
              <a:t>-</a:t>
            </a:r>
            <a:r>
              <a:rPr spc="-10" dirty="0"/>
              <a:t>K</a:t>
            </a:r>
            <a:r>
              <a:rPr spc="145" dirty="0"/>
              <a:t> </a:t>
            </a:r>
            <a:r>
              <a:rPr spc="55" dirty="0"/>
              <a:t>ASSEMB</a:t>
            </a:r>
            <a:r>
              <a:rPr spc="-105" dirty="0"/>
              <a:t>L</a:t>
            </a:r>
            <a:r>
              <a:rPr spc="-10" dirty="0"/>
              <a:t>Y</a:t>
            </a:r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386678" y="819494"/>
            <a:ext cx="854075" cy="427355"/>
          </a:xfrm>
          <a:custGeom>
            <a:avLst/>
            <a:gdLst/>
            <a:ahLst/>
            <a:cxnLst/>
            <a:rect l="l" t="t" r="r" b="b"/>
            <a:pathLst>
              <a:path w="854075" h="427355">
                <a:moveTo>
                  <a:pt x="812971" y="0"/>
                </a:moveTo>
                <a:lnTo>
                  <a:pt x="40779" y="0"/>
                </a:lnTo>
                <a:lnTo>
                  <a:pt x="32914" y="751"/>
                </a:lnTo>
                <a:lnTo>
                  <a:pt x="19837" y="5748"/>
                </a:lnTo>
                <a:lnTo>
                  <a:pt x="9404" y="14676"/>
                </a:lnTo>
                <a:lnTo>
                  <a:pt x="2498" y="26649"/>
                </a:lnTo>
                <a:lnTo>
                  <a:pt x="0" y="40779"/>
                </a:lnTo>
                <a:lnTo>
                  <a:pt x="749" y="393961"/>
                </a:lnTo>
                <a:lnTo>
                  <a:pt x="5740" y="407036"/>
                </a:lnTo>
                <a:lnTo>
                  <a:pt x="14663" y="417469"/>
                </a:lnTo>
                <a:lnTo>
                  <a:pt x="26637" y="424376"/>
                </a:lnTo>
                <a:lnTo>
                  <a:pt x="40779" y="426875"/>
                </a:lnTo>
                <a:lnTo>
                  <a:pt x="820828" y="426126"/>
                </a:lnTo>
                <a:lnTo>
                  <a:pt x="833908" y="421135"/>
                </a:lnTo>
                <a:lnTo>
                  <a:pt x="844343" y="412213"/>
                </a:lnTo>
                <a:lnTo>
                  <a:pt x="851252" y="400243"/>
                </a:lnTo>
                <a:lnTo>
                  <a:pt x="853750" y="386108"/>
                </a:lnTo>
                <a:lnTo>
                  <a:pt x="853000" y="32920"/>
                </a:lnTo>
                <a:lnTo>
                  <a:pt x="848007" y="19847"/>
                </a:lnTo>
                <a:lnTo>
                  <a:pt x="839084" y="9412"/>
                </a:lnTo>
                <a:lnTo>
                  <a:pt x="827111" y="2500"/>
                </a:lnTo>
                <a:lnTo>
                  <a:pt x="812971" y="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678" y="819494"/>
            <a:ext cx="854075" cy="427355"/>
          </a:xfrm>
          <a:custGeom>
            <a:avLst/>
            <a:gdLst/>
            <a:ahLst/>
            <a:cxnLst/>
            <a:rect l="l" t="t" r="r" b="b"/>
            <a:pathLst>
              <a:path w="854075" h="427355">
                <a:moveTo>
                  <a:pt x="40779" y="0"/>
                </a:moveTo>
                <a:lnTo>
                  <a:pt x="812971" y="0"/>
                </a:lnTo>
                <a:lnTo>
                  <a:pt x="827111" y="2500"/>
                </a:lnTo>
                <a:lnTo>
                  <a:pt x="839084" y="9412"/>
                </a:lnTo>
                <a:lnTo>
                  <a:pt x="848007" y="19847"/>
                </a:lnTo>
                <a:lnTo>
                  <a:pt x="853000" y="32920"/>
                </a:lnTo>
                <a:lnTo>
                  <a:pt x="853750" y="386108"/>
                </a:lnTo>
                <a:lnTo>
                  <a:pt x="851252" y="400243"/>
                </a:lnTo>
                <a:lnTo>
                  <a:pt x="844343" y="412213"/>
                </a:lnTo>
                <a:lnTo>
                  <a:pt x="833908" y="421135"/>
                </a:lnTo>
                <a:lnTo>
                  <a:pt x="820828" y="426126"/>
                </a:lnTo>
                <a:lnTo>
                  <a:pt x="40779" y="426875"/>
                </a:lnTo>
                <a:lnTo>
                  <a:pt x="26637" y="424376"/>
                </a:lnTo>
                <a:lnTo>
                  <a:pt x="14663" y="417469"/>
                </a:lnTo>
                <a:lnTo>
                  <a:pt x="5740" y="407036"/>
                </a:lnTo>
                <a:lnTo>
                  <a:pt x="749" y="393961"/>
                </a:lnTo>
                <a:lnTo>
                  <a:pt x="0" y="40779"/>
                </a:lnTo>
                <a:lnTo>
                  <a:pt x="2498" y="26649"/>
                </a:lnTo>
                <a:lnTo>
                  <a:pt x="9404" y="14676"/>
                </a:lnTo>
                <a:lnTo>
                  <a:pt x="19837" y="5748"/>
                </a:lnTo>
                <a:lnTo>
                  <a:pt x="32914" y="751"/>
                </a:lnTo>
                <a:lnTo>
                  <a:pt x="40779" y="0"/>
                </a:lnTo>
                <a:close/>
              </a:path>
            </a:pathLst>
          </a:custGeom>
          <a:ln w="24901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977" y="586359"/>
            <a:ext cx="36195" cy="178435"/>
          </a:xfrm>
          <a:custGeom>
            <a:avLst/>
            <a:gdLst/>
            <a:ahLst/>
            <a:cxnLst/>
            <a:rect l="l" t="t" r="r" b="b"/>
            <a:pathLst>
              <a:path w="36194" h="178434">
                <a:moveTo>
                  <a:pt x="0" y="0"/>
                </a:moveTo>
                <a:lnTo>
                  <a:pt x="35576" y="177866"/>
                </a:lnTo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825" y="712601"/>
            <a:ext cx="27940" cy="52069"/>
          </a:xfrm>
          <a:custGeom>
            <a:avLst/>
            <a:gdLst/>
            <a:ahLst/>
            <a:cxnLst/>
            <a:rect l="l" t="t" r="r" b="b"/>
            <a:pathLst>
              <a:path w="27940" h="52070">
                <a:moveTo>
                  <a:pt x="0" y="5571"/>
                </a:moveTo>
                <a:lnTo>
                  <a:pt x="23728" y="51623"/>
                </a:lnTo>
                <a:lnTo>
                  <a:pt x="26560" y="16739"/>
                </a:lnTo>
                <a:lnTo>
                  <a:pt x="16739" y="16739"/>
                </a:lnTo>
                <a:lnTo>
                  <a:pt x="0" y="5571"/>
                </a:lnTo>
                <a:close/>
              </a:path>
              <a:path w="27940" h="52070">
                <a:moveTo>
                  <a:pt x="27919" y="0"/>
                </a:moveTo>
                <a:lnTo>
                  <a:pt x="16739" y="16739"/>
                </a:lnTo>
                <a:lnTo>
                  <a:pt x="26560" y="16739"/>
                </a:lnTo>
                <a:lnTo>
                  <a:pt x="27919" y="0"/>
                </a:lnTo>
                <a:close/>
              </a:path>
            </a:pathLst>
          </a:custGeom>
          <a:solidFill>
            <a:srgbClr val="D2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9825" y="712601"/>
            <a:ext cx="27940" cy="52069"/>
          </a:xfrm>
          <a:custGeom>
            <a:avLst/>
            <a:gdLst/>
            <a:ahLst/>
            <a:cxnLst/>
            <a:rect l="l" t="t" r="r" b="b"/>
            <a:pathLst>
              <a:path w="27940" h="52070">
                <a:moveTo>
                  <a:pt x="16739" y="16739"/>
                </a:moveTo>
                <a:lnTo>
                  <a:pt x="0" y="5571"/>
                </a:lnTo>
                <a:lnTo>
                  <a:pt x="23728" y="51623"/>
                </a:lnTo>
                <a:lnTo>
                  <a:pt x="27919" y="0"/>
                </a:lnTo>
                <a:lnTo>
                  <a:pt x="16739" y="16739"/>
                </a:lnTo>
                <a:close/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7268" y="819494"/>
            <a:ext cx="854075" cy="427355"/>
          </a:xfrm>
          <a:custGeom>
            <a:avLst/>
            <a:gdLst/>
            <a:ahLst/>
            <a:cxnLst/>
            <a:rect l="l" t="t" r="r" b="b"/>
            <a:pathLst>
              <a:path w="854075" h="427355">
                <a:moveTo>
                  <a:pt x="812971" y="0"/>
                </a:moveTo>
                <a:lnTo>
                  <a:pt x="40791" y="0"/>
                </a:lnTo>
                <a:lnTo>
                  <a:pt x="32917" y="753"/>
                </a:lnTo>
                <a:lnTo>
                  <a:pt x="19840" y="5752"/>
                </a:lnTo>
                <a:lnTo>
                  <a:pt x="9406" y="14680"/>
                </a:lnTo>
                <a:lnTo>
                  <a:pt x="2498" y="26651"/>
                </a:lnTo>
                <a:lnTo>
                  <a:pt x="0" y="40779"/>
                </a:lnTo>
                <a:lnTo>
                  <a:pt x="751" y="393969"/>
                </a:lnTo>
                <a:lnTo>
                  <a:pt x="5746" y="407041"/>
                </a:lnTo>
                <a:lnTo>
                  <a:pt x="14674" y="417471"/>
                </a:lnTo>
                <a:lnTo>
                  <a:pt x="26650" y="424377"/>
                </a:lnTo>
                <a:lnTo>
                  <a:pt x="40791" y="426875"/>
                </a:lnTo>
                <a:lnTo>
                  <a:pt x="820835" y="426125"/>
                </a:lnTo>
                <a:lnTo>
                  <a:pt x="833914" y="421133"/>
                </a:lnTo>
                <a:lnTo>
                  <a:pt x="844351" y="412211"/>
                </a:lnTo>
                <a:lnTo>
                  <a:pt x="851260" y="400242"/>
                </a:lnTo>
                <a:lnTo>
                  <a:pt x="853760" y="386108"/>
                </a:lnTo>
                <a:lnTo>
                  <a:pt x="853007" y="32914"/>
                </a:lnTo>
                <a:lnTo>
                  <a:pt x="848011" y="19843"/>
                </a:lnTo>
                <a:lnTo>
                  <a:pt x="839085" y="9410"/>
                </a:lnTo>
                <a:lnTo>
                  <a:pt x="827111" y="2500"/>
                </a:lnTo>
                <a:lnTo>
                  <a:pt x="812971" y="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7268" y="819494"/>
            <a:ext cx="854075" cy="427355"/>
          </a:xfrm>
          <a:custGeom>
            <a:avLst/>
            <a:gdLst/>
            <a:ahLst/>
            <a:cxnLst/>
            <a:rect l="l" t="t" r="r" b="b"/>
            <a:pathLst>
              <a:path w="854075" h="427355">
                <a:moveTo>
                  <a:pt x="40791" y="0"/>
                </a:moveTo>
                <a:lnTo>
                  <a:pt x="812971" y="0"/>
                </a:lnTo>
                <a:lnTo>
                  <a:pt x="827111" y="2500"/>
                </a:lnTo>
                <a:lnTo>
                  <a:pt x="839085" y="9410"/>
                </a:lnTo>
                <a:lnTo>
                  <a:pt x="848011" y="19843"/>
                </a:lnTo>
                <a:lnTo>
                  <a:pt x="853007" y="32914"/>
                </a:lnTo>
                <a:lnTo>
                  <a:pt x="853760" y="386108"/>
                </a:lnTo>
                <a:lnTo>
                  <a:pt x="851260" y="400242"/>
                </a:lnTo>
                <a:lnTo>
                  <a:pt x="844351" y="412211"/>
                </a:lnTo>
                <a:lnTo>
                  <a:pt x="833914" y="421133"/>
                </a:lnTo>
                <a:lnTo>
                  <a:pt x="820835" y="426125"/>
                </a:lnTo>
                <a:lnTo>
                  <a:pt x="40791" y="426875"/>
                </a:lnTo>
                <a:lnTo>
                  <a:pt x="26650" y="424377"/>
                </a:lnTo>
                <a:lnTo>
                  <a:pt x="14674" y="417471"/>
                </a:lnTo>
                <a:lnTo>
                  <a:pt x="5746" y="407041"/>
                </a:lnTo>
                <a:lnTo>
                  <a:pt x="751" y="393969"/>
                </a:lnTo>
                <a:lnTo>
                  <a:pt x="0" y="40779"/>
                </a:lnTo>
                <a:lnTo>
                  <a:pt x="2498" y="26651"/>
                </a:lnTo>
                <a:lnTo>
                  <a:pt x="9406" y="14680"/>
                </a:lnTo>
                <a:lnTo>
                  <a:pt x="19840" y="5752"/>
                </a:lnTo>
                <a:lnTo>
                  <a:pt x="32917" y="753"/>
                </a:lnTo>
                <a:lnTo>
                  <a:pt x="40791" y="0"/>
                </a:lnTo>
                <a:close/>
              </a:path>
            </a:pathLst>
          </a:custGeom>
          <a:ln w="24901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0891" y="892538"/>
            <a:ext cx="1863089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8065" algn="l"/>
              </a:tabLst>
            </a:pPr>
            <a:r>
              <a:rPr sz="1100" spc="5" dirty="0">
                <a:solidFill>
                  <a:srgbClr val="ECECEC"/>
                </a:solidFill>
                <a:latin typeface="DejaVu Sans"/>
                <a:cs typeface="DejaVu Sans"/>
              </a:rPr>
              <a:t>A</a:t>
            </a:r>
            <a:r>
              <a:rPr sz="1100" dirty="0">
                <a:solidFill>
                  <a:srgbClr val="ECECEC"/>
                </a:solidFill>
                <a:latin typeface="DejaVu Sans"/>
                <a:cs typeface="DejaVu Sans"/>
              </a:rPr>
              <a:t>ssembler</a:t>
            </a:r>
            <a:r>
              <a:rPr sz="1100" dirty="0">
                <a:solidFill>
                  <a:srgbClr val="ECECEC"/>
                </a:solidFill>
                <a:latin typeface="Times New Roman"/>
                <a:cs typeface="Times New Roman"/>
              </a:rPr>
              <a:t> </a:t>
            </a:r>
            <a:r>
              <a:rPr sz="1100" spc="120" dirty="0">
                <a:solidFill>
                  <a:srgbClr val="ECECEC"/>
                </a:solidFill>
                <a:latin typeface="Times New Roman"/>
                <a:cs typeface="Times New Roman"/>
              </a:rPr>
              <a:t> </a:t>
            </a:r>
            <a:r>
              <a:rPr sz="1100" u="sng" dirty="0">
                <a:solidFill>
                  <a:srgbClr val="ECECEC"/>
                </a:solidFill>
                <a:latin typeface="DejaVu Sans"/>
                <a:cs typeface="DejaVu Sans"/>
              </a:rPr>
              <a:t> </a:t>
            </a:r>
            <a:r>
              <a:rPr sz="1100" u="sng" dirty="0">
                <a:solidFill>
                  <a:srgbClr val="ECECEC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ECECEC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ECECEC"/>
                </a:solidFill>
                <a:latin typeface="DejaVu Sans"/>
                <a:cs typeface="DejaVu Sans"/>
              </a:rPr>
              <a:t>A</a:t>
            </a:r>
            <a:r>
              <a:rPr sz="1100" dirty="0">
                <a:solidFill>
                  <a:srgbClr val="ECECEC"/>
                </a:solidFill>
                <a:latin typeface="DejaVu Sans"/>
                <a:cs typeface="DejaVu Sans"/>
              </a:rPr>
              <a:t>ssembler</a:t>
            </a:r>
            <a:endParaRPr sz="1100">
              <a:latin typeface="DejaVu Sans"/>
              <a:cs typeface="DejaVu Sans"/>
            </a:endParaRPr>
          </a:p>
          <a:p>
            <a:pPr marL="511175">
              <a:lnSpc>
                <a:spcPct val="100000"/>
              </a:lnSpc>
              <a:spcBef>
                <a:spcPts val="630"/>
              </a:spcBef>
              <a:tabLst>
                <a:tab pos="1601470" algn="l"/>
              </a:tabLst>
            </a:pPr>
            <a:r>
              <a:rPr sz="550" dirty="0">
                <a:solidFill>
                  <a:srgbClr val="ECECEC"/>
                </a:solidFill>
                <a:latin typeface="DejaVu Sans"/>
                <a:cs typeface="DejaVu Sans"/>
              </a:rPr>
              <a:t>k</a:t>
            </a:r>
            <a:r>
              <a:rPr sz="550" spc="-5" dirty="0">
                <a:solidFill>
                  <a:srgbClr val="ECECEC"/>
                </a:solidFill>
                <a:latin typeface="DejaVu Sans"/>
                <a:cs typeface="DejaVu Sans"/>
              </a:rPr>
              <a:t>=2</a:t>
            </a:r>
            <a:r>
              <a:rPr sz="550" dirty="0">
                <a:solidFill>
                  <a:srgbClr val="ECECEC"/>
                </a:solidFill>
                <a:latin typeface="DejaVu Sans"/>
                <a:cs typeface="DejaVu Sans"/>
              </a:rPr>
              <a:t>1</a:t>
            </a:r>
            <a:r>
              <a:rPr sz="550" dirty="0">
                <a:solidFill>
                  <a:srgbClr val="ECECEC"/>
                </a:solidFill>
                <a:latin typeface="Times New Roman"/>
                <a:cs typeface="Times New Roman"/>
              </a:rPr>
              <a:t>	</a:t>
            </a:r>
            <a:r>
              <a:rPr sz="550" dirty="0">
                <a:solidFill>
                  <a:srgbClr val="ECECEC"/>
                </a:solidFill>
                <a:latin typeface="DejaVu Sans"/>
                <a:cs typeface="DejaVu Sans"/>
              </a:rPr>
              <a:t>k</a:t>
            </a:r>
            <a:r>
              <a:rPr sz="550" spc="-5" dirty="0">
                <a:solidFill>
                  <a:srgbClr val="ECECEC"/>
                </a:solidFill>
                <a:latin typeface="DejaVu Sans"/>
                <a:cs typeface="DejaVu Sans"/>
              </a:rPr>
              <a:t>=55</a:t>
            </a:r>
            <a:endParaRPr sz="55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259" y="440771"/>
            <a:ext cx="73279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solidFill>
                  <a:srgbClr val="ECECEC"/>
                </a:solidFill>
                <a:latin typeface="DejaVu Sans"/>
                <a:cs typeface="DejaVu Sans"/>
              </a:rPr>
              <a:t>Input</a:t>
            </a:r>
            <a:r>
              <a:rPr sz="950" spc="75" dirty="0">
                <a:solidFill>
                  <a:srgbClr val="ECECEC"/>
                </a:solidFill>
                <a:latin typeface="Times New Roman"/>
                <a:cs typeface="Times New Roman"/>
              </a:rPr>
              <a:t> </a:t>
            </a:r>
            <a:r>
              <a:rPr sz="950" spc="-15" dirty="0">
                <a:solidFill>
                  <a:srgbClr val="ECECEC"/>
                </a:solidFill>
                <a:latin typeface="DejaVu Sans"/>
                <a:cs typeface="DejaVu Sans"/>
              </a:rPr>
              <a:t>r</a:t>
            </a:r>
            <a:r>
              <a:rPr sz="950" spc="10" dirty="0">
                <a:solidFill>
                  <a:srgbClr val="ECECEC"/>
                </a:solidFill>
                <a:latin typeface="DejaVu Sans"/>
                <a:cs typeface="DejaVu Sans"/>
              </a:rPr>
              <a:t>eads</a:t>
            </a:r>
            <a:endParaRPr sz="950">
              <a:latin typeface="DejaVu Sans"/>
              <a:cs typeface="DejaVu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68503" y="999006"/>
            <a:ext cx="50165" cy="28575"/>
          </a:xfrm>
          <a:custGeom>
            <a:avLst/>
            <a:gdLst/>
            <a:ahLst/>
            <a:cxnLst/>
            <a:rect l="l" t="t" r="r" b="b"/>
            <a:pathLst>
              <a:path w="50165" h="28575">
                <a:moveTo>
                  <a:pt x="0" y="0"/>
                </a:moveTo>
                <a:lnTo>
                  <a:pt x="14215" y="14228"/>
                </a:lnTo>
                <a:lnTo>
                  <a:pt x="0" y="28456"/>
                </a:lnTo>
                <a:lnTo>
                  <a:pt x="49792" y="14228"/>
                </a:lnTo>
                <a:lnTo>
                  <a:pt x="0" y="0"/>
                </a:lnTo>
                <a:close/>
              </a:path>
            </a:pathLst>
          </a:custGeom>
          <a:solidFill>
            <a:srgbClr val="D2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68503" y="999006"/>
            <a:ext cx="50165" cy="28575"/>
          </a:xfrm>
          <a:custGeom>
            <a:avLst/>
            <a:gdLst/>
            <a:ahLst/>
            <a:cxnLst/>
            <a:rect l="l" t="t" r="r" b="b"/>
            <a:pathLst>
              <a:path w="50165" h="28575">
                <a:moveTo>
                  <a:pt x="14215" y="14228"/>
                </a:moveTo>
                <a:lnTo>
                  <a:pt x="0" y="28456"/>
                </a:lnTo>
                <a:lnTo>
                  <a:pt x="49792" y="14228"/>
                </a:lnTo>
                <a:lnTo>
                  <a:pt x="0" y="0"/>
                </a:lnTo>
                <a:lnTo>
                  <a:pt x="14215" y="14228"/>
                </a:lnTo>
                <a:close/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9288" y="550782"/>
            <a:ext cx="379095" cy="220345"/>
          </a:xfrm>
          <a:custGeom>
            <a:avLst/>
            <a:gdLst/>
            <a:ahLst/>
            <a:cxnLst/>
            <a:rect l="l" t="t" r="r" b="b"/>
            <a:pathLst>
              <a:path w="379094" h="220345">
                <a:moveTo>
                  <a:pt x="0" y="0"/>
                </a:moveTo>
                <a:lnTo>
                  <a:pt x="60886" y="12707"/>
                </a:lnTo>
                <a:lnTo>
                  <a:pt x="115720" y="29082"/>
                </a:lnTo>
                <a:lnTo>
                  <a:pt x="164854" y="48527"/>
                </a:lnTo>
                <a:lnTo>
                  <a:pt x="208636" y="70440"/>
                </a:lnTo>
                <a:lnTo>
                  <a:pt x="247417" y="94223"/>
                </a:lnTo>
                <a:lnTo>
                  <a:pt x="281547" y="119275"/>
                </a:lnTo>
                <a:lnTo>
                  <a:pt x="311378" y="144997"/>
                </a:lnTo>
                <a:lnTo>
                  <a:pt x="348826" y="183523"/>
                </a:lnTo>
                <a:lnTo>
                  <a:pt x="369439" y="208294"/>
                </a:lnTo>
                <a:lnTo>
                  <a:pt x="378570" y="220181"/>
                </a:lnTo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06592" y="722589"/>
            <a:ext cx="41275" cy="48895"/>
          </a:xfrm>
          <a:custGeom>
            <a:avLst/>
            <a:gdLst/>
            <a:ahLst/>
            <a:cxnLst/>
            <a:rect l="l" t="t" r="r" b="b"/>
            <a:pathLst>
              <a:path w="41275" h="48895">
                <a:moveTo>
                  <a:pt x="0" y="17074"/>
                </a:moveTo>
                <a:lnTo>
                  <a:pt x="41266" y="48374"/>
                </a:lnTo>
                <a:lnTo>
                  <a:pt x="30383" y="19918"/>
                </a:lnTo>
                <a:lnTo>
                  <a:pt x="19918" y="19918"/>
                </a:lnTo>
                <a:lnTo>
                  <a:pt x="0" y="17074"/>
                </a:lnTo>
                <a:close/>
              </a:path>
              <a:path w="41275" h="48895">
                <a:moveTo>
                  <a:pt x="22765" y="0"/>
                </a:moveTo>
                <a:lnTo>
                  <a:pt x="19918" y="19918"/>
                </a:lnTo>
                <a:lnTo>
                  <a:pt x="30383" y="19918"/>
                </a:lnTo>
                <a:lnTo>
                  <a:pt x="22765" y="0"/>
                </a:lnTo>
                <a:close/>
              </a:path>
            </a:pathLst>
          </a:custGeom>
          <a:solidFill>
            <a:srgbClr val="D2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06592" y="722589"/>
            <a:ext cx="41275" cy="48895"/>
          </a:xfrm>
          <a:custGeom>
            <a:avLst/>
            <a:gdLst/>
            <a:ahLst/>
            <a:cxnLst/>
            <a:rect l="l" t="t" r="r" b="b"/>
            <a:pathLst>
              <a:path w="41275" h="48895">
                <a:moveTo>
                  <a:pt x="19918" y="19918"/>
                </a:moveTo>
                <a:lnTo>
                  <a:pt x="0" y="17074"/>
                </a:lnTo>
                <a:lnTo>
                  <a:pt x="41266" y="48374"/>
                </a:lnTo>
                <a:lnTo>
                  <a:pt x="22765" y="0"/>
                </a:lnTo>
                <a:lnTo>
                  <a:pt x="19918" y="19918"/>
                </a:lnTo>
                <a:close/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89931" y="819494"/>
            <a:ext cx="854075" cy="427355"/>
          </a:xfrm>
          <a:custGeom>
            <a:avLst/>
            <a:gdLst/>
            <a:ahLst/>
            <a:cxnLst/>
            <a:rect l="l" t="t" r="r" b="b"/>
            <a:pathLst>
              <a:path w="854075" h="427355">
                <a:moveTo>
                  <a:pt x="812977" y="0"/>
                </a:moveTo>
                <a:lnTo>
                  <a:pt x="40766" y="0"/>
                </a:lnTo>
                <a:lnTo>
                  <a:pt x="32917" y="750"/>
                </a:lnTo>
                <a:lnTo>
                  <a:pt x="19844" y="5745"/>
                </a:lnTo>
                <a:lnTo>
                  <a:pt x="9410" y="14673"/>
                </a:lnTo>
                <a:lnTo>
                  <a:pt x="2500" y="26647"/>
                </a:lnTo>
                <a:lnTo>
                  <a:pt x="0" y="40779"/>
                </a:lnTo>
                <a:lnTo>
                  <a:pt x="748" y="393952"/>
                </a:lnTo>
                <a:lnTo>
                  <a:pt x="5739" y="407031"/>
                </a:lnTo>
                <a:lnTo>
                  <a:pt x="14663" y="417466"/>
                </a:lnTo>
                <a:lnTo>
                  <a:pt x="26634" y="424375"/>
                </a:lnTo>
                <a:lnTo>
                  <a:pt x="40766" y="426875"/>
                </a:lnTo>
                <a:lnTo>
                  <a:pt x="820841" y="426125"/>
                </a:lnTo>
                <a:lnTo>
                  <a:pt x="833924" y="421135"/>
                </a:lnTo>
                <a:lnTo>
                  <a:pt x="844358" y="412213"/>
                </a:lnTo>
                <a:lnTo>
                  <a:pt x="851263" y="400243"/>
                </a:lnTo>
                <a:lnTo>
                  <a:pt x="853760" y="386108"/>
                </a:lnTo>
                <a:lnTo>
                  <a:pt x="853009" y="32918"/>
                </a:lnTo>
                <a:lnTo>
                  <a:pt x="848019" y="19846"/>
                </a:lnTo>
                <a:lnTo>
                  <a:pt x="839098" y="9411"/>
                </a:lnTo>
                <a:lnTo>
                  <a:pt x="827124" y="2500"/>
                </a:lnTo>
                <a:lnTo>
                  <a:pt x="812977" y="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89931" y="819494"/>
            <a:ext cx="854075" cy="427355"/>
          </a:xfrm>
          <a:custGeom>
            <a:avLst/>
            <a:gdLst/>
            <a:ahLst/>
            <a:cxnLst/>
            <a:rect l="l" t="t" r="r" b="b"/>
            <a:pathLst>
              <a:path w="854075" h="427355">
                <a:moveTo>
                  <a:pt x="40766" y="0"/>
                </a:moveTo>
                <a:lnTo>
                  <a:pt x="812977" y="0"/>
                </a:lnTo>
                <a:lnTo>
                  <a:pt x="827124" y="2500"/>
                </a:lnTo>
                <a:lnTo>
                  <a:pt x="839098" y="9411"/>
                </a:lnTo>
                <a:lnTo>
                  <a:pt x="848019" y="19846"/>
                </a:lnTo>
                <a:lnTo>
                  <a:pt x="853009" y="32918"/>
                </a:lnTo>
                <a:lnTo>
                  <a:pt x="853760" y="386108"/>
                </a:lnTo>
                <a:lnTo>
                  <a:pt x="851263" y="400243"/>
                </a:lnTo>
                <a:lnTo>
                  <a:pt x="844358" y="412213"/>
                </a:lnTo>
                <a:lnTo>
                  <a:pt x="833924" y="421135"/>
                </a:lnTo>
                <a:lnTo>
                  <a:pt x="820841" y="426125"/>
                </a:lnTo>
                <a:lnTo>
                  <a:pt x="40766" y="426875"/>
                </a:lnTo>
                <a:lnTo>
                  <a:pt x="26634" y="424375"/>
                </a:lnTo>
                <a:lnTo>
                  <a:pt x="14663" y="417466"/>
                </a:lnTo>
                <a:lnTo>
                  <a:pt x="5739" y="407031"/>
                </a:lnTo>
                <a:lnTo>
                  <a:pt x="748" y="393952"/>
                </a:lnTo>
                <a:lnTo>
                  <a:pt x="0" y="40779"/>
                </a:lnTo>
                <a:lnTo>
                  <a:pt x="2500" y="26647"/>
                </a:lnTo>
                <a:lnTo>
                  <a:pt x="9410" y="14673"/>
                </a:lnTo>
                <a:lnTo>
                  <a:pt x="19844" y="5745"/>
                </a:lnTo>
                <a:lnTo>
                  <a:pt x="32917" y="750"/>
                </a:lnTo>
                <a:lnTo>
                  <a:pt x="40766" y="0"/>
                </a:lnTo>
                <a:close/>
              </a:path>
            </a:pathLst>
          </a:custGeom>
          <a:ln w="24901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75980" y="892538"/>
            <a:ext cx="103060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tabLst>
                <a:tab pos="182880" algn="l"/>
              </a:tabLst>
            </a:pPr>
            <a:r>
              <a:rPr sz="1100" u="sng" dirty="0">
                <a:solidFill>
                  <a:srgbClr val="ECECEC"/>
                </a:solidFill>
                <a:latin typeface="DejaVu Sans"/>
                <a:cs typeface="DejaVu Sans"/>
              </a:rPr>
              <a:t> </a:t>
            </a:r>
            <a:r>
              <a:rPr sz="1100" u="sng" dirty="0">
                <a:solidFill>
                  <a:srgbClr val="ECECEC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ECECEC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ECECEC"/>
                </a:solidFill>
                <a:latin typeface="DejaVu Sans"/>
                <a:cs typeface="DejaVu Sans"/>
              </a:rPr>
              <a:t>A</a:t>
            </a:r>
            <a:r>
              <a:rPr sz="1100" dirty="0">
                <a:solidFill>
                  <a:srgbClr val="ECECEC"/>
                </a:solidFill>
                <a:latin typeface="DejaVu Sans"/>
                <a:cs typeface="DejaVu Sans"/>
              </a:rPr>
              <a:t>ssembler</a:t>
            </a:r>
            <a:endParaRPr sz="1100">
              <a:latin typeface="DejaVu Sans"/>
              <a:cs typeface="DejaVu Sans"/>
            </a:endParaRPr>
          </a:p>
          <a:p>
            <a:pPr marR="61594" algn="r">
              <a:lnSpc>
                <a:spcPct val="100000"/>
              </a:lnSpc>
              <a:spcBef>
                <a:spcPts val="630"/>
              </a:spcBef>
            </a:pPr>
            <a:r>
              <a:rPr sz="550" dirty="0">
                <a:solidFill>
                  <a:srgbClr val="ECECEC"/>
                </a:solidFill>
                <a:latin typeface="DejaVu Sans"/>
                <a:cs typeface="DejaVu Sans"/>
              </a:rPr>
              <a:t>k</a:t>
            </a:r>
            <a:r>
              <a:rPr sz="550" spc="-5" dirty="0">
                <a:solidFill>
                  <a:srgbClr val="ECECEC"/>
                </a:solidFill>
                <a:latin typeface="DejaVu Sans"/>
                <a:cs typeface="DejaVu Sans"/>
              </a:rPr>
              <a:t>=77</a:t>
            </a:r>
            <a:endParaRPr sz="550">
              <a:latin typeface="DejaVu Sans"/>
              <a:cs typeface="DejaVu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81166" y="1012853"/>
            <a:ext cx="50165" cy="28575"/>
          </a:xfrm>
          <a:custGeom>
            <a:avLst/>
            <a:gdLst/>
            <a:ahLst/>
            <a:cxnLst/>
            <a:rect l="l" t="t" r="r" b="b"/>
            <a:pathLst>
              <a:path w="50164" h="28575">
                <a:moveTo>
                  <a:pt x="0" y="0"/>
                </a:moveTo>
                <a:lnTo>
                  <a:pt x="14228" y="14228"/>
                </a:lnTo>
                <a:lnTo>
                  <a:pt x="0" y="28456"/>
                </a:lnTo>
                <a:lnTo>
                  <a:pt x="49804" y="14228"/>
                </a:lnTo>
                <a:lnTo>
                  <a:pt x="0" y="0"/>
                </a:lnTo>
                <a:close/>
              </a:path>
            </a:pathLst>
          </a:custGeom>
          <a:solidFill>
            <a:srgbClr val="D2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81166" y="1012853"/>
            <a:ext cx="50165" cy="28575"/>
          </a:xfrm>
          <a:custGeom>
            <a:avLst/>
            <a:gdLst/>
            <a:ahLst/>
            <a:cxnLst/>
            <a:rect l="l" t="t" r="r" b="b"/>
            <a:pathLst>
              <a:path w="50164" h="28575">
                <a:moveTo>
                  <a:pt x="14228" y="14228"/>
                </a:moveTo>
                <a:lnTo>
                  <a:pt x="0" y="28456"/>
                </a:lnTo>
                <a:lnTo>
                  <a:pt x="49804" y="14228"/>
                </a:lnTo>
                <a:lnTo>
                  <a:pt x="0" y="0"/>
                </a:lnTo>
                <a:lnTo>
                  <a:pt x="14228" y="14228"/>
                </a:lnTo>
                <a:close/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664881" y="1456146"/>
            <a:ext cx="81216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70" dirty="0">
                <a:solidFill>
                  <a:srgbClr val="ECECEC"/>
                </a:solidFill>
                <a:latin typeface="DejaVu Sans"/>
                <a:cs typeface="DejaVu Sans"/>
              </a:rPr>
              <a:t>F</a:t>
            </a:r>
            <a:r>
              <a:rPr sz="850" spc="-15" dirty="0">
                <a:solidFill>
                  <a:srgbClr val="ECECEC"/>
                </a:solidFill>
                <a:latin typeface="DejaVu Sans"/>
                <a:cs typeface="DejaVu Sans"/>
              </a:rPr>
              <a:t>ina</a:t>
            </a:r>
            <a:r>
              <a:rPr sz="850" spc="-5" dirty="0">
                <a:solidFill>
                  <a:srgbClr val="ECECEC"/>
                </a:solidFill>
                <a:latin typeface="DejaVu Sans"/>
                <a:cs typeface="DejaVu Sans"/>
              </a:rPr>
              <a:t>l</a:t>
            </a:r>
            <a:r>
              <a:rPr sz="850" spc="50" dirty="0">
                <a:solidFill>
                  <a:srgbClr val="ECECEC"/>
                </a:solidFill>
                <a:latin typeface="Times New Roman"/>
                <a:cs typeface="Times New Roman"/>
              </a:rPr>
              <a:t> </a:t>
            </a:r>
            <a:r>
              <a:rPr sz="850" spc="-15" dirty="0">
                <a:solidFill>
                  <a:srgbClr val="ECECEC"/>
                </a:solidFill>
                <a:latin typeface="DejaVu Sans"/>
                <a:cs typeface="DejaVu Sans"/>
              </a:rPr>
              <a:t>asse</a:t>
            </a:r>
            <a:r>
              <a:rPr sz="850" spc="-20" dirty="0">
                <a:solidFill>
                  <a:srgbClr val="ECECEC"/>
                </a:solidFill>
                <a:latin typeface="DejaVu Sans"/>
                <a:cs typeface="DejaVu Sans"/>
              </a:rPr>
              <a:t>m</a:t>
            </a:r>
            <a:r>
              <a:rPr sz="850" spc="-15" dirty="0">
                <a:solidFill>
                  <a:srgbClr val="ECECEC"/>
                </a:solidFill>
                <a:latin typeface="DejaVu Sans"/>
                <a:cs typeface="DejaVu Sans"/>
              </a:rPr>
              <a:t>bl</a:t>
            </a:r>
            <a:r>
              <a:rPr sz="850" spc="-10" dirty="0">
                <a:solidFill>
                  <a:srgbClr val="ECECEC"/>
                </a:solidFill>
                <a:latin typeface="DejaVu Sans"/>
                <a:cs typeface="DejaVu Sans"/>
              </a:rPr>
              <a:t>y</a:t>
            </a:r>
            <a:endParaRPr sz="850">
              <a:latin typeface="DejaVu Sans"/>
              <a:cs typeface="DejaVu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91886" y="1306186"/>
            <a:ext cx="75565" cy="136525"/>
          </a:xfrm>
          <a:custGeom>
            <a:avLst/>
            <a:gdLst/>
            <a:ahLst/>
            <a:cxnLst/>
            <a:rect l="l" t="t" r="r" b="b"/>
            <a:pathLst>
              <a:path w="75564" h="136525">
                <a:moveTo>
                  <a:pt x="0" y="0"/>
                </a:moveTo>
                <a:lnTo>
                  <a:pt x="75316" y="136004"/>
                </a:lnTo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30641" y="1391732"/>
            <a:ext cx="36830" cy="50800"/>
          </a:xfrm>
          <a:custGeom>
            <a:avLst/>
            <a:gdLst/>
            <a:ahLst/>
            <a:cxnLst/>
            <a:rect l="l" t="t" r="r" b="b"/>
            <a:pathLst>
              <a:path w="36830" h="50800">
                <a:moveTo>
                  <a:pt x="0" y="13801"/>
                </a:moveTo>
                <a:lnTo>
                  <a:pt x="36560" y="50459"/>
                </a:lnTo>
                <a:lnTo>
                  <a:pt x="29366" y="19360"/>
                </a:lnTo>
                <a:lnTo>
                  <a:pt x="19339" y="19360"/>
                </a:lnTo>
                <a:lnTo>
                  <a:pt x="0" y="13801"/>
                </a:lnTo>
                <a:close/>
              </a:path>
              <a:path w="36830" h="50800">
                <a:moveTo>
                  <a:pt x="24886" y="0"/>
                </a:moveTo>
                <a:lnTo>
                  <a:pt x="19339" y="19360"/>
                </a:lnTo>
                <a:lnTo>
                  <a:pt x="29366" y="19360"/>
                </a:lnTo>
                <a:lnTo>
                  <a:pt x="24886" y="0"/>
                </a:lnTo>
                <a:close/>
              </a:path>
            </a:pathLst>
          </a:custGeom>
          <a:solidFill>
            <a:srgbClr val="D2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30641" y="1391732"/>
            <a:ext cx="36830" cy="50800"/>
          </a:xfrm>
          <a:custGeom>
            <a:avLst/>
            <a:gdLst/>
            <a:ahLst/>
            <a:cxnLst/>
            <a:rect l="l" t="t" r="r" b="b"/>
            <a:pathLst>
              <a:path w="36830" h="50800">
                <a:moveTo>
                  <a:pt x="19339" y="19360"/>
                </a:moveTo>
                <a:lnTo>
                  <a:pt x="0" y="13801"/>
                </a:lnTo>
                <a:lnTo>
                  <a:pt x="36560" y="50459"/>
                </a:lnTo>
                <a:lnTo>
                  <a:pt x="24886" y="0"/>
                </a:lnTo>
                <a:lnTo>
                  <a:pt x="19339" y="19360"/>
                </a:lnTo>
                <a:close/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1837" y="504755"/>
            <a:ext cx="1437640" cy="245745"/>
          </a:xfrm>
          <a:custGeom>
            <a:avLst/>
            <a:gdLst/>
            <a:ahLst/>
            <a:cxnLst/>
            <a:rect l="l" t="t" r="r" b="b"/>
            <a:pathLst>
              <a:path w="1437639" h="245745">
                <a:moveTo>
                  <a:pt x="0" y="0"/>
                </a:moveTo>
                <a:lnTo>
                  <a:pt x="91931" y="1520"/>
                </a:lnTo>
                <a:lnTo>
                  <a:pt x="184152" y="3067"/>
                </a:lnTo>
                <a:lnTo>
                  <a:pt x="276264" y="4825"/>
                </a:lnTo>
                <a:lnTo>
                  <a:pt x="367866" y="6979"/>
                </a:lnTo>
                <a:lnTo>
                  <a:pt x="458557" y="9711"/>
                </a:lnTo>
                <a:lnTo>
                  <a:pt x="547937" y="13207"/>
                </a:lnTo>
                <a:lnTo>
                  <a:pt x="635605" y="17650"/>
                </a:lnTo>
                <a:lnTo>
                  <a:pt x="721162" y="23223"/>
                </a:lnTo>
                <a:lnTo>
                  <a:pt x="804207" y="30112"/>
                </a:lnTo>
                <a:lnTo>
                  <a:pt x="884339" y="38500"/>
                </a:lnTo>
                <a:lnTo>
                  <a:pt x="961159" y="48570"/>
                </a:lnTo>
                <a:lnTo>
                  <a:pt x="1034266" y="60507"/>
                </a:lnTo>
                <a:lnTo>
                  <a:pt x="1103259" y="74496"/>
                </a:lnTo>
                <a:lnTo>
                  <a:pt x="1167738" y="90719"/>
                </a:lnTo>
                <a:lnTo>
                  <a:pt x="1227304" y="109361"/>
                </a:lnTo>
                <a:lnTo>
                  <a:pt x="1281555" y="130605"/>
                </a:lnTo>
                <a:lnTo>
                  <a:pt x="1330090" y="154636"/>
                </a:lnTo>
                <a:lnTo>
                  <a:pt x="1372511" y="181638"/>
                </a:lnTo>
                <a:lnTo>
                  <a:pt x="1408416" y="211795"/>
                </a:lnTo>
                <a:lnTo>
                  <a:pt x="1437406" y="245290"/>
                </a:lnTo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78559" y="701326"/>
            <a:ext cx="41275" cy="48895"/>
          </a:xfrm>
          <a:custGeom>
            <a:avLst/>
            <a:gdLst/>
            <a:ahLst/>
            <a:cxnLst/>
            <a:rect l="l" t="t" r="r" b="b"/>
            <a:pathLst>
              <a:path w="41275" h="48895">
                <a:moveTo>
                  <a:pt x="0" y="16645"/>
                </a:moveTo>
                <a:lnTo>
                  <a:pt x="40684" y="48719"/>
                </a:lnTo>
                <a:lnTo>
                  <a:pt x="30265" y="19869"/>
                </a:lnTo>
                <a:lnTo>
                  <a:pt x="19872" y="19869"/>
                </a:lnTo>
                <a:lnTo>
                  <a:pt x="0" y="16645"/>
                </a:lnTo>
                <a:close/>
              </a:path>
              <a:path w="41275" h="48895">
                <a:moveTo>
                  <a:pt x="23088" y="0"/>
                </a:moveTo>
                <a:lnTo>
                  <a:pt x="19872" y="19869"/>
                </a:lnTo>
                <a:lnTo>
                  <a:pt x="30265" y="19869"/>
                </a:lnTo>
                <a:lnTo>
                  <a:pt x="23088" y="0"/>
                </a:lnTo>
                <a:close/>
              </a:path>
            </a:pathLst>
          </a:custGeom>
          <a:solidFill>
            <a:srgbClr val="D2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78559" y="701326"/>
            <a:ext cx="41275" cy="48895"/>
          </a:xfrm>
          <a:custGeom>
            <a:avLst/>
            <a:gdLst/>
            <a:ahLst/>
            <a:cxnLst/>
            <a:rect l="l" t="t" r="r" b="b"/>
            <a:pathLst>
              <a:path w="41275" h="48895">
                <a:moveTo>
                  <a:pt x="19872" y="19869"/>
                </a:moveTo>
                <a:lnTo>
                  <a:pt x="0" y="16645"/>
                </a:lnTo>
                <a:lnTo>
                  <a:pt x="40684" y="48719"/>
                </a:lnTo>
                <a:lnTo>
                  <a:pt x="23088" y="0"/>
                </a:lnTo>
                <a:lnTo>
                  <a:pt x="19872" y="19869"/>
                </a:lnTo>
                <a:close/>
              </a:path>
            </a:pathLst>
          </a:custGeom>
          <a:ln w="3557">
            <a:solidFill>
              <a:srgbClr val="D2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47297" y="1977517"/>
            <a:ext cx="2520950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 better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than single-k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lers that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implement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ulti-k:</a:t>
            </a:r>
            <a:endParaRPr sz="1000">
              <a:latin typeface="Arial"/>
              <a:cs typeface="Arial"/>
            </a:endParaRPr>
          </a:p>
          <a:p>
            <a:pPr marL="177800">
              <a:lnSpc>
                <a:spcPct val="100000"/>
              </a:lnSpc>
              <a:spcBef>
                <a:spcPts val="395"/>
              </a:spcBef>
            </a:pPr>
            <a:r>
              <a:rPr sz="1000" spc="-5" dirty="0">
                <a:solidFill>
                  <a:srgbClr val="98B2CC"/>
                </a:solidFill>
                <a:latin typeface="Arial"/>
                <a:cs typeface="Arial"/>
              </a:rPr>
              <a:t>- </a:t>
            </a:r>
            <a:r>
              <a:rPr sz="1000" spc="-1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IDBA,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3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Ade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 Megahit,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spc="-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TB-Pipeline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74051" y="3096630"/>
            <a:ext cx="231076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s 2016!</a:t>
            </a:r>
            <a:r>
              <a:rPr sz="800" i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800" i="1" spc="-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y are </a:t>
            </a:r>
            <a:r>
              <a:rPr sz="800" i="1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e still doing single-k assem</a:t>
            </a:r>
            <a:r>
              <a:rPr sz="800" i="1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ly?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64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75" dirty="0"/>
              <a:t>I</a:t>
            </a:r>
            <a:r>
              <a:rPr spc="55" dirty="0"/>
              <a:t>LLUMIN</a:t>
            </a:r>
            <a:r>
              <a:rPr spc="-10" dirty="0"/>
              <a:t>A</a:t>
            </a:r>
            <a:r>
              <a:rPr spc="150" dirty="0"/>
              <a:t> </a:t>
            </a:r>
            <a:r>
              <a:rPr spc="55" dirty="0"/>
              <a:t>ASSEMB</a:t>
            </a:r>
            <a:r>
              <a:rPr spc="-105" dirty="0"/>
              <a:t>L</a:t>
            </a:r>
            <a:r>
              <a:rPr spc="-10" dirty="0"/>
              <a:t>Y</a:t>
            </a:r>
            <a:r>
              <a:rPr spc="145" dirty="0"/>
              <a:t> </a:t>
            </a:r>
            <a:r>
              <a:rPr spc="55" dirty="0"/>
              <a:t>VIS</a:t>
            </a:r>
            <a:r>
              <a:rPr spc="15" dirty="0"/>
              <a:t>U</a:t>
            </a:r>
            <a:r>
              <a:rPr spc="55" dirty="0"/>
              <a:t>ALIZ</a:t>
            </a:r>
            <a:r>
              <a:rPr spc="-80" dirty="0"/>
              <a:t>A</a:t>
            </a:r>
            <a:r>
              <a:rPr spc="55" dirty="0"/>
              <a:t>TION</a:t>
            </a:r>
            <a:r>
              <a:rPr sz="1400" spc="5" dirty="0"/>
              <a:t>:</a:t>
            </a:r>
            <a:r>
              <a:rPr sz="1400" spc="175" dirty="0"/>
              <a:t> </a:t>
            </a:r>
            <a:r>
              <a:rPr sz="1400" spc="80" dirty="0"/>
              <a:t>B</a:t>
            </a:r>
            <a:r>
              <a:rPr spc="55" dirty="0"/>
              <a:t>AN</a:t>
            </a:r>
            <a:r>
              <a:rPr spc="15" dirty="0"/>
              <a:t>D</a:t>
            </a:r>
            <a:r>
              <a:rPr spc="25" dirty="0"/>
              <a:t>A</a:t>
            </a:r>
            <a:r>
              <a:rPr spc="55" dirty="0"/>
              <a:t>G</a:t>
            </a:r>
            <a:r>
              <a:rPr spc="-10" dirty="0"/>
              <a:t>E</a:t>
            </a:r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0" y="360045"/>
            <a:ext cx="4607940" cy="309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65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3840">
              <a:lnSpc>
                <a:spcPct val="100000"/>
              </a:lnSpc>
            </a:pPr>
            <a:r>
              <a:rPr sz="1400" spc="80" dirty="0"/>
              <a:t>B</a:t>
            </a:r>
            <a:r>
              <a:rPr spc="55" dirty="0"/>
              <a:t>AN</a:t>
            </a:r>
            <a:r>
              <a:rPr spc="15" dirty="0"/>
              <a:t>D</a:t>
            </a:r>
            <a:r>
              <a:rPr spc="25" dirty="0"/>
              <a:t>A</a:t>
            </a:r>
            <a:r>
              <a:rPr spc="55" dirty="0"/>
              <a:t>G</a:t>
            </a:r>
            <a:r>
              <a:rPr spc="-10" dirty="0"/>
              <a:t>E</a:t>
            </a:r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921587" y="370106"/>
            <a:ext cx="2764852" cy="2495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3330" y="2894724"/>
            <a:ext cx="35814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E. coli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00" spc="-1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Ades assem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ly (</a:t>
            </a:r>
            <a:r>
              <a:rPr sz="8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xce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pt).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Fig from L</a:t>
            </a:r>
            <a:r>
              <a:rPr sz="8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x Nederb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agt.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What is this knot?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66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3840">
              <a:lnSpc>
                <a:spcPct val="100000"/>
              </a:lnSpc>
            </a:pPr>
            <a:r>
              <a:rPr sz="1400" spc="80" dirty="0"/>
              <a:t>B</a:t>
            </a:r>
            <a:r>
              <a:rPr spc="55" dirty="0"/>
              <a:t>AN</a:t>
            </a:r>
            <a:r>
              <a:rPr spc="15" dirty="0"/>
              <a:t>D</a:t>
            </a:r>
            <a:r>
              <a:rPr spc="25" dirty="0"/>
              <a:t>A</a:t>
            </a:r>
            <a:r>
              <a:rPr spc="55" dirty="0"/>
              <a:t>G</a:t>
            </a:r>
            <a:r>
              <a:rPr spc="-10" dirty="0"/>
              <a:t>E</a:t>
            </a:r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921587" y="370106"/>
            <a:ext cx="2764852" cy="2495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3330" y="2894724"/>
            <a:ext cx="35814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E. coli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00" spc="-1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Ades assem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ly (</a:t>
            </a:r>
            <a:r>
              <a:rPr sz="8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xce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pt).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Fig from L</a:t>
            </a:r>
            <a:r>
              <a:rPr sz="8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x Nederb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agt.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What is this knot?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9336" y="3014929"/>
            <a:ext cx="17894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collapsed </a:t>
            </a:r>
            <a:r>
              <a:rPr sz="8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ibosomal genes (16</a:t>
            </a:r>
            <a:r>
              <a:rPr sz="800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, 2</a:t>
            </a:r>
            <a:r>
              <a:rPr sz="800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, ..)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7031" y="3313608"/>
            <a:ext cx="1524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66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401" y="74317"/>
            <a:ext cx="283146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7080" marR="5080" indent="-755015">
              <a:lnSpc>
                <a:spcPct val="106700"/>
              </a:lnSpc>
            </a:pP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50" spc="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50" spc="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Arial"/>
                <a:cs typeface="Arial"/>
              </a:rPr>
              <a:t>ASSEMB</a:t>
            </a:r>
            <a:r>
              <a:rPr sz="1150" spc="-10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Arial"/>
                <a:cs typeface="Arial"/>
              </a:rPr>
              <a:t>VIS</a:t>
            </a:r>
            <a:r>
              <a:rPr sz="11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50" spc="55" dirty="0">
                <a:solidFill>
                  <a:srgbClr val="FFFFFF"/>
                </a:solidFill>
                <a:latin typeface="Arial"/>
                <a:cs typeface="Arial"/>
              </a:rPr>
              <a:t>ALIZ</a:t>
            </a:r>
            <a:r>
              <a:rPr sz="1150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50" spc="55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50" spc="55" dirty="0">
                <a:solidFill>
                  <a:srgbClr val="FFFFFF"/>
                </a:solidFill>
                <a:latin typeface="Arial"/>
                <a:cs typeface="Arial"/>
              </a:rPr>
              <a:t>ALCON</a:t>
            </a:r>
            <a:r>
              <a:rPr sz="1400" spc="8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50" spc="55" dirty="0">
                <a:solidFill>
                  <a:srgbClr val="FFFFFF"/>
                </a:solidFill>
                <a:latin typeface="Arial"/>
                <a:cs typeface="Arial"/>
              </a:rPr>
              <a:t>AST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0793" y="505901"/>
            <a:ext cx="3686373" cy="2542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297" y="3129384"/>
            <a:ext cx="386969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Mitochond</a:t>
            </a:r>
            <a:r>
              <a:rPr sz="8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ial genome st</a:t>
            </a:r>
            <a:r>
              <a:rPr sz="8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ing 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aph.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Apparently 4 chromosome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Each node is a read.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7" y="3301465"/>
            <a:ext cx="220345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(fig.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cou</a:t>
            </a:r>
            <a:r>
              <a:rPr sz="80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tesy of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@md5sam,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data from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EEP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Lille)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67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401" y="74317"/>
            <a:ext cx="283146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7080" marR="5080" indent="-755015">
              <a:lnSpc>
                <a:spcPct val="106700"/>
              </a:lnSpc>
            </a:pP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50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50" spc="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50" spc="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Arial"/>
                <a:cs typeface="Arial"/>
              </a:rPr>
              <a:t>ASSEMB</a:t>
            </a:r>
            <a:r>
              <a:rPr sz="1150" spc="-10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55" dirty="0">
                <a:solidFill>
                  <a:srgbClr val="FFFFFF"/>
                </a:solidFill>
                <a:latin typeface="Arial"/>
                <a:cs typeface="Arial"/>
              </a:rPr>
              <a:t>VIS</a:t>
            </a:r>
            <a:r>
              <a:rPr sz="115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50" spc="55" dirty="0">
                <a:solidFill>
                  <a:srgbClr val="FFFFFF"/>
                </a:solidFill>
                <a:latin typeface="Arial"/>
                <a:cs typeface="Arial"/>
              </a:rPr>
              <a:t>ALIZ</a:t>
            </a:r>
            <a:r>
              <a:rPr sz="1150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50" spc="55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50" spc="55" dirty="0">
                <a:solidFill>
                  <a:srgbClr val="FFFFFF"/>
                </a:solidFill>
                <a:latin typeface="Arial"/>
                <a:cs typeface="Arial"/>
              </a:rPr>
              <a:t>ALCON</a:t>
            </a:r>
            <a:r>
              <a:rPr sz="1400" spc="8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50" spc="55" dirty="0">
                <a:solidFill>
                  <a:srgbClr val="FFFFFF"/>
                </a:solidFill>
                <a:latin typeface="Arial"/>
                <a:cs typeface="Arial"/>
              </a:rPr>
              <a:t>AST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2003" y="530016"/>
            <a:ext cx="2303894" cy="23345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297" y="2945778"/>
            <a:ext cx="3431540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7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. melanogaster </a:t>
            </a:r>
            <a:r>
              <a:rPr sz="800" spc="-7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ALCON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assem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00" spc="-8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Each node is a contig.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(fig.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cou</a:t>
            </a:r>
            <a:r>
              <a:rPr sz="80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tesy of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@md5sam)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68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6030">
              <a:lnSpc>
                <a:spcPct val="100000"/>
              </a:lnSpc>
            </a:pPr>
            <a:r>
              <a:rPr sz="1400" spc="80" dirty="0"/>
              <a:t>L</a:t>
            </a:r>
            <a:r>
              <a:rPr spc="55" dirty="0"/>
              <a:t>AS</a:t>
            </a:r>
            <a:r>
              <a:rPr spc="-10" dirty="0"/>
              <a:t>T</a:t>
            </a:r>
            <a:r>
              <a:rPr spc="145" dirty="0"/>
              <a:t> </a:t>
            </a:r>
            <a:r>
              <a:rPr sz="1400" spc="80" dirty="0"/>
              <a:t>E</a:t>
            </a:r>
            <a:r>
              <a:rPr spc="55" dirty="0"/>
              <a:t>XERCIS</a:t>
            </a:r>
            <a:r>
              <a:rPr spc="-10" dirty="0"/>
              <a:t>E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69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7" y="612033"/>
            <a:ext cx="2633980" cy="2150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Reads:</a:t>
            </a:r>
            <a:endParaRPr sz="1100" dirty="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730"/>
              </a:spcBef>
            </a:pPr>
            <a:r>
              <a:rPr sz="1000" spc="-160" dirty="0">
                <a:solidFill>
                  <a:srgbClr val="FFFFFF"/>
                </a:solidFill>
                <a:latin typeface="Arial Unicode MS"/>
                <a:cs typeface="Arial Unicode MS"/>
              </a:rPr>
              <a:t>✶✳ </a:t>
            </a:r>
            <a:r>
              <a:rPr sz="10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Arial Unicode MS"/>
                <a:cs typeface="Arial Unicode MS"/>
              </a:rPr>
              <a:t>❆●❚❈</a:t>
            </a:r>
            <a:endParaRPr sz="1000" dirty="0">
              <a:latin typeface="Arial Unicode MS"/>
              <a:cs typeface="Arial Unicode MS"/>
            </a:endParaRPr>
          </a:p>
          <a:p>
            <a:pPr marL="83820">
              <a:lnSpc>
                <a:spcPct val="100000"/>
              </a:lnSpc>
              <a:spcBef>
                <a:spcPts val="155"/>
              </a:spcBef>
            </a:pPr>
            <a:r>
              <a:rPr sz="1000" spc="-210" dirty="0">
                <a:solidFill>
                  <a:srgbClr val="FFFFFF"/>
                </a:solidFill>
                <a:latin typeface="Arial Unicode MS"/>
                <a:cs typeface="Arial Unicode MS"/>
              </a:rPr>
              <a:t>✷✳ </a:t>
            </a:r>
            <a:r>
              <a:rPr sz="10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00" spc="-85" dirty="0">
                <a:solidFill>
                  <a:srgbClr val="FFFFFF"/>
                </a:solidFill>
                <a:latin typeface="Arial Unicode MS"/>
                <a:cs typeface="Arial Unicode MS"/>
              </a:rPr>
              <a:t>❚❈❆❆</a:t>
            </a:r>
            <a:endParaRPr sz="1000" dirty="0">
              <a:latin typeface="Arial Unicode MS"/>
              <a:cs typeface="Arial Unicode MS"/>
            </a:endParaRPr>
          </a:p>
          <a:p>
            <a:pPr marL="83820">
              <a:lnSpc>
                <a:spcPct val="100000"/>
              </a:lnSpc>
              <a:spcBef>
                <a:spcPts val="155"/>
              </a:spcBef>
            </a:pPr>
            <a:r>
              <a:rPr sz="1000" spc="-200" dirty="0">
                <a:solidFill>
                  <a:srgbClr val="FFFFFF"/>
                </a:solidFill>
                <a:latin typeface="Arial Unicode MS"/>
                <a:cs typeface="Arial Unicode MS"/>
              </a:rPr>
              <a:t>✸✳ </a:t>
            </a:r>
            <a:r>
              <a:rPr sz="10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Arial Unicode MS"/>
                <a:cs typeface="Arial Unicode MS"/>
              </a:rPr>
              <a:t>❆❆❚❚</a:t>
            </a:r>
            <a:endParaRPr sz="1000" dirty="0">
              <a:latin typeface="Arial Unicode MS"/>
              <a:cs typeface="Arial Unicode MS"/>
            </a:endParaRPr>
          </a:p>
          <a:p>
            <a:pPr marL="83820">
              <a:lnSpc>
                <a:spcPct val="100000"/>
              </a:lnSpc>
              <a:spcBef>
                <a:spcPts val="155"/>
              </a:spcBef>
            </a:pPr>
            <a:r>
              <a:rPr sz="1000" spc="-210" dirty="0">
                <a:solidFill>
                  <a:srgbClr val="FFFFFF"/>
                </a:solidFill>
                <a:latin typeface="Arial Unicode MS"/>
                <a:cs typeface="Arial Unicode MS"/>
              </a:rPr>
              <a:t>✹✳ </a:t>
            </a:r>
            <a:r>
              <a:rPr sz="1000" spc="5" dirty="0">
                <a:solidFill>
                  <a:srgbClr val="FFFFFF"/>
                </a:solidFill>
                <a:latin typeface="Arial Unicode MS"/>
                <a:cs typeface="Arial Unicode MS"/>
              </a:rPr>
              <a:t> ●❚❈❚</a:t>
            </a:r>
            <a:endParaRPr sz="1000" dirty="0">
              <a:latin typeface="Arial Unicode MS"/>
              <a:cs typeface="Arial Unicode MS"/>
            </a:endParaRPr>
          </a:p>
          <a:p>
            <a:pPr marL="83820">
              <a:lnSpc>
                <a:spcPct val="100000"/>
              </a:lnSpc>
              <a:spcBef>
                <a:spcPts val="155"/>
              </a:spcBef>
            </a:pPr>
            <a:r>
              <a:rPr sz="1000" spc="-200" dirty="0">
                <a:solidFill>
                  <a:srgbClr val="FFFFFF"/>
                </a:solidFill>
                <a:latin typeface="Arial Unicode MS"/>
                <a:cs typeface="Arial Unicode MS"/>
              </a:rPr>
              <a:t>✺✳ </a:t>
            </a:r>
            <a:r>
              <a:rPr sz="10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00" spc="75" dirty="0">
                <a:solidFill>
                  <a:srgbClr val="FFFFFF"/>
                </a:solidFill>
                <a:latin typeface="Arial Unicode MS"/>
                <a:cs typeface="Arial Unicode MS"/>
              </a:rPr>
              <a:t>❚❆❚❚</a:t>
            </a:r>
            <a:endParaRPr sz="1000" dirty="0">
              <a:latin typeface="Arial Unicode MS"/>
              <a:cs typeface="Arial Unicode MS"/>
            </a:endParaRPr>
          </a:p>
          <a:p>
            <a:pPr marL="83820">
              <a:lnSpc>
                <a:spcPct val="100000"/>
              </a:lnSpc>
              <a:spcBef>
                <a:spcPts val="155"/>
              </a:spcBef>
            </a:pPr>
            <a:r>
              <a:rPr sz="1000" spc="-170" dirty="0">
                <a:solidFill>
                  <a:srgbClr val="FFFFFF"/>
                </a:solidFill>
                <a:latin typeface="Arial Unicode MS"/>
                <a:cs typeface="Arial Unicode MS"/>
              </a:rPr>
              <a:t>✻✳ </a:t>
            </a:r>
            <a:r>
              <a:rPr sz="10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 Unicode MS"/>
                <a:cs typeface="Arial Unicode MS"/>
              </a:rPr>
              <a:t>❚❈❚❆</a:t>
            </a:r>
            <a:endParaRPr sz="1000" dirty="0">
              <a:latin typeface="Arial Unicode MS"/>
              <a:cs typeface="Arial Unicode MS"/>
            </a:endParaRPr>
          </a:p>
          <a:p>
            <a:pPr marL="83820">
              <a:lnSpc>
                <a:spcPct val="100000"/>
              </a:lnSpc>
              <a:spcBef>
                <a:spcPts val="155"/>
              </a:spcBef>
            </a:pPr>
            <a:r>
              <a:rPr sz="1000" spc="-170" dirty="0">
                <a:solidFill>
                  <a:srgbClr val="FFFFFF"/>
                </a:solidFill>
                <a:latin typeface="Arial Unicode MS"/>
                <a:cs typeface="Arial Unicode MS"/>
              </a:rPr>
              <a:t>✼✳ </a:t>
            </a:r>
            <a:r>
              <a:rPr sz="10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00" spc="-85" dirty="0">
                <a:solidFill>
                  <a:srgbClr val="FFFFFF"/>
                </a:solidFill>
                <a:latin typeface="Arial Unicode MS"/>
                <a:cs typeface="Arial Unicode MS"/>
              </a:rPr>
              <a:t>❚❈❆❆</a:t>
            </a:r>
            <a:endParaRPr sz="1000" dirty="0">
              <a:latin typeface="Arial Unicode MS"/>
              <a:cs typeface="Arial Unicode MS"/>
            </a:endParaRPr>
          </a:p>
          <a:p>
            <a:pPr marL="83820">
              <a:lnSpc>
                <a:spcPct val="100000"/>
              </a:lnSpc>
              <a:spcBef>
                <a:spcPts val="155"/>
              </a:spcBef>
            </a:pPr>
            <a:r>
              <a:rPr sz="1000" spc="-160" dirty="0">
                <a:solidFill>
                  <a:srgbClr val="FFFFFF"/>
                </a:solidFill>
                <a:latin typeface="Arial Unicode MS"/>
                <a:cs typeface="Arial Unicode MS"/>
              </a:rPr>
              <a:t>✽✳ </a:t>
            </a:r>
            <a:r>
              <a:rPr sz="1000" spc="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 Unicode MS"/>
                <a:cs typeface="Arial Unicode MS"/>
              </a:rPr>
              <a:t>❚❈❚❆</a:t>
            </a:r>
            <a:endParaRPr sz="1000" dirty="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289560" indent="-184785">
              <a:lnSpc>
                <a:spcPct val="100000"/>
              </a:lnSpc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reads</a:t>
            </a:r>
            <a:endParaRPr sz="1100" dirty="0">
              <a:latin typeface="Arial"/>
              <a:cs typeface="Arial"/>
            </a:endParaRPr>
          </a:p>
          <a:p>
            <a:pPr marL="289560" indent="-18478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special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this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genome?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1" y="815976"/>
            <a:ext cx="782174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3535">
              <a:lnSpc>
                <a:spcPct val="100000"/>
              </a:lnSpc>
            </a:pPr>
            <a:r>
              <a:rPr sz="1400" spc="80" dirty="0"/>
              <a:t>L</a:t>
            </a:r>
            <a:r>
              <a:rPr spc="55" dirty="0"/>
              <a:t>AS</a:t>
            </a:r>
            <a:r>
              <a:rPr spc="-10" dirty="0"/>
              <a:t>T</a:t>
            </a:r>
            <a:r>
              <a:rPr spc="145" dirty="0"/>
              <a:t> </a:t>
            </a:r>
            <a:r>
              <a:rPr sz="1400" spc="80" dirty="0"/>
              <a:t>E</a:t>
            </a:r>
            <a:r>
              <a:rPr spc="55" dirty="0"/>
              <a:t>XERCIS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z="1400" spc="75" dirty="0"/>
              <a:t>(</a:t>
            </a:r>
            <a:r>
              <a:rPr spc="55" dirty="0"/>
              <a:t>DE</a:t>
            </a:r>
            <a:r>
              <a:rPr spc="-80" dirty="0"/>
              <a:t>T</a:t>
            </a:r>
            <a:r>
              <a:rPr spc="55" dirty="0"/>
              <a:t>AILE</a:t>
            </a:r>
            <a:r>
              <a:rPr spc="-10" dirty="0"/>
              <a:t>D</a:t>
            </a:r>
            <a:r>
              <a:rPr spc="145" dirty="0"/>
              <a:t> </a:t>
            </a:r>
            <a:r>
              <a:rPr spc="55" dirty="0"/>
              <a:t>SOLUTION</a:t>
            </a:r>
            <a:r>
              <a:rPr sz="1400" spc="5" dirty="0"/>
              <a:t>)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347294" y="423475"/>
            <a:ext cx="3847465" cy="148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Step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y step:</a:t>
            </a:r>
            <a:endParaRPr sz="900">
              <a:latin typeface="Arial"/>
              <a:cs typeface="Arial"/>
            </a:endParaRPr>
          </a:p>
          <a:p>
            <a:pPr marL="289560" indent="-111760">
              <a:lnSpc>
                <a:spcPts val="1200"/>
              </a:lnSpc>
              <a:spcBef>
                <a:spcPts val="15"/>
              </a:spcBef>
              <a:buClr>
                <a:srgbClr val="98B2CC"/>
              </a:buClr>
              <a:buSzPct val="111111"/>
              <a:buFont typeface="Arial"/>
              <a:buChar char="-"/>
              <a:tabLst>
                <a:tab pos="290195" algn="l"/>
              </a:tabLst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Choose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bl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uijn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aph or st</a:t>
            </a:r>
            <a:r>
              <a:rPr sz="9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ing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aph</a:t>
            </a:r>
            <a:endParaRPr sz="900">
              <a:latin typeface="Arial"/>
              <a:cs typeface="Arial"/>
            </a:endParaRPr>
          </a:p>
          <a:p>
            <a:pPr marL="289560" indent="-111760">
              <a:lnSpc>
                <a:spcPts val="1195"/>
              </a:lnSpc>
              <a:buClr>
                <a:srgbClr val="98B2CC"/>
              </a:buClr>
              <a:buSzPct val="111111"/>
              <a:buFont typeface="Arial"/>
              <a:buChar char="-"/>
              <a:tabLst>
                <a:tab pos="290195" algn="l"/>
              </a:tabLst>
            </a:pP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 reads are sho</a:t>
            </a:r>
            <a:r>
              <a:rPr sz="900" i="1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t, let</a:t>
            </a:r>
            <a:r>
              <a:rPr sz="900" i="1" spc="-5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s choose the de 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i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uijn model</a:t>
            </a:r>
            <a:endParaRPr sz="900">
              <a:latin typeface="Arial"/>
              <a:cs typeface="Arial"/>
            </a:endParaRPr>
          </a:p>
          <a:p>
            <a:pPr marL="289560" indent="-111760">
              <a:lnSpc>
                <a:spcPts val="1195"/>
              </a:lnSpc>
              <a:buClr>
                <a:srgbClr val="98B2CC"/>
              </a:buClr>
              <a:buSzPct val="111111"/>
              <a:buFont typeface="Arial"/>
              <a:buChar char="-"/>
              <a:tabLst>
                <a:tab pos="290195" algn="l"/>
              </a:tabLst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Choose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 a k-mer si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289560" marR="5080" indent="-111760">
              <a:lnSpc>
                <a:spcPct val="83000"/>
              </a:lnSpc>
              <a:spcBef>
                <a:spcPts val="200"/>
              </a:spcBef>
              <a:buClr>
                <a:srgbClr val="98B2CC"/>
              </a:buClr>
              <a:buSzPct val="111111"/>
              <a:buFont typeface="Arial"/>
              <a:buChar char="-"/>
              <a:tabLst>
                <a:tab pos="290195" algn="l"/>
              </a:tabLst>
            </a:pPr>
            <a:r>
              <a:rPr sz="900" i="1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empting to use k</a:t>
            </a:r>
            <a:r>
              <a:rPr sz="9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sz="9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, as it is the highest </a:t>
            </a:r>
            <a:r>
              <a:rPr sz="900" i="1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alue such that </a:t>
            </a:r>
            <a:r>
              <a:rPr sz="900" i="1" spc="7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-mers </a:t>
            </a:r>
            <a:r>
              <a:rPr sz="900" i="1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xist in the read</a:t>
            </a:r>
            <a:r>
              <a:rPr sz="900" i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900" i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900" i="1" spc="-20" dirty="0">
                <a:solidFill>
                  <a:srgbClr val="FFFFFF"/>
                </a:solidFill>
                <a:latin typeface="Arial"/>
                <a:cs typeface="Arial"/>
              </a:rPr>
              <a:t>ow</a:t>
            </a:r>
            <a:r>
              <a:rPr sz="900" i="1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i="1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i="1" spc="-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, to obtain a good 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900" i="1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900" i="1" spc="-9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, all 4-mers from the (unkn</a:t>
            </a:r>
            <a:r>
              <a:rPr sz="900" i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wn) sequenced 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genome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 need to be seen in the read</a:t>
            </a:r>
            <a:r>
              <a:rPr sz="900" i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900" i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This is a </a:t>
            </a:r>
            <a:r>
              <a:rPr sz="900" i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isky bet.</a:t>
            </a:r>
            <a:r>
              <a:rPr sz="900" i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Henc</a:t>
            </a:r>
            <a:r>
              <a:rPr sz="900" i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, let</a:t>
            </a:r>
            <a:r>
              <a:rPr sz="900" i="1" spc="-5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s pi</a:t>
            </a:r>
            <a:r>
              <a:rPr sz="900" i="1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k a smaller </a:t>
            </a:r>
            <a:r>
              <a:rPr sz="900" i="1" spc="7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, k</a:t>
            </a:r>
            <a:r>
              <a:rPr sz="900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sz="9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289560" marR="99695" indent="-111760">
              <a:lnSpc>
                <a:spcPct val="83100"/>
              </a:lnSpc>
              <a:spcBef>
                <a:spcPts val="215"/>
              </a:spcBef>
              <a:buClr>
                <a:srgbClr val="98B2CC"/>
              </a:buClr>
              <a:buSzPct val="111111"/>
              <a:buFont typeface="Arial"/>
              <a:buChar char="-"/>
              <a:tabLst>
                <a:tab pos="290195" algn="l"/>
              </a:tabLst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nodes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aph are all the distinct 3-mers in the reads: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00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GT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TCA,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CAA,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12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00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TC</a:t>
            </a:r>
            <a:r>
              <a:rPr sz="900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00" spc="-120" dirty="0">
                <a:solidFill>
                  <a:srgbClr val="FFFFFF"/>
                </a:solidFill>
                <a:latin typeface="Arial"/>
                <a:cs typeface="Arial"/>
              </a:rPr>
              <a:t>TAT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  <a:p>
            <a:pPr marL="289560" indent="-111760">
              <a:lnSpc>
                <a:spcPct val="100000"/>
              </a:lnSpc>
              <a:spcBef>
                <a:spcPts val="15"/>
              </a:spcBef>
              <a:buClr>
                <a:srgbClr val="98B2CC"/>
              </a:buClr>
              <a:buSzPct val="111111"/>
              <a:buFont typeface="Arial"/>
              <a:buChar char="-"/>
              <a:tabLst>
                <a:tab pos="290195" algn="l"/>
              </a:tabLst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With an approp</a:t>
            </a:r>
            <a:r>
              <a:rPr sz="9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iate l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out, the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aph is: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9277" y="2488150"/>
            <a:ext cx="17970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GT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6048" y="2488150"/>
            <a:ext cx="18605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GTC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40271" y="2128140"/>
            <a:ext cx="17780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TCA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98137" y="2128140"/>
            <a:ext cx="18161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CAA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6910" y="2128045"/>
            <a:ext cx="16446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9027" y="2488042"/>
            <a:ext cx="160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2390" y="2848134"/>
            <a:ext cx="17335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TCT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04816" y="2848134"/>
            <a:ext cx="16827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600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73589" y="2848051"/>
            <a:ext cx="15113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80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3725" y="2532363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430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85576" y="2508584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0" y="0"/>
                </a:moveTo>
                <a:lnTo>
                  <a:pt x="10230" y="9447"/>
                </a:lnTo>
                <a:lnTo>
                  <a:pt x="15463" y="18693"/>
                </a:lnTo>
                <a:lnTo>
                  <a:pt x="15675" y="27888"/>
                </a:lnTo>
                <a:lnTo>
                  <a:pt x="10842" y="37186"/>
                </a:lnTo>
                <a:lnTo>
                  <a:pt x="939" y="46739"/>
                </a:lnTo>
                <a:lnTo>
                  <a:pt x="13390" y="40038"/>
                </a:lnTo>
                <a:lnTo>
                  <a:pt x="25399" y="34406"/>
                </a:lnTo>
                <a:lnTo>
                  <a:pt x="37081" y="29807"/>
                </a:lnTo>
                <a:lnTo>
                  <a:pt x="48548" y="26203"/>
                </a:lnTo>
                <a:lnTo>
                  <a:pt x="58770" y="23779"/>
                </a:lnTo>
                <a:lnTo>
                  <a:pt x="47710" y="21122"/>
                </a:lnTo>
                <a:lnTo>
                  <a:pt x="36476" y="17503"/>
                </a:lnTo>
                <a:lnTo>
                  <a:pt x="24895" y="12834"/>
                </a:lnTo>
                <a:lnTo>
                  <a:pt x="12794" y="70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5576" y="2508584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58770" y="23779"/>
                </a:moveTo>
                <a:lnTo>
                  <a:pt x="12794" y="7028"/>
                </a:lnTo>
                <a:lnTo>
                  <a:pt x="0" y="0"/>
                </a:lnTo>
                <a:lnTo>
                  <a:pt x="10230" y="9447"/>
                </a:lnTo>
                <a:lnTo>
                  <a:pt x="15463" y="18693"/>
                </a:lnTo>
                <a:lnTo>
                  <a:pt x="15675" y="27888"/>
                </a:lnTo>
                <a:lnTo>
                  <a:pt x="10842" y="37186"/>
                </a:lnTo>
                <a:lnTo>
                  <a:pt x="939" y="46739"/>
                </a:lnTo>
                <a:lnTo>
                  <a:pt x="13390" y="40038"/>
                </a:lnTo>
                <a:lnTo>
                  <a:pt x="25399" y="34406"/>
                </a:lnTo>
                <a:lnTo>
                  <a:pt x="37081" y="29807"/>
                </a:lnTo>
                <a:lnTo>
                  <a:pt x="48548" y="26203"/>
                </a:lnTo>
                <a:lnTo>
                  <a:pt x="58770" y="23779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35514" y="2254066"/>
            <a:ext cx="212090" cy="212090"/>
          </a:xfrm>
          <a:custGeom>
            <a:avLst/>
            <a:gdLst/>
            <a:ahLst/>
            <a:cxnLst/>
            <a:rect l="l" t="t" r="r" b="b"/>
            <a:pathLst>
              <a:path w="212089" h="212089">
                <a:moveTo>
                  <a:pt x="0" y="211647"/>
                </a:moveTo>
                <a:lnTo>
                  <a:pt x="37492" y="174160"/>
                </a:lnTo>
                <a:lnTo>
                  <a:pt x="70938" y="140719"/>
                </a:lnTo>
                <a:lnTo>
                  <a:pt x="101637" y="110025"/>
                </a:lnTo>
                <a:lnTo>
                  <a:pt x="111484" y="100180"/>
                </a:lnTo>
                <a:lnTo>
                  <a:pt x="121218" y="90448"/>
                </a:lnTo>
                <a:lnTo>
                  <a:pt x="150224" y="61447"/>
                </a:lnTo>
                <a:lnTo>
                  <a:pt x="179945" y="31730"/>
                </a:lnTo>
                <a:lnTo>
                  <a:pt x="200798" y="10880"/>
                </a:lnTo>
                <a:lnTo>
                  <a:pt x="211680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35514" y="2254066"/>
            <a:ext cx="212090" cy="212090"/>
          </a:xfrm>
          <a:custGeom>
            <a:avLst/>
            <a:gdLst/>
            <a:ahLst/>
            <a:cxnLst/>
            <a:rect l="l" t="t" r="r" b="b"/>
            <a:pathLst>
              <a:path w="212089" h="212089">
                <a:moveTo>
                  <a:pt x="0" y="211647"/>
                </a:moveTo>
                <a:lnTo>
                  <a:pt x="37492" y="174160"/>
                </a:lnTo>
                <a:lnTo>
                  <a:pt x="70938" y="140719"/>
                </a:lnTo>
                <a:lnTo>
                  <a:pt x="101637" y="110025"/>
                </a:lnTo>
                <a:lnTo>
                  <a:pt x="111484" y="100180"/>
                </a:lnTo>
                <a:lnTo>
                  <a:pt x="121218" y="90448"/>
                </a:lnTo>
                <a:lnTo>
                  <a:pt x="150224" y="61447"/>
                </a:lnTo>
                <a:lnTo>
                  <a:pt x="179945" y="31730"/>
                </a:lnTo>
                <a:lnTo>
                  <a:pt x="200798" y="10880"/>
                </a:lnTo>
                <a:lnTo>
                  <a:pt x="211680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99316" y="2243577"/>
            <a:ext cx="58419" cy="48895"/>
          </a:xfrm>
          <a:custGeom>
            <a:avLst/>
            <a:gdLst/>
            <a:ahLst/>
            <a:cxnLst/>
            <a:rect l="l" t="t" r="r" b="b"/>
            <a:pathLst>
              <a:path w="58419" h="48894">
                <a:moveTo>
                  <a:pt x="44803" y="24322"/>
                </a:moveTo>
                <a:lnTo>
                  <a:pt x="15164" y="24322"/>
                </a:lnTo>
                <a:lnTo>
                  <a:pt x="25847" y="28064"/>
                </a:lnTo>
                <a:lnTo>
                  <a:pt x="32171" y="36139"/>
                </a:lnTo>
                <a:lnTo>
                  <a:pt x="34260" y="48715"/>
                </a:lnTo>
                <a:lnTo>
                  <a:pt x="38643" y="37927"/>
                </a:lnTo>
                <a:lnTo>
                  <a:pt x="43759" y="26409"/>
                </a:lnTo>
                <a:lnTo>
                  <a:pt x="44803" y="24322"/>
                </a:lnTo>
                <a:close/>
              </a:path>
              <a:path w="58419" h="48894">
                <a:moveTo>
                  <a:pt x="58369" y="0"/>
                </a:moveTo>
                <a:lnTo>
                  <a:pt x="14013" y="20664"/>
                </a:lnTo>
                <a:lnTo>
                  <a:pt x="0" y="24745"/>
                </a:lnTo>
                <a:lnTo>
                  <a:pt x="15164" y="24322"/>
                </a:lnTo>
                <a:lnTo>
                  <a:pt x="44803" y="24322"/>
                </a:lnTo>
                <a:lnTo>
                  <a:pt x="49647" y="14644"/>
                </a:lnTo>
                <a:lnTo>
                  <a:pt x="56344" y="3117"/>
                </a:lnTo>
                <a:lnTo>
                  <a:pt x="58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9316" y="2243577"/>
            <a:ext cx="58419" cy="48895"/>
          </a:xfrm>
          <a:custGeom>
            <a:avLst/>
            <a:gdLst/>
            <a:ahLst/>
            <a:cxnLst/>
            <a:rect l="l" t="t" r="r" b="b"/>
            <a:pathLst>
              <a:path w="58419" h="48894">
                <a:moveTo>
                  <a:pt x="58369" y="0"/>
                </a:moveTo>
                <a:lnTo>
                  <a:pt x="14013" y="20664"/>
                </a:lnTo>
                <a:lnTo>
                  <a:pt x="0" y="24745"/>
                </a:lnTo>
                <a:lnTo>
                  <a:pt x="15164" y="24322"/>
                </a:lnTo>
                <a:lnTo>
                  <a:pt x="25847" y="28064"/>
                </a:lnTo>
                <a:lnTo>
                  <a:pt x="32171" y="36139"/>
                </a:lnTo>
                <a:lnTo>
                  <a:pt x="34260" y="48715"/>
                </a:lnTo>
                <a:lnTo>
                  <a:pt x="38643" y="37927"/>
                </a:lnTo>
                <a:lnTo>
                  <a:pt x="43759" y="26409"/>
                </a:lnTo>
                <a:lnTo>
                  <a:pt x="49647" y="14644"/>
                </a:lnTo>
                <a:lnTo>
                  <a:pt x="56344" y="3117"/>
                </a:lnTo>
                <a:lnTo>
                  <a:pt x="58369" y="0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42758" y="217236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0" y="0"/>
                </a:moveTo>
                <a:lnTo>
                  <a:pt x="102967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07670" y="2148585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0" y="0"/>
                </a:moveTo>
                <a:lnTo>
                  <a:pt x="10229" y="9442"/>
                </a:lnTo>
                <a:lnTo>
                  <a:pt x="15462" y="18685"/>
                </a:lnTo>
                <a:lnTo>
                  <a:pt x="15674" y="27880"/>
                </a:lnTo>
                <a:lnTo>
                  <a:pt x="10842" y="37180"/>
                </a:lnTo>
                <a:lnTo>
                  <a:pt x="939" y="46739"/>
                </a:lnTo>
                <a:lnTo>
                  <a:pt x="13389" y="40037"/>
                </a:lnTo>
                <a:lnTo>
                  <a:pt x="25399" y="34403"/>
                </a:lnTo>
                <a:lnTo>
                  <a:pt x="37081" y="29803"/>
                </a:lnTo>
                <a:lnTo>
                  <a:pt x="48548" y="26200"/>
                </a:lnTo>
                <a:lnTo>
                  <a:pt x="58769" y="23781"/>
                </a:lnTo>
                <a:lnTo>
                  <a:pt x="47709" y="21120"/>
                </a:lnTo>
                <a:lnTo>
                  <a:pt x="36475" y="17499"/>
                </a:lnTo>
                <a:lnTo>
                  <a:pt x="24895" y="12831"/>
                </a:lnTo>
                <a:lnTo>
                  <a:pt x="12794" y="70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07670" y="2148585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58769" y="23781"/>
                </a:moveTo>
                <a:lnTo>
                  <a:pt x="12794" y="7027"/>
                </a:lnTo>
                <a:lnTo>
                  <a:pt x="0" y="0"/>
                </a:lnTo>
                <a:lnTo>
                  <a:pt x="10229" y="9442"/>
                </a:lnTo>
                <a:lnTo>
                  <a:pt x="15462" y="18685"/>
                </a:lnTo>
                <a:lnTo>
                  <a:pt x="15674" y="27880"/>
                </a:lnTo>
                <a:lnTo>
                  <a:pt x="10842" y="37180"/>
                </a:lnTo>
                <a:lnTo>
                  <a:pt x="939" y="46739"/>
                </a:lnTo>
                <a:lnTo>
                  <a:pt x="13389" y="40037"/>
                </a:lnTo>
                <a:lnTo>
                  <a:pt x="25399" y="34403"/>
                </a:lnTo>
                <a:lnTo>
                  <a:pt x="37081" y="29803"/>
                </a:lnTo>
                <a:lnTo>
                  <a:pt x="48548" y="26200"/>
                </a:lnTo>
                <a:lnTo>
                  <a:pt x="58769" y="23781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04884" y="217236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501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76441" y="2148585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0" y="0"/>
                </a:moveTo>
                <a:lnTo>
                  <a:pt x="10229" y="9442"/>
                </a:lnTo>
                <a:lnTo>
                  <a:pt x="15462" y="18685"/>
                </a:lnTo>
                <a:lnTo>
                  <a:pt x="15674" y="27880"/>
                </a:lnTo>
                <a:lnTo>
                  <a:pt x="10842" y="37180"/>
                </a:lnTo>
                <a:lnTo>
                  <a:pt x="939" y="46739"/>
                </a:lnTo>
                <a:lnTo>
                  <a:pt x="13389" y="40037"/>
                </a:lnTo>
                <a:lnTo>
                  <a:pt x="25399" y="34403"/>
                </a:lnTo>
                <a:lnTo>
                  <a:pt x="37081" y="29803"/>
                </a:lnTo>
                <a:lnTo>
                  <a:pt x="48548" y="26200"/>
                </a:lnTo>
                <a:lnTo>
                  <a:pt x="58769" y="23781"/>
                </a:lnTo>
                <a:lnTo>
                  <a:pt x="47709" y="21120"/>
                </a:lnTo>
                <a:lnTo>
                  <a:pt x="36475" y="17499"/>
                </a:lnTo>
                <a:lnTo>
                  <a:pt x="24895" y="12831"/>
                </a:lnTo>
                <a:lnTo>
                  <a:pt x="12794" y="70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76441" y="2148585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58769" y="23781"/>
                </a:moveTo>
                <a:lnTo>
                  <a:pt x="12794" y="7027"/>
                </a:lnTo>
                <a:lnTo>
                  <a:pt x="0" y="0"/>
                </a:lnTo>
                <a:lnTo>
                  <a:pt x="10229" y="9442"/>
                </a:lnTo>
                <a:lnTo>
                  <a:pt x="15462" y="18685"/>
                </a:lnTo>
                <a:lnTo>
                  <a:pt x="15674" y="27880"/>
                </a:lnTo>
                <a:lnTo>
                  <a:pt x="10842" y="37180"/>
                </a:lnTo>
                <a:lnTo>
                  <a:pt x="939" y="46739"/>
                </a:lnTo>
                <a:lnTo>
                  <a:pt x="13389" y="40037"/>
                </a:lnTo>
                <a:lnTo>
                  <a:pt x="25399" y="34403"/>
                </a:lnTo>
                <a:lnTo>
                  <a:pt x="37081" y="29803"/>
                </a:lnTo>
                <a:lnTo>
                  <a:pt x="48548" y="26200"/>
                </a:lnTo>
                <a:lnTo>
                  <a:pt x="58769" y="23781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13875" y="2237363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4" h="215264">
                <a:moveTo>
                  <a:pt x="0" y="0"/>
                </a:moveTo>
                <a:lnTo>
                  <a:pt x="38037" y="38035"/>
                </a:lnTo>
                <a:lnTo>
                  <a:pt x="71976" y="71969"/>
                </a:lnTo>
                <a:lnTo>
                  <a:pt x="103138" y="103125"/>
                </a:lnTo>
                <a:lnTo>
                  <a:pt x="123022" y="123004"/>
                </a:lnTo>
                <a:lnTo>
                  <a:pt x="132844" y="132823"/>
                </a:lnTo>
                <a:lnTo>
                  <a:pt x="162415" y="162388"/>
                </a:lnTo>
                <a:lnTo>
                  <a:pt x="193171" y="193139"/>
                </a:lnTo>
                <a:lnTo>
                  <a:pt x="203915" y="203883"/>
                </a:lnTo>
                <a:lnTo>
                  <a:pt x="214987" y="214954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13875" y="2237363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4" h="215264">
                <a:moveTo>
                  <a:pt x="0" y="0"/>
                </a:moveTo>
                <a:lnTo>
                  <a:pt x="38037" y="38035"/>
                </a:lnTo>
                <a:lnTo>
                  <a:pt x="71976" y="71969"/>
                </a:lnTo>
                <a:lnTo>
                  <a:pt x="103138" y="103125"/>
                </a:lnTo>
                <a:lnTo>
                  <a:pt x="123022" y="123004"/>
                </a:lnTo>
                <a:lnTo>
                  <a:pt x="132844" y="132823"/>
                </a:lnTo>
                <a:lnTo>
                  <a:pt x="162415" y="162388"/>
                </a:lnTo>
                <a:lnTo>
                  <a:pt x="193171" y="193139"/>
                </a:lnTo>
                <a:lnTo>
                  <a:pt x="203915" y="203883"/>
                </a:lnTo>
                <a:lnTo>
                  <a:pt x="214987" y="214954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90625" y="2404436"/>
            <a:ext cx="48895" cy="58419"/>
          </a:xfrm>
          <a:custGeom>
            <a:avLst/>
            <a:gdLst/>
            <a:ahLst/>
            <a:cxnLst/>
            <a:rect l="l" t="t" r="r" b="b"/>
            <a:pathLst>
              <a:path w="48894" h="58419">
                <a:moveTo>
                  <a:pt x="23982" y="0"/>
                </a:moveTo>
                <a:lnTo>
                  <a:pt x="24400" y="15167"/>
                </a:lnTo>
                <a:lnTo>
                  <a:pt x="20655" y="25852"/>
                </a:lnTo>
                <a:lnTo>
                  <a:pt x="12578" y="32176"/>
                </a:lnTo>
                <a:lnTo>
                  <a:pt x="0" y="34262"/>
                </a:lnTo>
                <a:lnTo>
                  <a:pt x="10790" y="38650"/>
                </a:lnTo>
                <a:lnTo>
                  <a:pt x="22309" y="43765"/>
                </a:lnTo>
                <a:lnTo>
                  <a:pt x="34074" y="49649"/>
                </a:lnTo>
                <a:lnTo>
                  <a:pt x="45599" y="56344"/>
                </a:lnTo>
                <a:lnTo>
                  <a:pt x="48722" y="58372"/>
                </a:lnTo>
                <a:lnTo>
                  <a:pt x="42782" y="48673"/>
                </a:lnTo>
                <a:lnTo>
                  <a:pt x="37399" y="38170"/>
                </a:lnTo>
                <a:lnTo>
                  <a:pt x="32512" y="26680"/>
                </a:lnTo>
                <a:lnTo>
                  <a:pt x="28060" y="14018"/>
                </a:lnTo>
                <a:lnTo>
                  <a:pt x="239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90625" y="2404436"/>
            <a:ext cx="48895" cy="58419"/>
          </a:xfrm>
          <a:custGeom>
            <a:avLst/>
            <a:gdLst/>
            <a:ahLst/>
            <a:cxnLst/>
            <a:rect l="l" t="t" r="r" b="b"/>
            <a:pathLst>
              <a:path w="48894" h="58419">
                <a:moveTo>
                  <a:pt x="48722" y="58372"/>
                </a:moveTo>
                <a:lnTo>
                  <a:pt x="28060" y="14018"/>
                </a:lnTo>
                <a:lnTo>
                  <a:pt x="23982" y="0"/>
                </a:lnTo>
                <a:lnTo>
                  <a:pt x="24400" y="15167"/>
                </a:lnTo>
                <a:lnTo>
                  <a:pt x="20655" y="25852"/>
                </a:lnTo>
                <a:lnTo>
                  <a:pt x="12578" y="32176"/>
                </a:lnTo>
                <a:lnTo>
                  <a:pt x="0" y="34262"/>
                </a:lnTo>
                <a:lnTo>
                  <a:pt x="10790" y="38650"/>
                </a:lnTo>
                <a:lnTo>
                  <a:pt x="22309" y="43765"/>
                </a:lnTo>
                <a:lnTo>
                  <a:pt x="34074" y="49649"/>
                </a:lnTo>
                <a:lnTo>
                  <a:pt x="45599" y="56344"/>
                </a:lnTo>
                <a:lnTo>
                  <a:pt x="48722" y="58372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35514" y="2599014"/>
            <a:ext cx="212090" cy="212090"/>
          </a:xfrm>
          <a:custGeom>
            <a:avLst/>
            <a:gdLst/>
            <a:ahLst/>
            <a:cxnLst/>
            <a:rect l="l" t="t" r="r" b="b"/>
            <a:pathLst>
              <a:path w="212089" h="212089">
                <a:moveTo>
                  <a:pt x="0" y="0"/>
                </a:moveTo>
                <a:lnTo>
                  <a:pt x="37492" y="37490"/>
                </a:lnTo>
                <a:lnTo>
                  <a:pt x="70938" y="70933"/>
                </a:lnTo>
                <a:lnTo>
                  <a:pt x="101637" y="101627"/>
                </a:lnTo>
                <a:lnTo>
                  <a:pt x="111484" y="111472"/>
                </a:lnTo>
                <a:lnTo>
                  <a:pt x="121218" y="121204"/>
                </a:lnTo>
                <a:lnTo>
                  <a:pt x="150224" y="150206"/>
                </a:lnTo>
                <a:lnTo>
                  <a:pt x="179945" y="179924"/>
                </a:lnTo>
                <a:lnTo>
                  <a:pt x="200798" y="200776"/>
                </a:lnTo>
                <a:lnTo>
                  <a:pt x="211680" y="211659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35514" y="2599014"/>
            <a:ext cx="212090" cy="212090"/>
          </a:xfrm>
          <a:custGeom>
            <a:avLst/>
            <a:gdLst/>
            <a:ahLst/>
            <a:cxnLst/>
            <a:rect l="l" t="t" r="r" b="b"/>
            <a:pathLst>
              <a:path w="212089" h="212089">
                <a:moveTo>
                  <a:pt x="0" y="0"/>
                </a:moveTo>
                <a:lnTo>
                  <a:pt x="37492" y="37490"/>
                </a:lnTo>
                <a:lnTo>
                  <a:pt x="70938" y="70933"/>
                </a:lnTo>
                <a:lnTo>
                  <a:pt x="101637" y="101627"/>
                </a:lnTo>
                <a:lnTo>
                  <a:pt x="111484" y="111472"/>
                </a:lnTo>
                <a:lnTo>
                  <a:pt x="121218" y="121204"/>
                </a:lnTo>
                <a:lnTo>
                  <a:pt x="150224" y="150206"/>
                </a:lnTo>
                <a:lnTo>
                  <a:pt x="179945" y="179924"/>
                </a:lnTo>
                <a:lnTo>
                  <a:pt x="200798" y="200776"/>
                </a:lnTo>
                <a:lnTo>
                  <a:pt x="211680" y="211659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08952" y="2762791"/>
            <a:ext cx="48895" cy="58419"/>
          </a:xfrm>
          <a:custGeom>
            <a:avLst/>
            <a:gdLst/>
            <a:ahLst/>
            <a:cxnLst/>
            <a:rect l="l" t="t" r="r" b="b"/>
            <a:pathLst>
              <a:path w="48894" h="58419">
                <a:moveTo>
                  <a:pt x="23986" y="0"/>
                </a:moveTo>
                <a:lnTo>
                  <a:pt x="24404" y="15169"/>
                </a:lnTo>
                <a:lnTo>
                  <a:pt x="20659" y="25853"/>
                </a:lnTo>
                <a:lnTo>
                  <a:pt x="12581" y="32176"/>
                </a:lnTo>
                <a:lnTo>
                  <a:pt x="0" y="34260"/>
                </a:lnTo>
                <a:lnTo>
                  <a:pt x="10789" y="38643"/>
                </a:lnTo>
                <a:lnTo>
                  <a:pt x="22310" y="43758"/>
                </a:lnTo>
                <a:lnTo>
                  <a:pt x="34076" y="49643"/>
                </a:lnTo>
                <a:lnTo>
                  <a:pt x="45602" y="56337"/>
                </a:lnTo>
                <a:lnTo>
                  <a:pt x="48733" y="58370"/>
                </a:lnTo>
                <a:lnTo>
                  <a:pt x="42789" y="48669"/>
                </a:lnTo>
                <a:lnTo>
                  <a:pt x="37404" y="38165"/>
                </a:lnTo>
                <a:lnTo>
                  <a:pt x="32515" y="26674"/>
                </a:lnTo>
                <a:lnTo>
                  <a:pt x="28063" y="14013"/>
                </a:lnTo>
                <a:lnTo>
                  <a:pt x="23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08952" y="2762791"/>
            <a:ext cx="48895" cy="58419"/>
          </a:xfrm>
          <a:custGeom>
            <a:avLst/>
            <a:gdLst/>
            <a:ahLst/>
            <a:cxnLst/>
            <a:rect l="l" t="t" r="r" b="b"/>
            <a:pathLst>
              <a:path w="48894" h="58419">
                <a:moveTo>
                  <a:pt x="48733" y="58370"/>
                </a:moveTo>
                <a:lnTo>
                  <a:pt x="28063" y="14013"/>
                </a:lnTo>
                <a:lnTo>
                  <a:pt x="23986" y="0"/>
                </a:lnTo>
                <a:lnTo>
                  <a:pt x="24404" y="15169"/>
                </a:lnTo>
                <a:lnTo>
                  <a:pt x="20659" y="25853"/>
                </a:lnTo>
                <a:lnTo>
                  <a:pt x="12581" y="32176"/>
                </a:lnTo>
                <a:lnTo>
                  <a:pt x="0" y="34260"/>
                </a:lnTo>
                <a:lnTo>
                  <a:pt x="10789" y="38643"/>
                </a:lnTo>
                <a:lnTo>
                  <a:pt x="22310" y="43758"/>
                </a:lnTo>
                <a:lnTo>
                  <a:pt x="34076" y="49643"/>
                </a:lnTo>
                <a:lnTo>
                  <a:pt x="45602" y="56337"/>
                </a:lnTo>
                <a:lnTo>
                  <a:pt x="48733" y="58370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40624" y="2892372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47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14347" y="2868592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0" y="0"/>
                </a:moveTo>
                <a:lnTo>
                  <a:pt x="10229" y="9443"/>
                </a:lnTo>
                <a:lnTo>
                  <a:pt x="15463" y="18688"/>
                </a:lnTo>
                <a:lnTo>
                  <a:pt x="15676" y="27885"/>
                </a:lnTo>
                <a:lnTo>
                  <a:pt x="10843" y="37185"/>
                </a:lnTo>
                <a:lnTo>
                  <a:pt x="941" y="46740"/>
                </a:lnTo>
                <a:lnTo>
                  <a:pt x="13391" y="40037"/>
                </a:lnTo>
                <a:lnTo>
                  <a:pt x="25400" y="34403"/>
                </a:lnTo>
                <a:lnTo>
                  <a:pt x="37082" y="29802"/>
                </a:lnTo>
                <a:lnTo>
                  <a:pt x="48549" y="26198"/>
                </a:lnTo>
                <a:lnTo>
                  <a:pt x="58770" y="23779"/>
                </a:lnTo>
                <a:lnTo>
                  <a:pt x="47710" y="21119"/>
                </a:lnTo>
                <a:lnTo>
                  <a:pt x="36476" y="17499"/>
                </a:lnTo>
                <a:lnTo>
                  <a:pt x="24895" y="12831"/>
                </a:lnTo>
                <a:lnTo>
                  <a:pt x="12794" y="70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14347" y="2868592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58770" y="23779"/>
                </a:moveTo>
                <a:lnTo>
                  <a:pt x="12794" y="7027"/>
                </a:lnTo>
                <a:lnTo>
                  <a:pt x="0" y="0"/>
                </a:lnTo>
                <a:lnTo>
                  <a:pt x="10229" y="9443"/>
                </a:lnTo>
                <a:lnTo>
                  <a:pt x="15463" y="18688"/>
                </a:lnTo>
                <a:lnTo>
                  <a:pt x="15676" y="27885"/>
                </a:lnTo>
                <a:lnTo>
                  <a:pt x="10843" y="37185"/>
                </a:lnTo>
                <a:lnTo>
                  <a:pt x="941" y="46740"/>
                </a:lnTo>
                <a:lnTo>
                  <a:pt x="13391" y="40037"/>
                </a:lnTo>
                <a:lnTo>
                  <a:pt x="25400" y="34403"/>
                </a:lnTo>
                <a:lnTo>
                  <a:pt x="37082" y="29802"/>
                </a:lnTo>
                <a:lnTo>
                  <a:pt x="48549" y="26198"/>
                </a:lnTo>
                <a:lnTo>
                  <a:pt x="58770" y="23779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8206" y="2892372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48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83118" y="2868592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0" y="0"/>
                </a:moveTo>
                <a:lnTo>
                  <a:pt x="10229" y="9443"/>
                </a:lnTo>
                <a:lnTo>
                  <a:pt x="15463" y="18688"/>
                </a:lnTo>
                <a:lnTo>
                  <a:pt x="15676" y="27885"/>
                </a:lnTo>
                <a:lnTo>
                  <a:pt x="10843" y="37185"/>
                </a:lnTo>
                <a:lnTo>
                  <a:pt x="941" y="46740"/>
                </a:lnTo>
                <a:lnTo>
                  <a:pt x="13391" y="40037"/>
                </a:lnTo>
                <a:lnTo>
                  <a:pt x="25400" y="34403"/>
                </a:lnTo>
                <a:lnTo>
                  <a:pt x="37082" y="29802"/>
                </a:lnTo>
                <a:lnTo>
                  <a:pt x="48549" y="26198"/>
                </a:lnTo>
                <a:lnTo>
                  <a:pt x="58770" y="23779"/>
                </a:lnTo>
                <a:lnTo>
                  <a:pt x="47710" y="21119"/>
                </a:lnTo>
                <a:lnTo>
                  <a:pt x="36476" y="17499"/>
                </a:lnTo>
                <a:lnTo>
                  <a:pt x="24895" y="12831"/>
                </a:lnTo>
                <a:lnTo>
                  <a:pt x="12794" y="70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83118" y="2868592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89">
                <a:moveTo>
                  <a:pt x="58770" y="23779"/>
                </a:moveTo>
                <a:lnTo>
                  <a:pt x="12794" y="7027"/>
                </a:lnTo>
                <a:lnTo>
                  <a:pt x="0" y="0"/>
                </a:lnTo>
                <a:lnTo>
                  <a:pt x="10229" y="9443"/>
                </a:lnTo>
                <a:lnTo>
                  <a:pt x="15463" y="18688"/>
                </a:lnTo>
                <a:lnTo>
                  <a:pt x="15676" y="27885"/>
                </a:lnTo>
                <a:lnTo>
                  <a:pt x="10843" y="37185"/>
                </a:lnTo>
                <a:lnTo>
                  <a:pt x="941" y="46740"/>
                </a:lnTo>
                <a:lnTo>
                  <a:pt x="13391" y="40037"/>
                </a:lnTo>
                <a:lnTo>
                  <a:pt x="25400" y="34403"/>
                </a:lnTo>
                <a:lnTo>
                  <a:pt x="37082" y="29802"/>
                </a:lnTo>
                <a:lnTo>
                  <a:pt x="48549" y="26198"/>
                </a:lnTo>
                <a:lnTo>
                  <a:pt x="58770" y="23779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13875" y="2612410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4" h="215264">
                <a:moveTo>
                  <a:pt x="0" y="214966"/>
                </a:moveTo>
                <a:lnTo>
                  <a:pt x="38037" y="176930"/>
                </a:lnTo>
                <a:lnTo>
                  <a:pt x="71976" y="142993"/>
                </a:lnTo>
                <a:lnTo>
                  <a:pt x="103138" y="111836"/>
                </a:lnTo>
                <a:lnTo>
                  <a:pt x="132844" y="82134"/>
                </a:lnTo>
                <a:lnTo>
                  <a:pt x="142650" y="72329"/>
                </a:lnTo>
                <a:lnTo>
                  <a:pt x="172470" y="42513"/>
                </a:lnTo>
                <a:lnTo>
                  <a:pt x="203915" y="11071"/>
                </a:lnTo>
                <a:lnTo>
                  <a:pt x="214987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13875" y="2612410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4" h="215264">
                <a:moveTo>
                  <a:pt x="0" y="214966"/>
                </a:moveTo>
                <a:lnTo>
                  <a:pt x="38037" y="176930"/>
                </a:lnTo>
                <a:lnTo>
                  <a:pt x="71976" y="142993"/>
                </a:lnTo>
                <a:lnTo>
                  <a:pt x="103138" y="111836"/>
                </a:lnTo>
                <a:lnTo>
                  <a:pt x="132844" y="82134"/>
                </a:lnTo>
                <a:lnTo>
                  <a:pt x="142650" y="72329"/>
                </a:lnTo>
                <a:lnTo>
                  <a:pt x="172470" y="42513"/>
                </a:lnTo>
                <a:lnTo>
                  <a:pt x="203915" y="11071"/>
                </a:lnTo>
                <a:lnTo>
                  <a:pt x="214987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80972" y="2601931"/>
            <a:ext cx="58419" cy="48895"/>
          </a:xfrm>
          <a:custGeom>
            <a:avLst/>
            <a:gdLst/>
            <a:ahLst/>
            <a:cxnLst/>
            <a:rect l="l" t="t" r="r" b="b"/>
            <a:pathLst>
              <a:path w="58419" h="48894">
                <a:moveTo>
                  <a:pt x="44818" y="24318"/>
                </a:moveTo>
                <a:lnTo>
                  <a:pt x="15168" y="24318"/>
                </a:lnTo>
                <a:lnTo>
                  <a:pt x="25854" y="28062"/>
                </a:lnTo>
                <a:lnTo>
                  <a:pt x="32182" y="36137"/>
                </a:lnTo>
                <a:lnTo>
                  <a:pt x="34272" y="48710"/>
                </a:lnTo>
                <a:lnTo>
                  <a:pt x="38658" y="37923"/>
                </a:lnTo>
                <a:lnTo>
                  <a:pt x="43774" y="26404"/>
                </a:lnTo>
                <a:lnTo>
                  <a:pt x="44818" y="24318"/>
                </a:lnTo>
                <a:close/>
              </a:path>
              <a:path w="58419" h="48894">
                <a:moveTo>
                  <a:pt x="58375" y="0"/>
                </a:moveTo>
                <a:lnTo>
                  <a:pt x="14018" y="20660"/>
                </a:lnTo>
                <a:lnTo>
                  <a:pt x="0" y="24736"/>
                </a:lnTo>
                <a:lnTo>
                  <a:pt x="15168" y="24318"/>
                </a:lnTo>
                <a:lnTo>
                  <a:pt x="44818" y="24318"/>
                </a:lnTo>
                <a:lnTo>
                  <a:pt x="49661" y="14638"/>
                </a:lnTo>
                <a:lnTo>
                  <a:pt x="56355" y="3111"/>
                </a:lnTo>
                <a:lnTo>
                  <a:pt x="58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80972" y="2601931"/>
            <a:ext cx="58419" cy="48895"/>
          </a:xfrm>
          <a:custGeom>
            <a:avLst/>
            <a:gdLst/>
            <a:ahLst/>
            <a:cxnLst/>
            <a:rect l="l" t="t" r="r" b="b"/>
            <a:pathLst>
              <a:path w="58419" h="48894">
                <a:moveTo>
                  <a:pt x="58375" y="0"/>
                </a:moveTo>
                <a:lnTo>
                  <a:pt x="14018" y="20660"/>
                </a:lnTo>
                <a:lnTo>
                  <a:pt x="0" y="24736"/>
                </a:lnTo>
                <a:lnTo>
                  <a:pt x="15168" y="24318"/>
                </a:lnTo>
                <a:lnTo>
                  <a:pt x="25854" y="28062"/>
                </a:lnTo>
                <a:lnTo>
                  <a:pt x="32182" y="36137"/>
                </a:lnTo>
                <a:lnTo>
                  <a:pt x="34272" y="48710"/>
                </a:lnTo>
                <a:lnTo>
                  <a:pt x="38658" y="37923"/>
                </a:lnTo>
                <a:lnTo>
                  <a:pt x="43774" y="26404"/>
                </a:lnTo>
                <a:lnTo>
                  <a:pt x="49661" y="14638"/>
                </a:lnTo>
                <a:lnTo>
                  <a:pt x="56355" y="3111"/>
                </a:lnTo>
                <a:lnTo>
                  <a:pt x="58375" y="0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70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3535">
              <a:lnSpc>
                <a:spcPct val="100000"/>
              </a:lnSpc>
            </a:pPr>
            <a:r>
              <a:rPr sz="1400" spc="80" dirty="0"/>
              <a:t>L</a:t>
            </a:r>
            <a:r>
              <a:rPr spc="55" dirty="0"/>
              <a:t>AS</a:t>
            </a:r>
            <a:r>
              <a:rPr spc="-10" dirty="0"/>
              <a:t>T</a:t>
            </a:r>
            <a:r>
              <a:rPr spc="145" dirty="0"/>
              <a:t> </a:t>
            </a:r>
            <a:r>
              <a:rPr sz="1400" spc="80" dirty="0"/>
              <a:t>E</a:t>
            </a:r>
            <a:r>
              <a:rPr spc="55" dirty="0"/>
              <a:t>XERCIS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z="1400" spc="75" dirty="0"/>
              <a:t>(</a:t>
            </a:r>
            <a:r>
              <a:rPr spc="55" dirty="0"/>
              <a:t>DE</a:t>
            </a:r>
            <a:r>
              <a:rPr spc="-80" dirty="0"/>
              <a:t>T</a:t>
            </a:r>
            <a:r>
              <a:rPr spc="55" dirty="0"/>
              <a:t>AILE</a:t>
            </a:r>
            <a:r>
              <a:rPr spc="-10" dirty="0"/>
              <a:t>D</a:t>
            </a:r>
            <a:r>
              <a:rPr spc="145" dirty="0"/>
              <a:t> </a:t>
            </a:r>
            <a:r>
              <a:rPr spc="55" dirty="0"/>
              <a:t>SOLUTION</a:t>
            </a:r>
            <a:r>
              <a:rPr sz="1400" spc="5" dirty="0"/>
              <a:t>)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1319277" y="830517"/>
            <a:ext cx="17970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GT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6048" y="830517"/>
            <a:ext cx="18605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GTC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0271" y="470531"/>
            <a:ext cx="17780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TCA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8137" y="470531"/>
            <a:ext cx="18161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CAA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66910" y="470424"/>
            <a:ext cx="16446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9027" y="830434"/>
            <a:ext cx="16002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2390" y="1190526"/>
            <a:ext cx="17335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TCT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4816" y="1190526"/>
            <a:ext cx="16827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600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3589" y="1190431"/>
            <a:ext cx="15113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80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3725" y="87473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430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85576" y="850960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90">
                <a:moveTo>
                  <a:pt x="0" y="0"/>
                </a:moveTo>
                <a:lnTo>
                  <a:pt x="10229" y="9443"/>
                </a:lnTo>
                <a:lnTo>
                  <a:pt x="15463" y="18688"/>
                </a:lnTo>
                <a:lnTo>
                  <a:pt x="15676" y="27885"/>
                </a:lnTo>
                <a:lnTo>
                  <a:pt x="10843" y="37185"/>
                </a:lnTo>
                <a:lnTo>
                  <a:pt x="941" y="46740"/>
                </a:lnTo>
                <a:lnTo>
                  <a:pt x="13391" y="40037"/>
                </a:lnTo>
                <a:lnTo>
                  <a:pt x="25400" y="34403"/>
                </a:lnTo>
                <a:lnTo>
                  <a:pt x="37082" y="29802"/>
                </a:lnTo>
                <a:lnTo>
                  <a:pt x="48549" y="26198"/>
                </a:lnTo>
                <a:lnTo>
                  <a:pt x="58770" y="23779"/>
                </a:lnTo>
                <a:lnTo>
                  <a:pt x="47710" y="21119"/>
                </a:lnTo>
                <a:lnTo>
                  <a:pt x="36476" y="17499"/>
                </a:lnTo>
                <a:lnTo>
                  <a:pt x="24895" y="12831"/>
                </a:lnTo>
                <a:lnTo>
                  <a:pt x="12794" y="70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85576" y="850960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90">
                <a:moveTo>
                  <a:pt x="58770" y="23779"/>
                </a:moveTo>
                <a:lnTo>
                  <a:pt x="12794" y="7027"/>
                </a:lnTo>
                <a:lnTo>
                  <a:pt x="0" y="0"/>
                </a:lnTo>
                <a:lnTo>
                  <a:pt x="10229" y="9443"/>
                </a:lnTo>
                <a:lnTo>
                  <a:pt x="15463" y="18688"/>
                </a:lnTo>
                <a:lnTo>
                  <a:pt x="15676" y="27885"/>
                </a:lnTo>
                <a:lnTo>
                  <a:pt x="10843" y="37185"/>
                </a:lnTo>
                <a:lnTo>
                  <a:pt x="941" y="46740"/>
                </a:lnTo>
                <a:lnTo>
                  <a:pt x="13391" y="40037"/>
                </a:lnTo>
                <a:lnTo>
                  <a:pt x="25400" y="34403"/>
                </a:lnTo>
                <a:lnTo>
                  <a:pt x="37082" y="29802"/>
                </a:lnTo>
                <a:lnTo>
                  <a:pt x="48549" y="26198"/>
                </a:lnTo>
                <a:lnTo>
                  <a:pt x="58770" y="23779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35514" y="596432"/>
            <a:ext cx="212090" cy="212090"/>
          </a:xfrm>
          <a:custGeom>
            <a:avLst/>
            <a:gdLst/>
            <a:ahLst/>
            <a:cxnLst/>
            <a:rect l="l" t="t" r="r" b="b"/>
            <a:pathLst>
              <a:path w="212089" h="212090">
                <a:moveTo>
                  <a:pt x="0" y="211656"/>
                </a:moveTo>
                <a:lnTo>
                  <a:pt x="37492" y="174165"/>
                </a:lnTo>
                <a:lnTo>
                  <a:pt x="70938" y="140722"/>
                </a:lnTo>
                <a:lnTo>
                  <a:pt x="101637" y="110029"/>
                </a:lnTo>
                <a:lnTo>
                  <a:pt x="121218" y="90451"/>
                </a:lnTo>
                <a:lnTo>
                  <a:pt x="130887" y="80784"/>
                </a:lnTo>
                <a:lnTo>
                  <a:pt x="159987" y="51689"/>
                </a:lnTo>
                <a:lnTo>
                  <a:pt x="190235" y="21443"/>
                </a:lnTo>
                <a:lnTo>
                  <a:pt x="200798" y="10882"/>
                </a:lnTo>
                <a:lnTo>
                  <a:pt x="211680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35514" y="596432"/>
            <a:ext cx="212090" cy="212090"/>
          </a:xfrm>
          <a:custGeom>
            <a:avLst/>
            <a:gdLst/>
            <a:ahLst/>
            <a:cxnLst/>
            <a:rect l="l" t="t" r="r" b="b"/>
            <a:pathLst>
              <a:path w="212089" h="212090">
                <a:moveTo>
                  <a:pt x="0" y="211656"/>
                </a:moveTo>
                <a:lnTo>
                  <a:pt x="37492" y="174165"/>
                </a:lnTo>
                <a:lnTo>
                  <a:pt x="70938" y="140722"/>
                </a:lnTo>
                <a:lnTo>
                  <a:pt x="101637" y="110029"/>
                </a:lnTo>
                <a:lnTo>
                  <a:pt x="121218" y="90451"/>
                </a:lnTo>
                <a:lnTo>
                  <a:pt x="130887" y="80784"/>
                </a:lnTo>
                <a:lnTo>
                  <a:pt x="159987" y="51689"/>
                </a:lnTo>
                <a:lnTo>
                  <a:pt x="190235" y="21443"/>
                </a:lnTo>
                <a:lnTo>
                  <a:pt x="200798" y="10882"/>
                </a:lnTo>
                <a:lnTo>
                  <a:pt x="211680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99316" y="585941"/>
            <a:ext cx="58419" cy="48895"/>
          </a:xfrm>
          <a:custGeom>
            <a:avLst/>
            <a:gdLst/>
            <a:ahLst/>
            <a:cxnLst/>
            <a:rect l="l" t="t" r="r" b="b"/>
            <a:pathLst>
              <a:path w="58419" h="48895">
                <a:moveTo>
                  <a:pt x="44804" y="24328"/>
                </a:moveTo>
                <a:lnTo>
                  <a:pt x="15167" y="24328"/>
                </a:lnTo>
                <a:lnTo>
                  <a:pt x="25852" y="28074"/>
                </a:lnTo>
                <a:lnTo>
                  <a:pt x="32175" y="36152"/>
                </a:lnTo>
                <a:lnTo>
                  <a:pt x="34260" y="48734"/>
                </a:lnTo>
                <a:lnTo>
                  <a:pt x="38641" y="37944"/>
                </a:lnTo>
                <a:lnTo>
                  <a:pt x="43756" y="26424"/>
                </a:lnTo>
                <a:lnTo>
                  <a:pt x="44804" y="24328"/>
                </a:lnTo>
                <a:close/>
              </a:path>
              <a:path w="58419" h="48895">
                <a:moveTo>
                  <a:pt x="58369" y="0"/>
                </a:moveTo>
                <a:lnTo>
                  <a:pt x="14013" y="20669"/>
                </a:lnTo>
                <a:lnTo>
                  <a:pt x="0" y="24745"/>
                </a:lnTo>
                <a:lnTo>
                  <a:pt x="15167" y="24328"/>
                </a:lnTo>
                <a:lnTo>
                  <a:pt x="44804" y="24328"/>
                </a:lnTo>
                <a:lnTo>
                  <a:pt x="49641" y="14658"/>
                </a:lnTo>
                <a:lnTo>
                  <a:pt x="56335" y="3132"/>
                </a:lnTo>
                <a:lnTo>
                  <a:pt x="58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99316" y="585941"/>
            <a:ext cx="58419" cy="48895"/>
          </a:xfrm>
          <a:custGeom>
            <a:avLst/>
            <a:gdLst/>
            <a:ahLst/>
            <a:cxnLst/>
            <a:rect l="l" t="t" r="r" b="b"/>
            <a:pathLst>
              <a:path w="58419" h="48895">
                <a:moveTo>
                  <a:pt x="58369" y="0"/>
                </a:moveTo>
                <a:lnTo>
                  <a:pt x="14013" y="20669"/>
                </a:lnTo>
                <a:lnTo>
                  <a:pt x="0" y="24745"/>
                </a:lnTo>
                <a:lnTo>
                  <a:pt x="15167" y="24328"/>
                </a:lnTo>
                <a:lnTo>
                  <a:pt x="25852" y="28074"/>
                </a:lnTo>
                <a:lnTo>
                  <a:pt x="32175" y="36152"/>
                </a:lnTo>
                <a:lnTo>
                  <a:pt x="34260" y="48734"/>
                </a:lnTo>
                <a:lnTo>
                  <a:pt x="38641" y="37944"/>
                </a:lnTo>
                <a:lnTo>
                  <a:pt x="43756" y="26424"/>
                </a:lnTo>
                <a:lnTo>
                  <a:pt x="49641" y="14658"/>
                </a:lnTo>
                <a:lnTo>
                  <a:pt x="56335" y="3132"/>
                </a:lnTo>
                <a:lnTo>
                  <a:pt x="58369" y="0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42758" y="514731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0" y="0"/>
                </a:moveTo>
                <a:lnTo>
                  <a:pt x="102967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07669" y="490951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90">
                <a:moveTo>
                  <a:pt x="0" y="0"/>
                </a:moveTo>
                <a:lnTo>
                  <a:pt x="10230" y="9443"/>
                </a:lnTo>
                <a:lnTo>
                  <a:pt x="15463" y="18687"/>
                </a:lnTo>
                <a:lnTo>
                  <a:pt x="15675" y="27885"/>
                </a:lnTo>
                <a:lnTo>
                  <a:pt x="10842" y="37185"/>
                </a:lnTo>
                <a:lnTo>
                  <a:pt x="939" y="46739"/>
                </a:lnTo>
                <a:lnTo>
                  <a:pt x="13390" y="40036"/>
                </a:lnTo>
                <a:lnTo>
                  <a:pt x="25399" y="34405"/>
                </a:lnTo>
                <a:lnTo>
                  <a:pt x="37081" y="29807"/>
                </a:lnTo>
                <a:lnTo>
                  <a:pt x="48548" y="26202"/>
                </a:lnTo>
                <a:lnTo>
                  <a:pt x="58770" y="23779"/>
                </a:lnTo>
                <a:lnTo>
                  <a:pt x="47710" y="21122"/>
                </a:lnTo>
                <a:lnTo>
                  <a:pt x="36476" y="17503"/>
                </a:lnTo>
                <a:lnTo>
                  <a:pt x="24895" y="12834"/>
                </a:lnTo>
                <a:lnTo>
                  <a:pt x="12794" y="70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07669" y="490951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90">
                <a:moveTo>
                  <a:pt x="58770" y="23779"/>
                </a:moveTo>
                <a:lnTo>
                  <a:pt x="12794" y="7028"/>
                </a:lnTo>
                <a:lnTo>
                  <a:pt x="0" y="0"/>
                </a:lnTo>
                <a:lnTo>
                  <a:pt x="10230" y="9443"/>
                </a:lnTo>
                <a:lnTo>
                  <a:pt x="15463" y="18687"/>
                </a:lnTo>
                <a:lnTo>
                  <a:pt x="15675" y="27885"/>
                </a:lnTo>
                <a:lnTo>
                  <a:pt x="10842" y="37185"/>
                </a:lnTo>
                <a:lnTo>
                  <a:pt x="939" y="46739"/>
                </a:lnTo>
                <a:lnTo>
                  <a:pt x="13390" y="40036"/>
                </a:lnTo>
                <a:lnTo>
                  <a:pt x="25399" y="34405"/>
                </a:lnTo>
                <a:lnTo>
                  <a:pt x="37081" y="29807"/>
                </a:lnTo>
                <a:lnTo>
                  <a:pt x="48548" y="26202"/>
                </a:lnTo>
                <a:lnTo>
                  <a:pt x="58770" y="23779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04884" y="51473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501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76440" y="490951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90">
                <a:moveTo>
                  <a:pt x="0" y="0"/>
                </a:moveTo>
                <a:lnTo>
                  <a:pt x="10230" y="9443"/>
                </a:lnTo>
                <a:lnTo>
                  <a:pt x="15463" y="18687"/>
                </a:lnTo>
                <a:lnTo>
                  <a:pt x="15675" y="27885"/>
                </a:lnTo>
                <a:lnTo>
                  <a:pt x="10842" y="37185"/>
                </a:lnTo>
                <a:lnTo>
                  <a:pt x="939" y="46739"/>
                </a:lnTo>
                <a:lnTo>
                  <a:pt x="13390" y="40036"/>
                </a:lnTo>
                <a:lnTo>
                  <a:pt x="25399" y="34405"/>
                </a:lnTo>
                <a:lnTo>
                  <a:pt x="37081" y="29807"/>
                </a:lnTo>
                <a:lnTo>
                  <a:pt x="48548" y="26202"/>
                </a:lnTo>
                <a:lnTo>
                  <a:pt x="58770" y="23779"/>
                </a:lnTo>
                <a:lnTo>
                  <a:pt x="47710" y="21122"/>
                </a:lnTo>
                <a:lnTo>
                  <a:pt x="36476" y="17503"/>
                </a:lnTo>
                <a:lnTo>
                  <a:pt x="24895" y="12834"/>
                </a:lnTo>
                <a:lnTo>
                  <a:pt x="12794" y="70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76440" y="490951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90">
                <a:moveTo>
                  <a:pt x="58770" y="23779"/>
                </a:moveTo>
                <a:lnTo>
                  <a:pt x="12794" y="7028"/>
                </a:lnTo>
                <a:lnTo>
                  <a:pt x="0" y="0"/>
                </a:lnTo>
                <a:lnTo>
                  <a:pt x="10230" y="9443"/>
                </a:lnTo>
                <a:lnTo>
                  <a:pt x="15463" y="18687"/>
                </a:lnTo>
                <a:lnTo>
                  <a:pt x="15675" y="27885"/>
                </a:lnTo>
                <a:lnTo>
                  <a:pt x="10842" y="37185"/>
                </a:lnTo>
                <a:lnTo>
                  <a:pt x="939" y="46739"/>
                </a:lnTo>
                <a:lnTo>
                  <a:pt x="13390" y="40036"/>
                </a:lnTo>
                <a:lnTo>
                  <a:pt x="25399" y="34405"/>
                </a:lnTo>
                <a:lnTo>
                  <a:pt x="37081" y="29807"/>
                </a:lnTo>
                <a:lnTo>
                  <a:pt x="48548" y="26202"/>
                </a:lnTo>
                <a:lnTo>
                  <a:pt x="58770" y="23779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13875" y="579726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4" h="215265">
                <a:moveTo>
                  <a:pt x="0" y="0"/>
                </a:moveTo>
                <a:lnTo>
                  <a:pt x="38037" y="38036"/>
                </a:lnTo>
                <a:lnTo>
                  <a:pt x="71976" y="71972"/>
                </a:lnTo>
                <a:lnTo>
                  <a:pt x="103138" y="103130"/>
                </a:lnTo>
                <a:lnTo>
                  <a:pt x="123022" y="123011"/>
                </a:lnTo>
                <a:lnTo>
                  <a:pt x="132844" y="132832"/>
                </a:lnTo>
                <a:lnTo>
                  <a:pt x="162415" y="162399"/>
                </a:lnTo>
                <a:lnTo>
                  <a:pt x="193171" y="193154"/>
                </a:lnTo>
                <a:lnTo>
                  <a:pt x="203915" y="203897"/>
                </a:lnTo>
                <a:lnTo>
                  <a:pt x="214987" y="214969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13875" y="579726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4" h="215265">
                <a:moveTo>
                  <a:pt x="0" y="0"/>
                </a:moveTo>
                <a:lnTo>
                  <a:pt x="38037" y="38036"/>
                </a:lnTo>
                <a:lnTo>
                  <a:pt x="71976" y="71972"/>
                </a:lnTo>
                <a:lnTo>
                  <a:pt x="103138" y="103130"/>
                </a:lnTo>
                <a:lnTo>
                  <a:pt x="123022" y="123011"/>
                </a:lnTo>
                <a:lnTo>
                  <a:pt x="132844" y="132832"/>
                </a:lnTo>
                <a:lnTo>
                  <a:pt x="162415" y="162399"/>
                </a:lnTo>
                <a:lnTo>
                  <a:pt x="193171" y="193154"/>
                </a:lnTo>
                <a:lnTo>
                  <a:pt x="203915" y="203897"/>
                </a:lnTo>
                <a:lnTo>
                  <a:pt x="214987" y="214969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90634" y="746799"/>
            <a:ext cx="48895" cy="58419"/>
          </a:xfrm>
          <a:custGeom>
            <a:avLst/>
            <a:gdLst/>
            <a:ahLst/>
            <a:cxnLst/>
            <a:rect l="l" t="t" r="r" b="b"/>
            <a:pathLst>
              <a:path w="48894" h="58420">
                <a:moveTo>
                  <a:pt x="23973" y="0"/>
                </a:moveTo>
                <a:lnTo>
                  <a:pt x="24392" y="15168"/>
                </a:lnTo>
                <a:lnTo>
                  <a:pt x="20648" y="25855"/>
                </a:lnTo>
                <a:lnTo>
                  <a:pt x="12574" y="32183"/>
                </a:lnTo>
                <a:lnTo>
                  <a:pt x="0" y="34274"/>
                </a:lnTo>
                <a:lnTo>
                  <a:pt x="10788" y="38659"/>
                </a:lnTo>
                <a:lnTo>
                  <a:pt x="22308" y="43776"/>
                </a:lnTo>
                <a:lnTo>
                  <a:pt x="34073" y="49662"/>
                </a:lnTo>
                <a:lnTo>
                  <a:pt x="45601" y="56353"/>
                </a:lnTo>
                <a:lnTo>
                  <a:pt x="48713" y="58372"/>
                </a:lnTo>
                <a:lnTo>
                  <a:pt x="42773" y="48673"/>
                </a:lnTo>
                <a:lnTo>
                  <a:pt x="37390" y="38170"/>
                </a:lnTo>
                <a:lnTo>
                  <a:pt x="32504" y="26680"/>
                </a:lnTo>
                <a:lnTo>
                  <a:pt x="28052" y="14018"/>
                </a:lnTo>
                <a:lnTo>
                  <a:pt x="239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90634" y="746799"/>
            <a:ext cx="48895" cy="58419"/>
          </a:xfrm>
          <a:custGeom>
            <a:avLst/>
            <a:gdLst/>
            <a:ahLst/>
            <a:cxnLst/>
            <a:rect l="l" t="t" r="r" b="b"/>
            <a:pathLst>
              <a:path w="48894" h="58420">
                <a:moveTo>
                  <a:pt x="48713" y="58372"/>
                </a:moveTo>
                <a:lnTo>
                  <a:pt x="28052" y="14018"/>
                </a:lnTo>
                <a:lnTo>
                  <a:pt x="23973" y="0"/>
                </a:lnTo>
                <a:lnTo>
                  <a:pt x="24392" y="15168"/>
                </a:lnTo>
                <a:lnTo>
                  <a:pt x="20648" y="25855"/>
                </a:lnTo>
                <a:lnTo>
                  <a:pt x="12574" y="32183"/>
                </a:lnTo>
                <a:lnTo>
                  <a:pt x="0" y="34274"/>
                </a:lnTo>
                <a:lnTo>
                  <a:pt x="10788" y="38659"/>
                </a:lnTo>
                <a:lnTo>
                  <a:pt x="22308" y="43776"/>
                </a:lnTo>
                <a:lnTo>
                  <a:pt x="34073" y="49662"/>
                </a:lnTo>
                <a:lnTo>
                  <a:pt x="45601" y="56353"/>
                </a:lnTo>
                <a:lnTo>
                  <a:pt x="48713" y="58372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5514" y="941390"/>
            <a:ext cx="212090" cy="212090"/>
          </a:xfrm>
          <a:custGeom>
            <a:avLst/>
            <a:gdLst/>
            <a:ahLst/>
            <a:cxnLst/>
            <a:rect l="l" t="t" r="r" b="b"/>
            <a:pathLst>
              <a:path w="212089" h="212090">
                <a:moveTo>
                  <a:pt x="0" y="0"/>
                </a:moveTo>
                <a:lnTo>
                  <a:pt x="37492" y="37487"/>
                </a:lnTo>
                <a:lnTo>
                  <a:pt x="70938" y="70929"/>
                </a:lnTo>
                <a:lnTo>
                  <a:pt x="91629" y="91617"/>
                </a:lnTo>
                <a:lnTo>
                  <a:pt x="101637" y="101623"/>
                </a:lnTo>
                <a:lnTo>
                  <a:pt x="130887" y="130869"/>
                </a:lnTo>
                <a:lnTo>
                  <a:pt x="159987" y="159967"/>
                </a:lnTo>
                <a:lnTo>
                  <a:pt x="190235" y="190214"/>
                </a:lnTo>
                <a:lnTo>
                  <a:pt x="200798" y="200776"/>
                </a:lnTo>
                <a:lnTo>
                  <a:pt x="211680" y="211659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35514" y="941390"/>
            <a:ext cx="212090" cy="212090"/>
          </a:xfrm>
          <a:custGeom>
            <a:avLst/>
            <a:gdLst/>
            <a:ahLst/>
            <a:cxnLst/>
            <a:rect l="l" t="t" r="r" b="b"/>
            <a:pathLst>
              <a:path w="212089" h="212090">
                <a:moveTo>
                  <a:pt x="0" y="0"/>
                </a:moveTo>
                <a:lnTo>
                  <a:pt x="37492" y="37487"/>
                </a:lnTo>
                <a:lnTo>
                  <a:pt x="70938" y="70929"/>
                </a:lnTo>
                <a:lnTo>
                  <a:pt x="91629" y="91617"/>
                </a:lnTo>
                <a:lnTo>
                  <a:pt x="101637" y="101623"/>
                </a:lnTo>
                <a:lnTo>
                  <a:pt x="130887" y="130869"/>
                </a:lnTo>
                <a:lnTo>
                  <a:pt x="159987" y="159967"/>
                </a:lnTo>
                <a:lnTo>
                  <a:pt x="190235" y="190214"/>
                </a:lnTo>
                <a:lnTo>
                  <a:pt x="200798" y="200776"/>
                </a:lnTo>
                <a:lnTo>
                  <a:pt x="211680" y="211659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08961" y="1105155"/>
            <a:ext cx="48895" cy="58419"/>
          </a:xfrm>
          <a:custGeom>
            <a:avLst/>
            <a:gdLst/>
            <a:ahLst/>
            <a:cxnLst/>
            <a:rect l="l" t="t" r="r" b="b"/>
            <a:pathLst>
              <a:path w="48894" h="58419">
                <a:moveTo>
                  <a:pt x="23978" y="0"/>
                </a:moveTo>
                <a:lnTo>
                  <a:pt x="24396" y="15168"/>
                </a:lnTo>
                <a:lnTo>
                  <a:pt x="20652" y="25855"/>
                </a:lnTo>
                <a:lnTo>
                  <a:pt x="12576" y="32182"/>
                </a:lnTo>
                <a:lnTo>
                  <a:pt x="0" y="34271"/>
                </a:lnTo>
                <a:lnTo>
                  <a:pt x="10787" y="38656"/>
                </a:lnTo>
                <a:lnTo>
                  <a:pt x="22308" y="43772"/>
                </a:lnTo>
                <a:lnTo>
                  <a:pt x="34076" y="49655"/>
                </a:lnTo>
                <a:lnTo>
                  <a:pt x="45604" y="56345"/>
                </a:lnTo>
                <a:lnTo>
                  <a:pt x="48725" y="58369"/>
                </a:lnTo>
                <a:lnTo>
                  <a:pt x="42781" y="48670"/>
                </a:lnTo>
                <a:lnTo>
                  <a:pt x="37395" y="38168"/>
                </a:lnTo>
                <a:lnTo>
                  <a:pt x="32507" y="26679"/>
                </a:lnTo>
                <a:lnTo>
                  <a:pt x="28055" y="14018"/>
                </a:lnTo>
                <a:lnTo>
                  <a:pt x="23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08961" y="1105155"/>
            <a:ext cx="48895" cy="58419"/>
          </a:xfrm>
          <a:custGeom>
            <a:avLst/>
            <a:gdLst/>
            <a:ahLst/>
            <a:cxnLst/>
            <a:rect l="l" t="t" r="r" b="b"/>
            <a:pathLst>
              <a:path w="48894" h="58419">
                <a:moveTo>
                  <a:pt x="48725" y="58369"/>
                </a:moveTo>
                <a:lnTo>
                  <a:pt x="28055" y="14018"/>
                </a:lnTo>
                <a:lnTo>
                  <a:pt x="23978" y="0"/>
                </a:lnTo>
                <a:lnTo>
                  <a:pt x="24396" y="15168"/>
                </a:lnTo>
                <a:lnTo>
                  <a:pt x="20652" y="25855"/>
                </a:lnTo>
                <a:lnTo>
                  <a:pt x="12576" y="32182"/>
                </a:lnTo>
                <a:lnTo>
                  <a:pt x="0" y="34271"/>
                </a:lnTo>
                <a:lnTo>
                  <a:pt x="10787" y="38656"/>
                </a:lnTo>
                <a:lnTo>
                  <a:pt x="22308" y="43772"/>
                </a:lnTo>
                <a:lnTo>
                  <a:pt x="34076" y="49655"/>
                </a:lnTo>
                <a:lnTo>
                  <a:pt x="45604" y="56345"/>
                </a:lnTo>
                <a:lnTo>
                  <a:pt x="48725" y="58369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40624" y="123473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847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14348" y="1210957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90">
                <a:moveTo>
                  <a:pt x="0" y="0"/>
                </a:moveTo>
                <a:lnTo>
                  <a:pt x="10229" y="9448"/>
                </a:lnTo>
                <a:lnTo>
                  <a:pt x="15462" y="18693"/>
                </a:lnTo>
                <a:lnTo>
                  <a:pt x="15674" y="27889"/>
                </a:lnTo>
                <a:lnTo>
                  <a:pt x="10842" y="37187"/>
                </a:lnTo>
                <a:lnTo>
                  <a:pt x="939" y="46740"/>
                </a:lnTo>
                <a:lnTo>
                  <a:pt x="13389" y="40038"/>
                </a:lnTo>
                <a:lnTo>
                  <a:pt x="25399" y="34406"/>
                </a:lnTo>
                <a:lnTo>
                  <a:pt x="37080" y="29807"/>
                </a:lnTo>
                <a:lnTo>
                  <a:pt x="48547" y="26203"/>
                </a:lnTo>
                <a:lnTo>
                  <a:pt x="58769" y="23781"/>
                </a:lnTo>
                <a:lnTo>
                  <a:pt x="47709" y="21124"/>
                </a:lnTo>
                <a:lnTo>
                  <a:pt x="36475" y="17504"/>
                </a:lnTo>
                <a:lnTo>
                  <a:pt x="24895" y="12834"/>
                </a:lnTo>
                <a:lnTo>
                  <a:pt x="12794" y="70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14348" y="1210957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90">
                <a:moveTo>
                  <a:pt x="58769" y="23781"/>
                </a:moveTo>
                <a:lnTo>
                  <a:pt x="12794" y="7028"/>
                </a:lnTo>
                <a:lnTo>
                  <a:pt x="0" y="0"/>
                </a:lnTo>
                <a:lnTo>
                  <a:pt x="10229" y="9448"/>
                </a:lnTo>
                <a:lnTo>
                  <a:pt x="15462" y="18693"/>
                </a:lnTo>
                <a:lnTo>
                  <a:pt x="15674" y="27889"/>
                </a:lnTo>
                <a:lnTo>
                  <a:pt x="10842" y="37187"/>
                </a:lnTo>
                <a:lnTo>
                  <a:pt x="939" y="46740"/>
                </a:lnTo>
                <a:lnTo>
                  <a:pt x="13389" y="40038"/>
                </a:lnTo>
                <a:lnTo>
                  <a:pt x="25399" y="34406"/>
                </a:lnTo>
                <a:lnTo>
                  <a:pt x="37080" y="29807"/>
                </a:lnTo>
                <a:lnTo>
                  <a:pt x="48547" y="26203"/>
                </a:lnTo>
                <a:lnTo>
                  <a:pt x="58769" y="23781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98206" y="1234738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48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83119" y="1210957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90">
                <a:moveTo>
                  <a:pt x="0" y="0"/>
                </a:moveTo>
                <a:lnTo>
                  <a:pt x="10229" y="9448"/>
                </a:lnTo>
                <a:lnTo>
                  <a:pt x="15462" y="18693"/>
                </a:lnTo>
                <a:lnTo>
                  <a:pt x="15674" y="27889"/>
                </a:lnTo>
                <a:lnTo>
                  <a:pt x="10842" y="37187"/>
                </a:lnTo>
                <a:lnTo>
                  <a:pt x="939" y="46740"/>
                </a:lnTo>
                <a:lnTo>
                  <a:pt x="13389" y="40038"/>
                </a:lnTo>
                <a:lnTo>
                  <a:pt x="25399" y="34406"/>
                </a:lnTo>
                <a:lnTo>
                  <a:pt x="37080" y="29807"/>
                </a:lnTo>
                <a:lnTo>
                  <a:pt x="48547" y="26203"/>
                </a:lnTo>
                <a:lnTo>
                  <a:pt x="58769" y="23781"/>
                </a:lnTo>
                <a:lnTo>
                  <a:pt x="47709" y="21124"/>
                </a:lnTo>
                <a:lnTo>
                  <a:pt x="36475" y="17504"/>
                </a:lnTo>
                <a:lnTo>
                  <a:pt x="24895" y="12834"/>
                </a:lnTo>
                <a:lnTo>
                  <a:pt x="12794" y="70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83119" y="1210957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5" h="46990">
                <a:moveTo>
                  <a:pt x="58769" y="23781"/>
                </a:moveTo>
                <a:lnTo>
                  <a:pt x="12794" y="7028"/>
                </a:lnTo>
                <a:lnTo>
                  <a:pt x="0" y="0"/>
                </a:lnTo>
                <a:lnTo>
                  <a:pt x="10229" y="9448"/>
                </a:lnTo>
                <a:lnTo>
                  <a:pt x="15462" y="18693"/>
                </a:lnTo>
                <a:lnTo>
                  <a:pt x="15674" y="27889"/>
                </a:lnTo>
                <a:lnTo>
                  <a:pt x="10842" y="37187"/>
                </a:lnTo>
                <a:lnTo>
                  <a:pt x="939" y="46740"/>
                </a:lnTo>
                <a:lnTo>
                  <a:pt x="13389" y="40038"/>
                </a:lnTo>
                <a:lnTo>
                  <a:pt x="25399" y="34406"/>
                </a:lnTo>
                <a:lnTo>
                  <a:pt x="37080" y="29807"/>
                </a:lnTo>
                <a:lnTo>
                  <a:pt x="48547" y="26203"/>
                </a:lnTo>
                <a:lnTo>
                  <a:pt x="58769" y="23781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13875" y="954786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4" h="215265">
                <a:moveTo>
                  <a:pt x="0" y="214954"/>
                </a:moveTo>
                <a:lnTo>
                  <a:pt x="38037" y="176919"/>
                </a:lnTo>
                <a:lnTo>
                  <a:pt x="71976" y="142985"/>
                </a:lnTo>
                <a:lnTo>
                  <a:pt x="103138" y="111830"/>
                </a:lnTo>
                <a:lnTo>
                  <a:pt x="123022" y="91950"/>
                </a:lnTo>
                <a:lnTo>
                  <a:pt x="132844" y="82131"/>
                </a:lnTo>
                <a:lnTo>
                  <a:pt x="162415" y="52566"/>
                </a:lnTo>
                <a:lnTo>
                  <a:pt x="193171" y="21814"/>
                </a:lnTo>
                <a:lnTo>
                  <a:pt x="203915" y="11071"/>
                </a:lnTo>
                <a:lnTo>
                  <a:pt x="214987" y="0"/>
                </a:lnTo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13875" y="954786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4" h="215265">
                <a:moveTo>
                  <a:pt x="0" y="214954"/>
                </a:moveTo>
                <a:lnTo>
                  <a:pt x="38037" y="176919"/>
                </a:lnTo>
                <a:lnTo>
                  <a:pt x="71976" y="142985"/>
                </a:lnTo>
                <a:lnTo>
                  <a:pt x="103138" y="111830"/>
                </a:lnTo>
                <a:lnTo>
                  <a:pt x="123022" y="91950"/>
                </a:lnTo>
                <a:lnTo>
                  <a:pt x="132844" y="82131"/>
                </a:lnTo>
                <a:lnTo>
                  <a:pt x="162415" y="52566"/>
                </a:lnTo>
                <a:lnTo>
                  <a:pt x="193171" y="21814"/>
                </a:lnTo>
                <a:lnTo>
                  <a:pt x="203915" y="11071"/>
                </a:lnTo>
                <a:lnTo>
                  <a:pt x="214987" y="0"/>
                </a:lnTo>
              </a:path>
            </a:pathLst>
          </a:custGeom>
          <a:ln w="12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80977" y="944297"/>
            <a:ext cx="58419" cy="48895"/>
          </a:xfrm>
          <a:custGeom>
            <a:avLst/>
            <a:gdLst/>
            <a:ahLst/>
            <a:cxnLst/>
            <a:rect l="l" t="t" r="r" b="b"/>
            <a:pathLst>
              <a:path w="58419" h="48894">
                <a:moveTo>
                  <a:pt x="44811" y="24325"/>
                </a:moveTo>
                <a:lnTo>
                  <a:pt x="15168" y="24325"/>
                </a:lnTo>
                <a:lnTo>
                  <a:pt x="25855" y="28069"/>
                </a:lnTo>
                <a:lnTo>
                  <a:pt x="32180" y="36144"/>
                </a:lnTo>
                <a:lnTo>
                  <a:pt x="34268" y="48720"/>
                </a:lnTo>
                <a:lnTo>
                  <a:pt x="38653" y="37928"/>
                </a:lnTo>
                <a:lnTo>
                  <a:pt x="43769" y="26409"/>
                </a:lnTo>
                <a:lnTo>
                  <a:pt x="44811" y="24325"/>
                </a:lnTo>
                <a:close/>
              </a:path>
              <a:path w="58419" h="48894">
                <a:moveTo>
                  <a:pt x="58371" y="0"/>
                </a:moveTo>
                <a:lnTo>
                  <a:pt x="14017" y="20663"/>
                </a:lnTo>
                <a:lnTo>
                  <a:pt x="0" y="24744"/>
                </a:lnTo>
                <a:lnTo>
                  <a:pt x="15168" y="24325"/>
                </a:lnTo>
                <a:lnTo>
                  <a:pt x="44811" y="24325"/>
                </a:lnTo>
                <a:lnTo>
                  <a:pt x="49653" y="14644"/>
                </a:lnTo>
                <a:lnTo>
                  <a:pt x="56346" y="3118"/>
                </a:lnTo>
                <a:lnTo>
                  <a:pt x="58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80977" y="944297"/>
            <a:ext cx="58419" cy="48895"/>
          </a:xfrm>
          <a:custGeom>
            <a:avLst/>
            <a:gdLst/>
            <a:ahLst/>
            <a:cxnLst/>
            <a:rect l="l" t="t" r="r" b="b"/>
            <a:pathLst>
              <a:path w="58419" h="48894">
                <a:moveTo>
                  <a:pt x="58371" y="0"/>
                </a:moveTo>
                <a:lnTo>
                  <a:pt x="14017" y="20663"/>
                </a:lnTo>
                <a:lnTo>
                  <a:pt x="0" y="24744"/>
                </a:lnTo>
                <a:lnTo>
                  <a:pt x="15168" y="24325"/>
                </a:lnTo>
                <a:lnTo>
                  <a:pt x="25855" y="28069"/>
                </a:lnTo>
                <a:lnTo>
                  <a:pt x="32180" y="36144"/>
                </a:lnTo>
                <a:lnTo>
                  <a:pt x="34268" y="48720"/>
                </a:lnTo>
                <a:lnTo>
                  <a:pt x="38653" y="37928"/>
                </a:lnTo>
                <a:lnTo>
                  <a:pt x="43769" y="26409"/>
                </a:lnTo>
                <a:lnTo>
                  <a:pt x="49653" y="14644"/>
                </a:lnTo>
                <a:lnTo>
                  <a:pt x="56346" y="3118"/>
                </a:lnTo>
                <a:lnTo>
                  <a:pt x="58371" y="0"/>
                </a:lnTo>
                <a:close/>
              </a:path>
            </a:pathLst>
          </a:custGeom>
          <a:ln w="129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12996" y="1498663"/>
            <a:ext cx="3740785" cy="171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marR="100330" indent="-111125">
              <a:lnSpc>
                <a:spcPct val="87600"/>
              </a:lnSpc>
              <a:buClr>
                <a:srgbClr val="98B2CC"/>
              </a:buClr>
              <a:buSzPct val="111111"/>
              <a:buFont typeface="Arial"/>
              <a:buChar char="-"/>
              <a:tabLst>
                <a:tab pos="124460" algn="l"/>
              </a:tabLst>
            </a:pPr>
            <a:r>
              <a:rPr sz="900" i="1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900" i="1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le this </a:t>
            </a:r>
            <a:r>
              <a:rPr sz="900" i="1" spc="-15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aph, using the contigs const</a:t>
            </a:r>
            <a:r>
              <a:rPr sz="900" i="1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uction used be</a:t>
            </a:r>
            <a:r>
              <a:rPr sz="900" i="1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00" i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, there </a:t>
            </a:r>
            <a:r>
              <a:rPr sz="900" i="1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ould be 4 contig</a:t>
            </a:r>
            <a:r>
              <a:rPr sz="900" i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900" i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Depending on h</a:t>
            </a:r>
            <a:r>
              <a:rPr sz="900" i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 b</a:t>
            </a:r>
            <a:r>
              <a:rPr sz="900" i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anching nodes are included in contig</a:t>
            </a:r>
            <a:r>
              <a:rPr sz="900" i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, a possi</a:t>
            </a:r>
            <a:r>
              <a:rPr sz="900" i="1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le solution is:</a:t>
            </a:r>
            <a:r>
              <a:rPr sz="900" i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GT</a:t>
            </a:r>
            <a:r>
              <a:rPr sz="900" i="1" spc="-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TCA</a:t>
            </a:r>
            <a:r>
              <a:rPr sz="900" i="1" spc="-12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TC</a:t>
            </a:r>
            <a:r>
              <a:rPr sz="900" i="1" spc="-120" dirty="0">
                <a:solidFill>
                  <a:srgbClr val="FFFFFF"/>
                </a:solidFill>
                <a:latin typeface="Arial"/>
                <a:cs typeface="Arial"/>
              </a:rPr>
              <a:t>TAT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900" i="1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i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i="1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3825" marR="323215" indent="-111125">
              <a:lnSpc>
                <a:spcPct val="87300"/>
              </a:lnSpc>
              <a:spcBef>
                <a:spcPts val="165"/>
              </a:spcBef>
              <a:buClr>
                <a:srgbClr val="98B2CC"/>
              </a:buClr>
              <a:buSzPct val="111111"/>
              <a:buFont typeface="Arial"/>
              <a:buChar char="-"/>
              <a:tabLst>
                <a:tab pos="124460" algn="l"/>
              </a:tabLst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 can actually do bette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There are t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ys to t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erse this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aph, yielding an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ly of t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 "haplotypes":</a:t>
            </a:r>
            <a:endParaRPr sz="900">
              <a:latin typeface="Arial"/>
              <a:cs typeface="Arial"/>
            </a:endParaRPr>
          </a:p>
          <a:p>
            <a:pPr marL="123825">
              <a:lnSpc>
                <a:spcPct val="100000"/>
              </a:lnSpc>
              <a:spcBef>
                <a:spcPts val="285"/>
              </a:spcBef>
            </a:pPr>
            <a:r>
              <a:rPr sz="550" spc="140" dirty="0">
                <a:solidFill>
                  <a:srgbClr val="FFFFFF"/>
                </a:solidFill>
                <a:latin typeface="Arial Unicode MS"/>
                <a:cs typeface="Arial Unicode MS"/>
              </a:rPr>
              <a:t>❆●❚❈❆❆❚❚</a:t>
            </a:r>
            <a:endParaRPr sz="550">
              <a:latin typeface="Arial Unicode MS"/>
              <a:cs typeface="Arial Unicode MS"/>
            </a:endParaRPr>
          </a:p>
          <a:p>
            <a:pPr marL="123825">
              <a:lnSpc>
                <a:spcPct val="100000"/>
              </a:lnSpc>
              <a:spcBef>
                <a:spcPts val="395"/>
              </a:spcBef>
            </a:pPr>
            <a:r>
              <a:rPr sz="550" spc="155" dirty="0">
                <a:solidFill>
                  <a:srgbClr val="FFFFFF"/>
                </a:solidFill>
                <a:latin typeface="Arial Unicode MS"/>
                <a:cs typeface="Arial Unicode MS"/>
              </a:rPr>
              <a:t>❆●❚❈❚❆❚❚</a:t>
            </a:r>
            <a:endParaRPr sz="550">
              <a:latin typeface="Arial Unicode MS"/>
              <a:cs typeface="Arial Unicode MS"/>
            </a:endParaRPr>
          </a:p>
          <a:p>
            <a:pPr marL="123825" marR="92075" indent="-111125">
              <a:lnSpc>
                <a:spcPct val="87400"/>
              </a:lnSpc>
              <a:spcBef>
                <a:spcPts val="254"/>
              </a:spcBef>
              <a:buClr>
                <a:srgbClr val="98B2CC"/>
              </a:buClr>
              <a:buSzPct val="111111"/>
              <a:buFont typeface="Arial"/>
              <a:buChar char="-"/>
              <a:tabLst>
                <a:tab pos="124460" algn="l"/>
              </a:tabLst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This could be a ti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y diploid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genome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with an heterozygous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SN</a:t>
            </a:r>
            <a:r>
              <a:rPr sz="900" spc="-1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le is unli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ely to be a sequencing erro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, as I h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 pu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posely added reads 7 and 8, which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 the </a:t>
            </a:r>
            <a:r>
              <a:rPr sz="9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900" i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-mer c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age of both paths equally high.</a:t>
            </a:r>
            <a:endParaRPr sz="900">
              <a:latin typeface="Arial"/>
              <a:cs typeface="Arial"/>
            </a:endParaRPr>
          </a:p>
          <a:p>
            <a:pPr marL="123825" marR="5080" indent="-111125">
              <a:lnSpc>
                <a:spcPct val="85600"/>
              </a:lnSpc>
              <a:spcBef>
                <a:spcPts val="209"/>
              </a:spcBef>
              <a:buClr>
                <a:srgbClr val="98B2CC"/>
              </a:buClr>
              <a:buSzPct val="111111"/>
              <a:buFont typeface="Arial"/>
              <a:buChar char="-"/>
              <a:tabLst>
                <a:tab pos="124460" algn="l"/>
              </a:tabLst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ler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ould collapse this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le and output only one of the t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o haplotype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71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680">
              <a:lnSpc>
                <a:spcPct val="100000"/>
              </a:lnSpc>
            </a:pPr>
            <a:r>
              <a:rPr sz="1400" spc="80" dirty="0"/>
              <a:t>"W</a:t>
            </a:r>
            <a:r>
              <a:rPr spc="55" dirty="0"/>
              <a:t>H</a:t>
            </a:r>
            <a:r>
              <a:rPr spc="-80" dirty="0"/>
              <a:t>A</a:t>
            </a:r>
            <a:r>
              <a:rPr spc="55" dirty="0"/>
              <a:t>T</a:t>
            </a:r>
            <a:r>
              <a:rPr sz="1400" spc="10" dirty="0"/>
              <a:t>"</a:t>
            </a:r>
            <a:r>
              <a:rPr sz="1400" spc="80" dirty="0"/>
              <a:t> </a:t>
            </a:r>
            <a:r>
              <a:rPr spc="55" dirty="0"/>
              <a:t>AN</a:t>
            </a:r>
            <a:r>
              <a:rPr spc="-10" dirty="0"/>
              <a:t>D</a:t>
            </a:r>
            <a:r>
              <a:rPr spc="145" dirty="0"/>
              <a:t> </a:t>
            </a:r>
            <a:r>
              <a:rPr sz="1400" spc="80" dirty="0"/>
              <a:t>"H</a:t>
            </a:r>
            <a:r>
              <a:rPr spc="25" dirty="0"/>
              <a:t>O</a:t>
            </a:r>
            <a:r>
              <a:rPr spc="50" dirty="0"/>
              <a:t>W</a:t>
            </a:r>
            <a:r>
              <a:rPr sz="1400" spc="10" dirty="0"/>
              <a:t>"</a:t>
            </a:r>
            <a:r>
              <a:rPr sz="1400" spc="80" dirty="0"/>
              <a:t> </a:t>
            </a:r>
            <a:r>
              <a:rPr spc="55" dirty="0"/>
              <a:t>BASE</a:t>
            </a:r>
            <a:r>
              <a:rPr spc="-10" dirty="0"/>
              <a:t>D</a:t>
            </a:r>
            <a:r>
              <a:rPr spc="145" dirty="0"/>
              <a:t> </a:t>
            </a:r>
            <a:r>
              <a:rPr spc="55" dirty="0"/>
              <a:t>O</a:t>
            </a:r>
            <a:r>
              <a:rPr spc="-10" dirty="0"/>
              <a:t>N</a:t>
            </a:r>
            <a:r>
              <a:rPr spc="150" dirty="0"/>
              <a:t> </a:t>
            </a:r>
            <a:r>
              <a:rPr sz="1400" spc="80" dirty="0"/>
              <a:t>"W</a:t>
            </a:r>
            <a:r>
              <a:rPr spc="55" dirty="0"/>
              <a:t>HY</a:t>
            </a:r>
            <a:r>
              <a:rPr sz="1400" spc="10" dirty="0"/>
              <a:t>"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47294" y="765533"/>
            <a:ext cx="3513454" cy="180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Scena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io 1:</a:t>
            </a:r>
            <a:endParaRPr sz="11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330"/>
              </a:spcBef>
            </a:pP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What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possi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le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ly of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bacte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ia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  <a:p>
            <a:pPr marL="441959">
              <a:lnSpc>
                <a:spcPct val="100000"/>
              </a:lnSpc>
              <a:spcBef>
                <a:spcPts val="330"/>
              </a:spcBef>
            </a:pP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H</a:t>
            </a:r>
            <a:r>
              <a:rPr sz="1100" b="1" spc="-30" dirty="0">
                <a:solidFill>
                  <a:srgbClr val="98B2CC"/>
                </a:solidFill>
                <a:latin typeface="Arial"/>
                <a:cs typeface="Arial"/>
              </a:rPr>
              <a:t>o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w</a:t>
            </a:r>
            <a:r>
              <a:rPr sz="1100" b="1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high-c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acBio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100">
              <a:latin typeface="Arial"/>
              <a:cs typeface="Arial"/>
            </a:endParaRPr>
          </a:p>
          <a:p>
            <a:pPr marL="12700" indent="429895">
              <a:lnSpc>
                <a:spcPct val="100000"/>
              </a:lnSpc>
              <a:spcBef>
                <a:spcPts val="330"/>
              </a:spcBef>
            </a:pPr>
            <a:r>
              <a:rPr sz="1100" b="1" spc="-15" dirty="0">
                <a:solidFill>
                  <a:srgbClr val="98B2CC"/>
                </a:solidFill>
                <a:latin typeface="Arial"/>
                <a:cs typeface="Arial"/>
              </a:rPr>
              <a:t>W</a:t>
            </a:r>
            <a:r>
              <a:rPr sz="1100" b="1" spc="-35" dirty="0">
                <a:solidFill>
                  <a:srgbClr val="98B2CC"/>
                </a:solidFill>
                <a:latin typeface="Arial"/>
                <a:cs typeface="Arial"/>
              </a:rPr>
              <a:t>h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y</a:t>
            </a:r>
            <a:r>
              <a:rPr sz="1100" b="1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Obtain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re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erence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geome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Scena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io 2:</a:t>
            </a:r>
            <a:endParaRPr sz="11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330"/>
              </a:spcBef>
            </a:pP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What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meh-looking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aft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ly of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organism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  <a:p>
            <a:pPr marL="441959">
              <a:lnSpc>
                <a:spcPct val="100000"/>
              </a:lnSpc>
              <a:spcBef>
                <a:spcPts val="330"/>
              </a:spcBef>
            </a:pP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H</a:t>
            </a:r>
            <a:r>
              <a:rPr sz="1100" b="1" spc="-30" dirty="0">
                <a:solidFill>
                  <a:srgbClr val="98B2CC"/>
                </a:solidFill>
                <a:latin typeface="Arial"/>
                <a:cs typeface="Arial"/>
              </a:rPr>
              <a:t>o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w</a:t>
            </a:r>
            <a:r>
              <a:rPr sz="1100" b="1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couple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of Illumina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lanes</a:t>
            </a:r>
            <a:endParaRPr sz="1100">
              <a:latin typeface="Arial"/>
              <a:cs typeface="Arial"/>
            </a:endParaRPr>
          </a:p>
          <a:p>
            <a:pPr marL="442595">
              <a:lnSpc>
                <a:spcPct val="100000"/>
              </a:lnSpc>
              <a:spcBef>
                <a:spcPts val="330"/>
              </a:spcBef>
            </a:pPr>
            <a:r>
              <a:rPr sz="1100" b="1" spc="-15" dirty="0">
                <a:solidFill>
                  <a:srgbClr val="98B2CC"/>
                </a:solidFill>
                <a:latin typeface="Arial"/>
                <a:cs typeface="Arial"/>
              </a:rPr>
              <a:t>W</a:t>
            </a:r>
            <a:r>
              <a:rPr sz="1100" b="1" spc="-35" dirty="0">
                <a:solidFill>
                  <a:srgbClr val="98B2CC"/>
                </a:solidFill>
                <a:latin typeface="Arial"/>
                <a:cs typeface="Arial"/>
              </a:rPr>
              <a:t>h</a:t>
            </a:r>
            <a:r>
              <a:rPr sz="1100" b="1" spc="-10" dirty="0">
                <a:solidFill>
                  <a:srgbClr val="98B2CC"/>
                </a:solidFill>
                <a:latin typeface="Arial"/>
                <a:cs typeface="Arial"/>
              </a:rPr>
              <a:t>y</a:t>
            </a:r>
            <a:r>
              <a:rPr sz="1100" b="1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possi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le vi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al inse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tions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5295">
              <a:lnSpc>
                <a:spcPct val="100000"/>
              </a:lnSpc>
            </a:pPr>
            <a:r>
              <a:rPr sz="1400" spc="85" dirty="0"/>
              <a:t>C</a:t>
            </a:r>
            <a:r>
              <a:rPr spc="55" dirty="0"/>
              <a:t>ONCLUSION</a:t>
            </a:r>
            <a:r>
              <a:rPr sz="1400" spc="5" dirty="0"/>
              <a:t>,</a:t>
            </a:r>
            <a:r>
              <a:rPr sz="1400" spc="80" dirty="0"/>
              <a:t> </a:t>
            </a:r>
            <a:r>
              <a:rPr spc="55" dirty="0"/>
              <a:t>WH</a:t>
            </a:r>
            <a:r>
              <a:rPr spc="-80" dirty="0"/>
              <a:t>A</a:t>
            </a:r>
            <a:r>
              <a:rPr spc="-10" dirty="0"/>
              <a:t>T</a:t>
            </a:r>
            <a:r>
              <a:rPr spc="145" dirty="0"/>
              <a:t> </a:t>
            </a:r>
            <a:r>
              <a:rPr spc="50" dirty="0"/>
              <a:t>W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pc="55" dirty="0"/>
              <a:t>H</a:t>
            </a:r>
            <a:r>
              <a:rPr spc="-25" dirty="0"/>
              <a:t>A</a:t>
            </a:r>
            <a:r>
              <a:rPr spc="55" dirty="0"/>
              <a:t>V</a:t>
            </a:r>
            <a:r>
              <a:rPr spc="-10" dirty="0"/>
              <a:t>E</a:t>
            </a:r>
            <a:r>
              <a:rPr spc="145" dirty="0"/>
              <a:t> </a:t>
            </a:r>
            <a:r>
              <a:rPr spc="55" dirty="0"/>
              <a:t>SEE</a:t>
            </a:r>
            <a:r>
              <a:rPr spc="-10" dirty="0"/>
              <a:t>N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901484" y="3241116"/>
            <a:ext cx="6908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30" dirty="0">
                <a:solidFill>
                  <a:srgbClr val="FC9191"/>
                </a:solidFill>
                <a:latin typeface="Arial"/>
                <a:cs typeface="Arial"/>
              </a:rPr>
              <a:t>h</a:t>
            </a:r>
            <a:r>
              <a:rPr sz="1000" b="1" spc="-10" dirty="0">
                <a:solidFill>
                  <a:srgbClr val="FC9191"/>
                </a:solidFill>
                <a:latin typeface="Arial"/>
                <a:cs typeface="Arial"/>
              </a:rPr>
              <a:t>ypothesis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72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996" y="368921"/>
            <a:ext cx="3747770" cy="286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00"/>
              </a:lnSpc>
            </a:pPr>
            <a:r>
              <a:rPr sz="1000" spc="-5" dirty="0">
                <a:solidFill>
                  <a:srgbClr val="98B2CC"/>
                </a:solidFill>
                <a:latin typeface="Arial"/>
                <a:cs typeface="Arial"/>
              </a:rPr>
              <a:t>- </a:t>
            </a:r>
            <a:r>
              <a:rPr sz="1000" spc="-1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is a good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ly?</a:t>
            </a:r>
            <a:endParaRPr sz="900">
              <a:latin typeface="Arial"/>
              <a:cs typeface="Arial"/>
            </a:endParaRPr>
          </a:p>
          <a:p>
            <a:pPr marL="263525">
              <a:lnSpc>
                <a:spcPts val="1195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No</a:t>
            </a:r>
            <a:r>
              <a:rPr sz="1000" spc="-5" dirty="0">
                <a:solidFill>
                  <a:srgbClr val="91FC91"/>
                </a:solidFill>
                <a:latin typeface="Arial"/>
                <a:cs typeface="Arial"/>
              </a:rPr>
              <a:t> total order</a:t>
            </a:r>
            <a:endParaRPr sz="1000">
              <a:latin typeface="Arial"/>
              <a:cs typeface="Arial"/>
            </a:endParaRPr>
          </a:p>
          <a:p>
            <a:pPr marL="263525">
              <a:lnSpc>
                <a:spcPts val="1195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ics: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N50,</a:t>
            </a:r>
            <a:r>
              <a:rPr sz="1000" spc="-5" dirty="0">
                <a:solidFill>
                  <a:srgbClr val="91FC91"/>
                </a:solidFill>
                <a:latin typeface="Arial"/>
                <a:cs typeface="Arial"/>
              </a:rPr>
              <a:t> c</a:t>
            </a:r>
            <a:r>
              <a:rPr sz="1000" spc="-25" dirty="0">
                <a:solidFill>
                  <a:srgbClr val="91FC91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91FC91"/>
                </a:solidFill>
                <a:latin typeface="Arial"/>
                <a:cs typeface="Arial"/>
              </a:rPr>
              <a:t>v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91FC91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ag</a:t>
            </a:r>
            <a:r>
              <a:rPr sz="1000" spc="-25" dirty="0">
                <a:solidFill>
                  <a:srgbClr val="91FC91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91FC91"/>
                </a:solidFill>
                <a:latin typeface="Arial"/>
                <a:cs typeface="Arial"/>
              </a:rPr>
              <a:t>, 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accu</a:t>
            </a:r>
            <a:r>
              <a:rPr sz="1000" spc="-15" dirty="0">
                <a:solidFill>
                  <a:srgbClr val="91FC91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acy</a:t>
            </a:r>
            <a:endParaRPr sz="1000">
              <a:latin typeface="Arial"/>
              <a:cs typeface="Arial"/>
            </a:endParaRPr>
          </a:p>
          <a:p>
            <a:pPr marL="263525">
              <a:lnSpc>
                <a:spcPts val="1195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B2BFFF"/>
                </a:solidFill>
                <a:latin typeface="Arial"/>
                <a:cs typeface="Arial"/>
              </a:rPr>
              <a:t>Use</a:t>
            </a:r>
            <a:r>
              <a:rPr sz="1000" spc="-5" dirty="0">
                <a:solidFill>
                  <a:srgbClr val="B2B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B2BFFF"/>
                </a:solidFill>
                <a:latin typeface="Arial"/>
                <a:cs typeface="Arial"/>
              </a:rPr>
              <a:t>Q</a:t>
            </a:r>
            <a:r>
              <a:rPr sz="1000" spc="-50" dirty="0">
                <a:solidFill>
                  <a:srgbClr val="B2BFFF"/>
                </a:solidFill>
                <a:latin typeface="Arial"/>
                <a:cs typeface="Arial"/>
              </a:rPr>
              <a:t>U</a:t>
            </a:r>
            <a:r>
              <a:rPr sz="1000" spc="-10" dirty="0">
                <a:solidFill>
                  <a:srgbClr val="B2BFFF"/>
                </a:solidFill>
                <a:latin typeface="Arial"/>
                <a:cs typeface="Arial"/>
              </a:rPr>
              <a:t>AST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sz="1000" spc="-5" dirty="0">
                <a:solidFill>
                  <a:srgbClr val="98B2CC"/>
                </a:solidFill>
                <a:latin typeface="Arial"/>
                <a:cs typeface="Arial"/>
              </a:rPr>
              <a:t>- </a:t>
            </a:r>
            <a:r>
              <a:rPr sz="1000" spc="-1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are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lies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made?</a:t>
            </a:r>
            <a:endParaRPr sz="900">
              <a:latin typeface="Arial"/>
              <a:cs typeface="Arial"/>
            </a:endParaRPr>
          </a:p>
          <a:p>
            <a:pPr marL="263525">
              <a:lnSpc>
                <a:spcPts val="1195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de</a:t>
            </a:r>
            <a:r>
              <a:rPr sz="1000" spc="-15" dirty="0">
                <a:solidFill>
                  <a:srgbClr val="91FC9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B</a:t>
            </a:r>
            <a:r>
              <a:rPr sz="1000" spc="5" dirty="0">
                <a:solidFill>
                  <a:srgbClr val="91FC91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91FC91"/>
                </a:solidFill>
                <a:latin typeface="Arial"/>
                <a:cs typeface="Arial"/>
              </a:rPr>
              <a:t>uijn</a:t>
            </a:r>
            <a:r>
              <a:rPr sz="1000" spc="-15" dirty="0">
                <a:solidFill>
                  <a:srgbClr val="91FC91"/>
                </a:solidFill>
                <a:latin typeface="Arial"/>
                <a:cs typeface="Arial"/>
              </a:rPr>
              <a:t> gr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aph</a:t>
            </a:r>
            <a:r>
              <a:rPr sz="1000" spc="-15" dirty="0">
                <a:solidFill>
                  <a:srgbClr val="91FC9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(Illumina)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91FC91"/>
                </a:solidFill>
                <a:latin typeface="Arial"/>
                <a:cs typeface="Arial"/>
              </a:rPr>
              <a:t>st</a:t>
            </a:r>
            <a:r>
              <a:rPr sz="1000" spc="5" dirty="0">
                <a:solidFill>
                  <a:srgbClr val="91FC91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91FC91"/>
                </a:solidFill>
                <a:latin typeface="Arial"/>
                <a:cs typeface="Arial"/>
              </a:rPr>
              <a:t>ing</a:t>
            </a:r>
            <a:r>
              <a:rPr sz="1000" spc="-15" dirty="0">
                <a:solidFill>
                  <a:srgbClr val="91FC91"/>
                </a:solidFill>
                <a:latin typeface="Arial"/>
                <a:cs typeface="Arial"/>
              </a:rPr>
              <a:t> gr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aph</a:t>
            </a:r>
            <a:r>
              <a:rPr sz="1000" spc="-15" dirty="0">
                <a:solidFill>
                  <a:srgbClr val="91FC9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acBio)</a:t>
            </a:r>
            <a:endParaRPr sz="1000">
              <a:latin typeface="Arial"/>
              <a:cs typeface="Arial"/>
            </a:endParaRPr>
          </a:p>
          <a:p>
            <a:pPr marL="263525">
              <a:lnSpc>
                <a:spcPts val="1195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Errors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small 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iants are 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rem</a:t>
            </a:r>
            <a:r>
              <a:rPr sz="1000" spc="-25" dirty="0">
                <a:solidFill>
                  <a:srgbClr val="FC9191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FC9191"/>
                </a:solidFill>
                <a:latin typeface="Arial"/>
                <a:cs typeface="Arial"/>
              </a:rPr>
              <a:t>v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ed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from the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aph.</a:t>
            </a:r>
            <a:endParaRPr sz="1000">
              <a:latin typeface="Arial"/>
              <a:cs typeface="Arial"/>
            </a:endParaRPr>
          </a:p>
          <a:p>
            <a:pPr marL="263525">
              <a:lnSpc>
                <a:spcPts val="1195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5" dirty="0">
                <a:solidFill>
                  <a:srgbClr val="91FC91"/>
                </a:solidFill>
                <a:latin typeface="Arial"/>
                <a:cs typeface="Arial"/>
              </a:rPr>
              <a:t>Contigs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are just simple paths from the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gr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aph.</a:t>
            </a:r>
            <a:endParaRPr sz="1000">
              <a:latin typeface="Arial"/>
              <a:cs typeface="Arial"/>
            </a:endParaRPr>
          </a:p>
          <a:p>
            <a:pPr marL="400685" marR="203200" indent="-137160">
              <a:lnSpc>
                <a:spcPts val="1200"/>
              </a:lnSpc>
              <a:spcBef>
                <a:spcPts val="35"/>
              </a:spcBef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5" dirty="0">
                <a:solidFill>
                  <a:srgbClr val="91FC91"/>
                </a:solidFill>
                <a:latin typeface="Arial"/>
                <a:cs typeface="Arial"/>
              </a:rPr>
              <a:t>Scaf</a:t>
            </a:r>
            <a:r>
              <a:rPr sz="1000" spc="-35" dirty="0">
                <a:solidFill>
                  <a:srgbClr val="91FC91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91FC91"/>
                </a:solidFill>
                <a:latin typeface="Arial"/>
                <a:cs typeface="Arial"/>
              </a:rPr>
              <a:t>olds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are lin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contig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misassemlies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often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happen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ther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3825" indent="-111125">
              <a:lnSpc>
                <a:spcPts val="1155"/>
              </a:lnSpc>
              <a:buClr>
                <a:srgbClr val="98B2CC"/>
              </a:buClr>
              <a:buSzPct val="111111"/>
              <a:buFont typeface="Arial"/>
              <a:buChar char="-"/>
              <a:tabLst>
                <a:tab pos="124460" algn="l"/>
              </a:tabLst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ly soft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endParaRPr sz="900">
              <a:latin typeface="Arial"/>
              <a:cs typeface="Arial"/>
            </a:endParaRPr>
          </a:p>
          <a:p>
            <a:pPr marL="400685" marR="457834" indent="-137160">
              <a:lnSpc>
                <a:spcPts val="1200"/>
              </a:lnSpc>
              <a:spcBef>
                <a:spcPts val="35"/>
              </a:spcBef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Illumina: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S</a:t>
            </a:r>
            <a:r>
              <a:rPr sz="1000" spc="-130" dirty="0">
                <a:solidFill>
                  <a:srgbClr val="91FC91"/>
                </a:solidFill>
                <a:latin typeface="Arial"/>
                <a:cs typeface="Arial"/>
              </a:rPr>
              <a:t>P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Ades</a:t>
            </a:r>
            <a:r>
              <a:rPr sz="1000" spc="-5" dirty="0">
                <a:solidFill>
                  <a:srgbClr val="91FC91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≤</a:t>
            </a:r>
            <a:r>
              <a:rPr sz="1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Mbp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genomes).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or larger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genome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 it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s unclea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263525">
              <a:lnSpc>
                <a:spcPts val="1155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acBio: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91FC91"/>
                </a:solidFill>
                <a:latin typeface="Arial"/>
                <a:cs typeface="Arial"/>
              </a:rPr>
              <a:t>F</a:t>
            </a:r>
            <a:r>
              <a:rPr sz="1000" spc="-10" dirty="0">
                <a:solidFill>
                  <a:srgbClr val="91FC91"/>
                </a:solidFill>
                <a:latin typeface="Arial"/>
                <a:cs typeface="Arial"/>
              </a:rPr>
              <a:t>ALCON</a:t>
            </a:r>
            <a:endParaRPr sz="1000">
              <a:latin typeface="Arial"/>
              <a:cs typeface="Arial"/>
            </a:endParaRPr>
          </a:p>
          <a:p>
            <a:pPr marL="123825" indent="-111125">
              <a:lnSpc>
                <a:spcPts val="1195"/>
              </a:lnSpc>
              <a:buClr>
                <a:srgbClr val="98B2CC"/>
              </a:buClr>
              <a:buSzPct val="111111"/>
              <a:buFont typeface="Arial"/>
              <a:buChar char="-"/>
              <a:tabLst>
                <a:tab pos="124460" algn="l"/>
              </a:tabLst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tips</a:t>
            </a:r>
            <a:endParaRPr sz="900">
              <a:latin typeface="Arial"/>
              <a:cs typeface="Arial"/>
            </a:endParaRPr>
          </a:p>
          <a:p>
            <a:pPr marL="263525">
              <a:lnSpc>
                <a:spcPts val="1195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1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y another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ler</a:t>
            </a:r>
            <a:endParaRPr sz="1000">
              <a:latin typeface="Arial"/>
              <a:cs typeface="Arial"/>
            </a:endParaRPr>
          </a:p>
          <a:p>
            <a:pPr marL="263525">
              <a:lnSpc>
                <a:spcPts val="1195"/>
              </a:lnSpc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1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y dif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erent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ameters</a:t>
            </a:r>
            <a:endParaRPr sz="1000">
              <a:latin typeface="Arial"/>
              <a:cs typeface="Arial"/>
            </a:endParaRPr>
          </a:p>
          <a:p>
            <a:pPr marL="400685" marR="405130" indent="-137160">
              <a:lnSpc>
                <a:spcPts val="1200"/>
              </a:lnSpc>
              <a:spcBef>
                <a:spcPts val="35"/>
              </a:spcBef>
            </a:pPr>
            <a:r>
              <a:rPr sz="900" spc="75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◮  </a:t>
            </a:r>
            <a:r>
              <a:rPr sz="900" spc="-37" baseline="13888" dirty="0">
                <a:solidFill>
                  <a:srgbClr val="98B2CC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ly is not the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absolute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 trut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 it is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mostly complet</a:t>
            </a:r>
            <a:r>
              <a:rPr sz="1000" spc="-25" dirty="0">
                <a:solidFill>
                  <a:srgbClr val="FC9191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, 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gene</a:t>
            </a:r>
            <a:r>
              <a:rPr sz="1000" spc="-15" dirty="0">
                <a:solidFill>
                  <a:srgbClr val="FC9191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ally f</a:t>
            </a:r>
            <a:r>
              <a:rPr sz="1000" spc="-15" dirty="0">
                <a:solidFill>
                  <a:srgbClr val="FC9191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agmented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 mostly </a:t>
            </a:r>
            <a:r>
              <a:rPr sz="1000" spc="-10" dirty="0">
                <a:solidFill>
                  <a:srgbClr val="FC9191"/>
                </a:solidFill>
                <a:latin typeface="Arial"/>
                <a:cs typeface="Arial"/>
              </a:rPr>
              <a:t>accu</a:t>
            </a:r>
            <a:r>
              <a:rPr sz="1000" spc="-15" dirty="0">
                <a:solidFill>
                  <a:srgbClr val="FC9191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FC9191"/>
                </a:solidFill>
                <a:latin typeface="Arial"/>
                <a:cs typeface="Arial"/>
              </a:rPr>
              <a:t>ate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1400" spc="80" dirty="0"/>
              <a:t>S</a:t>
            </a:r>
            <a:r>
              <a:rPr spc="55" dirty="0"/>
              <a:t>UPPLEMEN</a:t>
            </a:r>
            <a:r>
              <a:rPr spc="-80" dirty="0"/>
              <a:t>T</a:t>
            </a:r>
            <a:r>
              <a:rPr spc="55" dirty="0"/>
              <a:t>A</a:t>
            </a:r>
            <a:r>
              <a:rPr spc="-10" dirty="0"/>
              <a:t>L</a:t>
            </a:r>
            <a:r>
              <a:rPr spc="145" dirty="0"/>
              <a:t> </a:t>
            </a:r>
            <a:r>
              <a:rPr spc="55" dirty="0"/>
              <a:t>SLIDE</a:t>
            </a:r>
            <a:r>
              <a:rPr sz="1400" spc="5" dirty="0"/>
              <a:t>:</a:t>
            </a:r>
            <a:r>
              <a:rPr sz="1400" spc="175" dirty="0"/>
              <a:t> </a:t>
            </a:r>
            <a:r>
              <a:rPr spc="55" dirty="0"/>
              <a:t>ASSEMB</a:t>
            </a:r>
            <a:r>
              <a:rPr spc="-105" dirty="0"/>
              <a:t>L</a:t>
            </a:r>
            <a:r>
              <a:rPr spc="-10" dirty="0"/>
              <a:t>Y</a:t>
            </a:r>
            <a:r>
              <a:rPr spc="145" dirty="0"/>
              <a:t> </a:t>
            </a:r>
            <a:r>
              <a:rPr spc="55" dirty="0"/>
              <a:t>PIPELINE</a:t>
            </a:r>
            <a:r>
              <a:rPr spc="-10" dirty="0"/>
              <a:t>S</a:t>
            </a:r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359996" y="296478"/>
            <a:ext cx="777584" cy="2942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96" y="296478"/>
            <a:ext cx="777584" cy="2942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996" y="296478"/>
            <a:ext cx="777584" cy="2942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996" y="296478"/>
            <a:ext cx="777584" cy="2942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996" y="296478"/>
            <a:ext cx="777584" cy="2942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996" y="296478"/>
            <a:ext cx="777584" cy="2942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996" y="296478"/>
            <a:ext cx="777584" cy="2942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996" y="296478"/>
            <a:ext cx="777584" cy="2942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638" y="318171"/>
            <a:ext cx="606425" cy="189865"/>
          </a:xfrm>
          <a:custGeom>
            <a:avLst/>
            <a:gdLst/>
            <a:ahLst/>
            <a:cxnLst/>
            <a:rect l="l" t="t" r="r" b="b"/>
            <a:pathLst>
              <a:path w="606425" h="189865">
                <a:moveTo>
                  <a:pt x="0" y="189464"/>
                </a:moveTo>
                <a:lnTo>
                  <a:pt x="606302" y="189464"/>
                </a:lnTo>
                <a:lnTo>
                  <a:pt x="606302" y="0"/>
                </a:lnTo>
                <a:lnTo>
                  <a:pt x="0" y="0"/>
                </a:lnTo>
                <a:lnTo>
                  <a:pt x="0" y="1894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638" y="318171"/>
            <a:ext cx="606425" cy="189865"/>
          </a:xfrm>
          <a:custGeom>
            <a:avLst/>
            <a:gdLst/>
            <a:ahLst/>
            <a:cxnLst/>
            <a:rect l="l" t="t" r="r" b="b"/>
            <a:pathLst>
              <a:path w="606425" h="189865">
                <a:moveTo>
                  <a:pt x="0" y="189464"/>
                </a:moveTo>
                <a:lnTo>
                  <a:pt x="606302" y="189464"/>
                </a:lnTo>
                <a:lnTo>
                  <a:pt x="606302" y="0"/>
                </a:lnTo>
                <a:lnTo>
                  <a:pt x="0" y="0"/>
                </a:lnTo>
                <a:lnTo>
                  <a:pt x="0" y="189464"/>
                </a:lnTo>
                <a:close/>
              </a:path>
            </a:pathLst>
          </a:custGeom>
          <a:ln w="473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9008" y="359482"/>
            <a:ext cx="499745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10" dirty="0">
                <a:latin typeface="Arial"/>
                <a:cs typeface="Arial"/>
              </a:rPr>
              <a:t>No</a:t>
            </a:r>
            <a:r>
              <a:rPr sz="650" spc="5" dirty="0">
                <a:latin typeface="Arial"/>
                <a:cs typeface="Arial"/>
              </a:rPr>
              <a:t> </a:t>
            </a:r>
            <a:r>
              <a:rPr sz="650" spc="10" dirty="0">
                <a:latin typeface="Arial"/>
                <a:cs typeface="Arial"/>
              </a:rPr>
              <a:t>Adap</a:t>
            </a:r>
            <a:r>
              <a:rPr sz="650" dirty="0">
                <a:latin typeface="Arial"/>
                <a:cs typeface="Arial"/>
              </a:rPr>
              <a:t>t</a:t>
            </a:r>
            <a:r>
              <a:rPr sz="650" spc="5" dirty="0">
                <a:latin typeface="Arial"/>
                <a:cs typeface="Arial"/>
              </a:rPr>
              <a:t>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5638" y="697110"/>
            <a:ext cx="606425" cy="189865"/>
          </a:xfrm>
          <a:custGeom>
            <a:avLst/>
            <a:gdLst/>
            <a:ahLst/>
            <a:cxnLst/>
            <a:rect l="l" t="t" r="r" b="b"/>
            <a:pathLst>
              <a:path w="606425" h="189865">
                <a:moveTo>
                  <a:pt x="0" y="189476"/>
                </a:moveTo>
                <a:lnTo>
                  <a:pt x="606302" y="189476"/>
                </a:lnTo>
                <a:lnTo>
                  <a:pt x="606302" y="0"/>
                </a:lnTo>
                <a:lnTo>
                  <a:pt x="0" y="0"/>
                </a:lnTo>
                <a:lnTo>
                  <a:pt x="0" y="189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5638" y="697110"/>
            <a:ext cx="606425" cy="189865"/>
          </a:xfrm>
          <a:custGeom>
            <a:avLst/>
            <a:gdLst/>
            <a:ahLst/>
            <a:cxnLst/>
            <a:rect l="l" t="t" r="r" b="b"/>
            <a:pathLst>
              <a:path w="606425" h="189865">
                <a:moveTo>
                  <a:pt x="0" y="189476"/>
                </a:moveTo>
                <a:lnTo>
                  <a:pt x="606302" y="189476"/>
                </a:lnTo>
                <a:lnTo>
                  <a:pt x="606302" y="0"/>
                </a:lnTo>
                <a:lnTo>
                  <a:pt x="0" y="0"/>
                </a:lnTo>
                <a:lnTo>
                  <a:pt x="0" y="189476"/>
                </a:lnTo>
                <a:close/>
              </a:path>
            </a:pathLst>
          </a:custGeom>
          <a:ln w="473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5638" y="1076050"/>
            <a:ext cx="606425" cy="189865"/>
          </a:xfrm>
          <a:custGeom>
            <a:avLst/>
            <a:gdLst/>
            <a:ahLst/>
            <a:cxnLst/>
            <a:rect l="l" t="t" r="r" b="b"/>
            <a:pathLst>
              <a:path w="606425" h="189865">
                <a:moveTo>
                  <a:pt x="0" y="189476"/>
                </a:moveTo>
                <a:lnTo>
                  <a:pt x="606302" y="189476"/>
                </a:lnTo>
                <a:lnTo>
                  <a:pt x="606302" y="0"/>
                </a:lnTo>
                <a:lnTo>
                  <a:pt x="0" y="0"/>
                </a:lnTo>
                <a:lnTo>
                  <a:pt x="0" y="189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638" y="1076050"/>
            <a:ext cx="606425" cy="189865"/>
          </a:xfrm>
          <a:custGeom>
            <a:avLst/>
            <a:gdLst/>
            <a:ahLst/>
            <a:cxnLst/>
            <a:rect l="l" t="t" r="r" b="b"/>
            <a:pathLst>
              <a:path w="606425" h="189865">
                <a:moveTo>
                  <a:pt x="0" y="189476"/>
                </a:moveTo>
                <a:lnTo>
                  <a:pt x="606302" y="189476"/>
                </a:lnTo>
                <a:lnTo>
                  <a:pt x="606302" y="0"/>
                </a:lnTo>
                <a:lnTo>
                  <a:pt x="0" y="0"/>
                </a:lnTo>
                <a:lnTo>
                  <a:pt x="0" y="189476"/>
                </a:lnTo>
                <a:close/>
              </a:path>
            </a:pathLst>
          </a:custGeom>
          <a:ln w="473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638" y="1454990"/>
            <a:ext cx="606425" cy="189865"/>
          </a:xfrm>
          <a:custGeom>
            <a:avLst/>
            <a:gdLst/>
            <a:ahLst/>
            <a:cxnLst/>
            <a:rect l="l" t="t" r="r" b="b"/>
            <a:pathLst>
              <a:path w="606425" h="189864">
                <a:moveTo>
                  <a:pt x="0" y="189476"/>
                </a:moveTo>
                <a:lnTo>
                  <a:pt x="606302" y="189476"/>
                </a:lnTo>
                <a:lnTo>
                  <a:pt x="606302" y="0"/>
                </a:lnTo>
                <a:lnTo>
                  <a:pt x="0" y="0"/>
                </a:lnTo>
                <a:lnTo>
                  <a:pt x="0" y="189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638" y="1454990"/>
            <a:ext cx="606425" cy="189865"/>
          </a:xfrm>
          <a:custGeom>
            <a:avLst/>
            <a:gdLst/>
            <a:ahLst/>
            <a:cxnLst/>
            <a:rect l="l" t="t" r="r" b="b"/>
            <a:pathLst>
              <a:path w="606425" h="189864">
                <a:moveTo>
                  <a:pt x="0" y="189476"/>
                </a:moveTo>
                <a:lnTo>
                  <a:pt x="606302" y="189476"/>
                </a:lnTo>
                <a:lnTo>
                  <a:pt x="606302" y="0"/>
                </a:lnTo>
                <a:lnTo>
                  <a:pt x="0" y="0"/>
                </a:lnTo>
                <a:lnTo>
                  <a:pt x="0" y="189476"/>
                </a:lnTo>
                <a:close/>
              </a:path>
            </a:pathLst>
          </a:custGeom>
          <a:ln w="4736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5638" y="1833944"/>
            <a:ext cx="606425" cy="263525"/>
          </a:xfrm>
          <a:custGeom>
            <a:avLst/>
            <a:gdLst/>
            <a:ahLst/>
            <a:cxnLst/>
            <a:rect l="l" t="t" r="r" b="b"/>
            <a:pathLst>
              <a:path w="606425" h="263525">
                <a:moveTo>
                  <a:pt x="0" y="262973"/>
                </a:moveTo>
                <a:lnTo>
                  <a:pt x="606302" y="262973"/>
                </a:lnTo>
                <a:lnTo>
                  <a:pt x="606302" y="0"/>
                </a:lnTo>
                <a:lnTo>
                  <a:pt x="0" y="0"/>
                </a:lnTo>
                <a:lnTo>
                  <a:pt x="0" y="262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5638" y="2100453"/>
            <a:ext cx="606425" cy="302260"/>
          </a:xfrm>
          <a:custGeom>
            <a:avLst/>
            <a:gdLst/>
            <a:ahLst/>
            <a:cxnLst/>
            <a:rect l="l" t="t" r="r" b="b"/>
            <a:pathLst>
              <a:path w="606425" h="302260">
                <a:moveTo>
                  <a:pt x="0" y="301906"/>
                </a:moveTo>
                <a:lnTo>
                  <a:pt x="606302" y="301906"/>
                </a:lnTo>
                <a:lnTo>
                  <a:pt x="606302" y="0"/>
                </a:lnTo>
                <a:lnTo>
                  <a:pt x="0" y="0"/>
                </a:lnTo>
                <a:lnTo>
                  <a:pt x="0" y="3019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5638" y="2591823"/>
            <a:ext cx="606425" cy="189865"/>
          </a:xfrm>
          <a:custGeom>
            <a:avLst/>
            <a:gdLst/>
            <a:ahLst/>
            <a:cxnLst/>
            <a:rect l="l" t="t" r="r" b="b"/>
            <a:pathLst>
              <a:path w="606425" h="189864">
                <a:moveTo>
                  <a:pt x="0" y="189476"/>
                </a:moveTo>
                <a:lnTo>
                  <a:pt x="606302" y="189476"/>
                </a:lnTo>
                <a:lnTo>
                  <a:pt x="606302" y="0"/>
                </a:lnTo>
                <a:lnTo>
                  <a:pt x="0" y="0"/>
                </a:lnTo>
                <a:lnTo>
                  <a:pt x="0" y="189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5638" y="2591823"/>
            <a:ext cx="606425" cy="189865"/>
          </a:xfrm>
          <a:custGeom>
            <a:avLst/>
            <a:gdLst/>
            <a:ahLst/>
            <a:cxnLst/>
            <a:rect l="l" t="t" r="r" b="b"/>
            <a:pathLst>
              <a:path w="606425" h="189864">
                <a:moveTo>
                  <a:pt x="0" y="189476"/>
                </a:moveTo>
                <a:lnTo>
                  <a:pt x="606302" y="189476"/>
                </a:lnTo>
                <a:lnTo>
                  <a:pt x="606302" y="0"/>
                </a:lnTo>
                <a:lnTo>
                  <a:pt x="0" y="0"/>
                </a:lnTo>
                <a:lnTo>
                  <a:pt x="0" y="189476"/>
                </a:lnTo>
                <a:close/>
              </a:path>
            </a:pathLst>
          </a:custGeom>
          <a:ln w="4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5638" y="2970776"/>
            <a:ext cx="606425" cy="189865"/>
          </a:xfrm>
          <a:custGeom>
            <a:avLst/>
            <a:gdLst/>
            <a:ahLst/>
            <a:cxnLst/>
            <a:rect l="l" t="t" r="r" b="b"/>
            <a:pathLst>
              <a:path w="606425" h="189864">
                <a:moveTo>
                  <a:pt x="0" y="189464"/>
                </a:moveTo>
                <a:lnTo>
                  <a:pt x="606302" y="189464"/>
                </a:lnTo>
                <a:lnTo>
                  <a:pt x="606302" y="0"/>
                </a:lnTo>
                <a:lnTo>
                  <a:pt x="0" y="0"/>
                </a:lnTo>
                <a:lnTo>
                  <a:pt x="0" y="1894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8796" y="507635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89"/>
                </a:lnTo>
              </a:path>
            </a:pathLst>
          </a:custGeom>
          <a:ln w="4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9852" y="659224"/>
            <a:ext cx="38100" cy="33655"/>
          </a:xfrm>
          <a:custGeom>
            <a:avLst/>
            <a:gdLst/>
            <a:ahLst/>
            <a:cxnLst/>
            <a:rect l="l" t="t" r="r" b="b"/>
            <a:pathLst>
              <a:path w="38100" h="33654">
                <a:moveTo>
                  <a:pt x="37874" y="0"/>
                </a:moveTo>
                <a:lnTo>
                  <a:pt x="0" y="0"/>
                </a:lnTo>
                <a:lnTo>
                  <a:pt x="18943" y="33146"/>
                </a:lnTo>
                <a:lnTo>
                  <a:pt x="3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9852" y="659224"/>
            <a:ext cx="38100" cy="33655"/>
          </a:xfrm>
          <a:custGeom>
            <a:avLst/>
            <a:gdLst/>
            <a:ahLst/>
            <a:cxnLst/>
            <a:rect l="l" t="t" r="r" b="b"/>
            <a:pathLst>
              <a:path w="38100" h="33654">
                <a:moveTo>
                  <a:pt x="18943" y="33146"/>
                </a:moveTo>
                <a:lnTo>
                  <a:pt x="0" y="0"/>
                </a:lnTo>
                <a:lnTo>
                  <a:pt x="37874" y="0"/>
                </a:lnTo>
                <a:lnTo>
                  <a:pt x="18943" y="33146"/>
                </a:lnTo>
                <a:close/>
              </a:path>
            </a:pathLst>
          </a:custGeom>
          <a:ln w="4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8796" y="886587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77"/>
                </a:lnTo>
              </a:path>
            </a:pathLst>
          </a:custGeom>
          <a:ln w="4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9852" y="1038164"/>
            <a:ext cx="38100" cy="33655"/>
          </a:xfrm>
          <a:custGeom>
            <a:avLst/>
            <a:gdLst/>
            <a:ahLst/>
            <a:cxnLst/>
            <a:rect l="l" t="t" r="r" b="b"/>
            <a:pathLst>
              <a:path w="38100" h="33655">
                <a:moveTo>
                  <a:pt x="37874" y="0"/>
                </a:moveTo>
                <a:lnTo>
                  <a:pt x="0" y="0"/>
                </a:lnTo>
                <a:lnTo>
                  <a:pt x="18943" y="33146"/>
                </a:lnTo>
                <a:lnTo>
                  <a:pt x="3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9852" y="1038164"/>
            <a:ext cx="38100" cy="33655"/>
          </a:xfrm>
          <a:custGeom>
            <a:avLst/>
            <a:gdLst/>
            <a:ahLst/>
            <a:cxnLst/>
            <a:rect l="l" t="t" r="r" b="b"/>
            <a:pathLst>
              <a:path w="38100" h="33655">
                <a:moveTo>
                  <a:pt x="18943" y="33146"/>
                </a:moveTo>
                <a:lnTo>
                  <a:pt x="0" y="0"/>
                </a:lnTo>
                <a:lnTo>
                  <a:pt x="37874" y="0"/>
                </a:lnTo>
                <a:lnTo>
                  <a:pt x="18943" y="33146"/>
                </a:lnTo>
                <a:close/>
              </a:path>
            </a:pathLst>
          </a:custGeom>
          <a:ln w="4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8796" y="1265526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92"/>
                </a:lnTo>
              </a:path>
            </a:pathLst>
          </a:custGeom>
          <a:ln w="4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9852" y="1417118"/>
            <a:ext cx="38100" cy="33655"/>
          </a:xfrm>
          <a:custGeom>
            <a:avLst/>
            <a:gdLst/>
            <a:ahLst/>
            <a:cxnLst/>
            <a:rect l="l" t="t" r="r" b="b"/>
            <a:pathLst>
              <a:path w="38100" h="33655">
                <a:moveTo>
                  <a:pt x="37874" y="0"/>
                </a:moveTo>
                <a:lnTo>
                  <a:pt x="0" y="0"/>
                </a:lnTo>
                <a:lnTo>
                  <a:pt x="18943" y="33134"/>
                </a:lnTo>
                <a:lnTo>
                  <a:pt x="3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9852" y="1417118"/>
            <a:ext cx="38100" cy="33655"/>
          </a:xfrm>
          <a:custGeom>
            <a:avLst/>
            <a:gdLst/>
            <a:ahLst/>
            <a:cxnLst/>
            <a:rect l="l" t="t" r="r" b="b"/>
            <a:pathLst>
              <a:path w="38100" h="33655">
                <a:moveTo>
                  <a:pt x="18943" y="33134"/>
                </a:moveTo>
                <a:lnTo>
                  <a:pt x="0" y="0"/>
                </a:lnTo>
                <a:lnTo>
                  <a:pt x="37874" y="0"/>
                </a:lnTo>
                <a:lnTo>
                  <a:pt x="18943" y="33134"/>
                </a:lnTo>
                <a:close/>
              </a:path>
            </a:pathLst>
          </a:custGeom>
          <a:ln w="4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8796" y="1644466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4">
                <a:moveTo>
                  <a:pt x="0" y="0"/>
                </a:moveTo>
                <a:lnTo>
                  <a:pt x="0" y="151592"/>
                </a:lnTo>
              </a:path>
            </a:pathLst>
          </a:custGeom>
          <a:ln w="4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9852" y="1796058"/>
            <a:ext cx="38100" cy="33655"/>
          </a:xfrm>
          <a:custGeom>
            <a:avLst/>
            <a:gdLst/>
            <a:ahLst/>
            <a:cxnLst/>
            <a:rect l="l" t="t" r="r" b="b"/>
            <a:pathLst>
              <a:path w="38100" h="33655">
                <a:moveTo>
                  <a:pt x="37874" y="0"/>
                </a:moveTo>
                <a:lnTo>
                  <a:pt x="0" y="0"/>
                </a:lnTo>
                <a:lnTo>
                  <a:pt x="18943" y="33134"/>
                </a:lnTo>
                <a:lnTo>
                  <a:pt x="3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9852" y="1796058"/>
            <a:ext cx="38100" cy="33655"/>
          </a:xfrm>
          <a:custGeom>
            <a:avLst/>
            <a:gdLst/>
            <a:ahLst/>
            <a:cxnLst/>
            <a:rect l="l" t="t" r="r" b="b"/>
            <a:pathLst>
              <a:path w="38100" h="33655">
                <a:moveTo>
                  <a:pt x="18943" y="33134"/>
                </a:moveTo>
                <a:lnTo>
                  <a:pt x="0" y="0"/>
                </a:lnTo>
                <a:lnTo>
                  <a:pt x="37874" y="0"/>
                </a:lnTo>
                <a:lnTo>
                  <a:pt x="18943" y="33134"/>
                </a:lnTo>
                <a:close/>
              </a:path>
            </a:pathLst>
          </a:custGeom>
          <a:ln w="4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8796" y="2781300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4">
                <a:moveTo>
                  <a:pt x="0" y="0"/>
                </a:moveTo>
                <a:lnTo>
                  <a:pt x="0" y="151589"/>
                </a:lnTo>
              </a:path>
            </a:pathLst>
          </a:custGeom>
          <a:ln w="4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9852" y="2932889"/>
            <a:ext cx="38100" cy="33655"/>
          </a:xfrm>
          <a:custGeom>
            <a:avLst/>
            <a:gdLst/>
            <a:ahLst/>
            <a:cxnLst/>
            <a:rect l="l" t="t" r="r" b="b"/>
            <a:pathLst>
              <a:path w="38100" h="33655">
                <a:moveTo>
                  <a:pt x="37874" y="0"/>
                </a:moveTo>
                <a:lnTo>
                  <a:pt x="0" y="0"/>
                </a:lnTo>
                <a:lnTo>
                  <a:pt x="18943" y="33134"/>
                </a:lnTo>
                <a:lnTo>
                  <a:pt x="3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9852" y="2932889"/>
            <a:ext cx="38100" cy="33655"/>
          </a:xfrm>
          <a:custGeom>
            <a:avLst/>
            <a:gdLst/>
            <a:ahLst/>
            <a:cxnLst/>
            <a:rect l="l" t="t" r="r" b="b"/>
            <a:pathLst>
              <a:path w="38100" h="33655">
                <a:moveTo>
                  <a:pt x="18943" y="33134"/>
                </a:moveTo>
                <a:lnTo>
                  <a:pt x="0" y="0"/>
                </a:lnTo>
                <a:lnTo>
                  <a:pt x="37874" y="0"/>
                </a:lnTo>
                <a:lnTo>
                  <a:pt x="18943" y="33134"/>
                </a:lnTo>
                <a:close/>
              </a:path>
            </a:pathLst>
          </a:custGeom>
          <a:ln w="4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9852" y="2553949"/>
            <a:ext cx="38100" cy="33655"/>
          </a:xfrm>
          <a:custGeom>
            <a:avLst/>
            <a:gdLst/>
            <a:ahLst/>
            <a:cxnLst/>
            <a:rect l="l" t="t" r="r" b="b"/>
            <a:pathLst>
              <a:path w="38100" h="33655">
                <a:moveTo>
                  <a:pt x="37874" y="0"/>
                </a:moveTo>
                <a:lnTo>
                  <a:pt x="0" y="0"/>
                </a:lnTo>
                <a:lnTo>
                  <a:pt x="18943" y="33134"/>
                </a:lnTo>
                <a:lnTo>
                  <a:pt x="3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9852" y="2553949"/>
            <a:ext cx="38100" cy="33655"/>
          </a:xfrm>
          <a:custGeom>
            <a:avLst/>
            <a:gdLst/>
            <a:ahLst/>
            <a:cxnLst/>
            <a:rect l="l" t="t" r="r" b="b"/>
            <a:pathLst>
              <a:path w="38100" h="33655">
                <a:moveTo>
                  <a:pt x="18943" y="33134"/>
                </a:moveTo>
                <a:lnTo>
                  <a:pt x="0" y="0"/>
                </a:lnTo>
                <a:lnTo>
                  <a:pt x="37874" y="0"/>
                </a:lnTo>
                <a:lnTo>
                  <a:pt x="18943" y="33134"/>
                </a:lnTo>
                <a:close/>
              </a:path>
            </a:pathLst>
          </a:custGeom>
          <a:ln w="4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12258" y="730748"/>
            <a:ext cx="464184" cy="92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 indent="-3683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Correc</a:t>
            </a:r>
            <a:r>
              <a:rPr sz="750" spc="-10" dirty="0">
                <a:latin typeface="Arial"/>
                <a:cs typeface="Arial"/>
              </a:rPr>
              <a:t>t</a:t>
            </a:r>
            <a:r>
              <a:rPr sz="750" spc="-5" dirty="0">
                <a:latin typeface="Arial"/>
                <a:cs typeface="Arial"/>
              </a:rPr>
              <a:t>ion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L="43815" indent="5080">
              <a:lnSpc>
                <a:spcPct val="100000"/>
              </a:lnSpc>
              <a:spcBef>
                <a:spcPts val="525"/>
              </a:spcBef>
            </a:pPr>
            <a:r>
              <a:rPr sz="750" spc="-5" dirty="0">
                <a:latin typeface="Arial"/>
                <a:cs typeface="Arial"/>
              </a:rPr>
              <a:t>Diginorm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750">
              <a:latin typeface="Times New Roman"/>
              <a:cs typeface="Times New Roman"/>
            </a:endParaRPr>
          </a:p>
          <a:p>
            <a:pPr marL="43815" marR="5080">
              <a:lnSpc>
                <a:spcPct val="110100"/>
              </a:lnSpc>
            </a:pPr>
            <a:r>
              <a:rPr sz="600" spc="15" dirty="0">
                <a:latin typeface="Arial"/>
                <a:cs typeface="Arial"/>
              </a:rPr>
              <a:t>KmerG</a:t>
            </a:r>
            <a:r>
              <a:rPr sz="600" spc="10" dirty="0">
                <a:latin typeface="Arial"/>
                <a:cs typeface="Arial"/>
              </a:rPr>
              <a:t>enie Pre</a:t>
            </a:r>
            <a:r>
              <a:rPr sz="600" spc="15" dirty="0">
                <a:latin typeface="Arial"/>
                <a:cs typeface="Arial"/>
              </a:rPr>
              <a:t>Q</a:t>
            </a:r>
            <a:r>
              <a:rPr sz="600" spc="20" dirty="0">
                <a:latin typeface="Arial"/>
                <a:cs typeface="Arial"/>
              </a:rPr>
              <a:t>C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5" dirty="0"/>
              <a:t>73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5751" y="2630254"/>
            <a:ext cx="378460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15" dirty="0">
                <a:latin typeface="Arial"/>
                <a:cs typeface="Arial"/>
              </a:rPr>
              <a:t>G</a:t>
            </a:r>
            <a:r>
              <a:rPr sz="750" spc="-5" dirty="0">
                <a:latin typeface="Arial"/>
                <a:cs typeface="Arial"/>
              </a:rPr>
              <a:t>ap</a:t>
            </a:r>
            <a:r>
              <a:rPr sz="750" spc="-10" dirty="0">
                <a:latin typeface="Arial"/>
                <a:cs typeface="Arial"/>
              </a:rPr>
              <a:t>f</a:t>
            </a:r>
            <a:r>
              <a:rPr sz="750" spc="-5" dirty="0">
                <a:latin typeface="Arial"/>
                <a:cs typeface="Arial"/>
              </a:rPr>
              <a:t>iller</a:t>
            </a:r>
            <a:endParaRPr sz="7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5638" y="2970776"/>
            <a:ext cx="606425" cy="189865"/>
          </a:xfrm>
          <a:prstGeom prst="rect">
            <a:avLst/>
          </a:prstGeom>
          <a:solidFill>
            <a:srgbClr val="FFFFFF"/>
          </a:solidFill>
          <a:ln w="473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Anno</a:t>
            </a:r>
            <a:r>
              <a:rPr sz="750" spc="-10" dirty="0">
                <a:latin typeface="Arial"/>
                <a:cs typeface="Arial"/>
              </a:rPr>
              <a:t>t</a:t>
            </a:r>
            <a:r>
              <a:rPr sz="750" spc="-5" dirty="0">
                <a:latin typeface="Arial"/>
                <a:cs typeface="Arial"/>
              </a:rPr>
              <a:t>a</a:t>
            </a:r>
            <a:r>
              <a:rPr sz="750" spc="-10" dirty="0">
                <a:latin typeface="Arial"/>
                <a:cs typeface="Arial"/>
              </a:rPr>
              <a:t>t</a:t>
            </a:r>
            <a:r>
              <a:rPr sz="750" spc="-5" dirty="0">
                <a:latin typeface="Arial"/>
                <a:cs typeface="Arial"/>
              </a:rPr>
              <a:t>ion</a:t>
            </a:r>
            <a:endParaRPr sz="750">
              <a:latin typeface="Arial"/>
              <a:cs typeface="Arial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442649" y="1831154"/>
          <a:ext cx="606301" cy="720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157"/>
                <a:gridCol w="303144"/>
              </a:tblGrid>
              <a:tr h="264841"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Assembler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580">
                      <a:solidFill>
                        <a:srgbClr val="000000"/>
                      </a:solidFill>
                      <a:prstDash val="solid"/>
                    </a:lnL>
                    <a:lnR w="5580">
                      <a:solidFill>
                        <a:srgbClr val="000000"/>
                      </a:solidFill>
                      <a:prstDash val="solid"/>
                    </a:lnR>
                    <a:lnT w="5580">
                      <a:solidFill>
                        <a:srgbClr val="000000"/>
                      </a:solidFill>
                      <a:prstDash val="solid"/>
                    </a:lnT>
                    <a:lnB w="597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3575">
                <a:tc gridSpan="2"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750" dirty="0">
                          <a:latin typeface="Arial"/>
                          <a:cs typeface="Arial"/>
                        </a:rPr>
                        <a:t>Sca</a:t>
                      </a:r>
                      <a:r>
                        <a:rPr sz="750" spc="-5" dirty="0">
                          <a:latin typeface="Arial"/>
                          <a:cs typeface="Arial"/>
                        </a:rPr>
                        <a:t>ff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older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979">
                      <a:solidFill>
                        <a:srgbClr val="000000"/>
                      </a:solidFill>
                      <a:prstDash val="solid"/>
                    </a:lnL>
                    <a:lnR w="5979">
                      <a:solidFill>
                        <a:srgbClr val="000000"/>
                      </a:solidFill>
                      <a:prstDash val="solid"/>
                    </a:lnR>
                    <a:lnT w="5979">
                      <a:solidFill>
                        <a:srgbClr val="000000"/>
                      </a:solidFill>
                      <a:prstDash val="solid"/>
                    </a:lnT>
                    <a:lnB w="597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1589">
                <a:tc>
                  <a:txBody>
                    <a:bodyPr/>
                    <a:lstStyle/>
                    <a:p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4736">
                      <a:solidFill>
                        <a:srgbClr val="000000"/>
                      </a:solidFill>
                      <a:prstDash val="solid"/>
                    </a:lnR>
                    <a:lnT w="5979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736">
                      <a:solidFill>
                        <a:srgbClr val="000000"/>
                      </a:solidFill>
                      <a:prstDash val="solid"/>
                    </a:lnL>
                    <a:lnT w="5979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1340">
              <a:lnSpc>
                <a:spcPct val="100000"/>
              </a:lnSpc>
            </a:pPr>
            <a:r>
              <a:rPr sz="1400" spc="80" dirty="0"/>
              <a:t>A</a:t>
            </a:r>
            <a:r>
              <a:rPr spc="55" dirty="0"/>
              <a:t>SSEMB</a:t>
            </a:r>
            <a:r>
              <a:rPr spc="-105" dirty="0"/>
              <a:t>L</a:t>
            </a:r>
            <a:r>
              <a:rPr spc="-20" dirty="0"/>
              <a:t>Y</a:t>
            </a:r>
            <a:r>
              <a:rPr sz="1400" spc="5" dirty="0"/>
              <a:t>:</a:t>
            </a:r>
            <a:r>
              <a:rPr sz="1400" spc="175" dirty="0"/>
              <a:t> </a:t>
            </a:r>
            <a:r>
              <a:rPr spc="-10" dirty="0"/>
              <a:t>A</a:t>
            </a:r>
            <a:r>
              <a:rPr spc="145" dirty="0"/>
              <a:t> </a:t>
            </a:r>
            <a:r>
              <a:rPr spc="55" dirty="0"/>
              <a:t>SO</a:t>
            </a:r>
            <a:r>
              <a:rPr spc="-70" dirty="0"/>
              <a:t>L</a:t>
            </a:r>
            <a:r>
              <a:rPr spc="55" dirty="0"/>
              <a:t>VE</a:t>
            </a:r>
            <a:r>
              <a:rPr spc="-10" dirty="0"/>
              <a:t>D</a:t>
            </a:r>
            <a:r>
              <a:rPr spc="145" dirty="0"/>
              <a:t> </a:t>
            </a:r>
            <a:r>
              <a:rPr spc="55" dirty="0"/>
              <a:t>P</a:t>
            </a:r>
            <a:r>
              <a:rPr spc="30" dirty="0"/>
              <a:t>R</a:t>
            </a:r>
            <a:r>
              <a:rPr spc="55" dirty="0"/>
              <a:t>OBLEM</a:t>
            </a:r>
            <a:r>
              <a:rPr sz="1400" spc="15" dirty="0"/>
              <a:t>?</a:t>
            </a:r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309192" y="522149"/>
            <a:ext cx="3989704" cy="207645"/>
          </a:xfrm>
          <a:custGeom>
            <a:avLst/>
            <a:gdLst/>
            <a:ahLst/>
            <a:cxnLst/>
            <a:rect l="l" t="t" r="r" b="b"/>
            <a:pathLst>
              <a:path w="3989704" h="207645">
                <a:moveTo>
                  <a:pt x="3938835" y="0"/>
                </a:moveTo>
                <a:lnTo>
                  <a:pt x="41297" y="897"/>
                </a:lnTo>
                <a:lnTo>
                  <a:pt x="7785" y="23858"/>
                </a:lnTo>
                <a:lnTo>
                  <a:pt x="0" y="50804"/>
                </a:lnTo>
                <a:lnTo>
                  <a:pt x="0" y="207035"/>
                </a:lnTo>
                <a:lnTo>
                  <a:pt x="3989645" y="207035"/>
                </a:lnTo>
                <a:lnTo>
                  <a:pt x="3988747" y="41293"/>
                </a:lnTo>
                <a:lnTo>
                  <a:pt x="3965784" y="7784"/>
                </a:lnTo>
                <a:lnTo>
                  <a:pt x="3938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847" y="715899"/>
            <a:ext cx="3992879" cy="52069"/>
          </a:xfrm>
          <a:custGeom>
            <a:avLst/>
            <a:gdLst/>
            <a:ahLst/>
            <a:cxnLst/>
            <a:rect l="l" t="t" r="r" b="b"/>
            <a:pathLst>
              <a:path w="3992879" h="52070">
                <a:moveTo>
                  <a:pt x="0" y="51815"/>
                </a:moveTo>
                <a:lnTo>
                  <a:pt x="3992879" y="51815"/>
                </a:lnTo>
                <a:lnTo>
                  <a:pt x="3992879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9192" y="760808"/>
            <a:ext cx="3989704" cy="1062990"/>
          </a:xfrm>
          <a:custGeom>
            <a:avLst/>
            <a:gdLst/>
            <a:ahLst/>
            <a:cxnLst/>
            <a:rect l="l" t="t" r="r" b="b"/>
            <a:pathLst>
              <a:path w="3989704" h="1062989">
                <a:moveTo>
                  <a:pt x="3989645" y="0"/>
                </a:moveTo>
                <a:lnTo>
                  <a:pt x="0" y="0"/>
                </a:lnTo>
                <a:lnTo>
                  <a:pt x="0" y="1011591"/>
                </a:lnTo>
                <a:lnTo>
                  <a:pt x="16634" y="1049106"/>
                </a:lnTo>
                <a:lnTo>
                  <a:pt x="3938835" y="1062395"/>
                </a:lnTo>
                <a:lnTo>
                  <a:pt x="3953081" y="1060351"/>
                </a:lnTo>
                <a:lnTo>
                  <a:pt x="3984205" y="1034397"/>
                </a:lnTo>
                <a:lnTo>
                  <a:pt x="3989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192" y="1949732"/>
            <a:ext cx="3989704" cy="194310"/>
          </a:xfrm>
          <a:custGeom>
            <a:avLst/>
            <a:gdLst/>
            <a:ahLst/>
            <a:cxnLst/>
            <a:rect l="l" t="t" r="r" b="b"/>
            <a:pathLst>
              <a:path w="3989704" h="194310">
                <a:moveTo>
                  <a:pt x="3938835" y="0"/>
                </a:moveTo>
                <a:lnTo>
                  <a:pt x="41306" y="896"/>
                </a:lnTo>
                <a:lnTo>
                  <a:pt x="7787" y="23852"/>
                </a:lnTo>
                <a:lnTo>
                  <a:pt x="0" y="50791"/>
                </a:lnTo>
                <a:lnTo>
                  <a:pt x="0" y="194060"/>
                </a:lnTo>
                <a:lnTo>
                  <a:pt x="3989645" y="194060"/>
                </a:lnTo>
                <a:lnTo>
                  <a:pt x="3988748" y="41293"/>
                </a:lnTo>
                <a:lnTo>
                  <a:pt x="3965786" y="7786"/>
                </a:lnTo>
                <a:lnTo>
                  <a:pt x="3938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847" y="2130171"/>
            <a:ext cx="3992879" cy="52069"/>
          </a:xfrm>
          <a:custGeom>
            <a:avLst/>
            <a:gdLst/>
            <a:ahLst/>
            <a:cxnLst/>
            <a:rect l="l" t="t" r="r" b="b"/>
            <a:pathLst>
              <a:path w="3992879" h="52069">
                <a:moveTo>
                  <a:pt x="0" y="51815"/>
                </a:moveTo>
                <a:lnTo>
                  <a:pt x="3992879" y="51815"/>
                </a:lnTo>
                <a:lnTo>
                  <a:pt x="3992879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192" y="2175403"/>
            <a:ext cx="3989704" cy="833119"/>
          </a:xfrm>
          <a:custGeom>
            <a:avLst/>
            <a:gdLst/>
            <a:ahLst/>
            <a:cxnLst/>
            <a:rect l="l" t="t" r="r" b="b"/>
            <a:pathLst>
              <a:path w="3989704" h="833119">
                <a:moveTo>
                  <a:pt x="3989645" y="0"/>
                </a:moveTo>
                <a:lnTo>
                  <a:pt x="0" y="0"/>
                </a:lnTo>
                <a:lnTo>
                  <a:pt x="0" y="781763"/>
                </a:lnTo>
                <a:lnTo>
                  <a:pt x="16634" y="819278"/>
                </a:lnTo>
                <a:lnTo>
                  <a:pt x="3938835" y="832567"/>
                </a:lnTo>
                <a:lnTo>
                  <a:pt x="3953081" y="830522"/>
                </a:lnTo>
                <a:lnTo>
                  <a:pt x="3984205" y="804568"/>
                </a:lnTo>
                <a:lnTo>
                  <a:pt x="3989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7297" y="541899"/>
            <a:ext cx="3694429" cy="2459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98B2CC"/>
                </a:solidFill>
                <a:latin typeface="Arial"/>
                <a:cs typeface="Arial"/>
              </a:rPr>
              <a:t>Still </a:t>
            </a:r>
            <a:r>
              <a:rPr sz="1200" spc="-10" dirty="0">
                <a:solidFill>
                  <a:srgbClr val="98B2CC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98B2CC"/>
                </a:solidFill>
                <a:latin typeface="Arial"/>
                <a:cs typeface="Arial"/>
              </a:rPr>
              <a:t> difficult </a:t>
            </a:r>
            <a:r>
              <a:rPr sz="1200" spc="-10" dirty="0" smtClean="0">
                <a:solidFill>
                  <a:srgbClr val="98B2CC"/>
                </a:solidFill>
                <a:latin typeface="Arial"/>
                <a:cs typeface="Arial"/>
              </a:rPr>
              <a:t>pro</a:t>
            </a:r>
            <a:r>
              <a:rPr sz="1200" spc="-35" dirty="0" smtClean="0">
                <a:solidFill>
                  <a:srgbClr val="98B2CC"/>
                </a:solidFill>
                <a:latin typeface="Arial"/>
                <a:cs typeface="Arial"/>
              </a:rPr>
              <a:t>b</a:t>
            </a:r>
            <a:r>
              <a:rPr sz="1200" spc="-10" dirty="0" smtClean="0">
                <a:solidFill>
                  <a:srgbClr val="98B2CC"/>
                </a:solidFill>
                <a:latin typeface="Arial"/>
                <a:cs typeface="Arial"/>
              </a:rPr>
              <a:t>lem</a:t>
            </a:r>
            <a:r>
              <a:rPr lang="fr-CH" sz="1200" spc="-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lang="fr-CH" sz="1200" spc="-5" dirty="0" smtClean="0">
                <a:solidFill>
                  <a:srgbClr val="98B2CC"/>
                </a:solidFill>
                <a:latin typeface="Arial"/>
                <a:cs typeface="Arial"/>
              </a:rPr>
              <a:t>in 2017</a:t>
            </a:r>
            <a:endParaRPr sz="1200" dirty="0">
              <a:latin typeface="Arial"/>
              <a:cs typeface="Arial"/>
            </a:endParaRPr>
          </a:p>
          <a:p>
            <a:pPr marL="289560" indent="-184785">
              <a:lnSpc>
                <a:spcPct val="100000"/>
              </a:lnSpc>
              <a:spcBef>
                <a:spcPts val="335"/>
              </a:spcBef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100" spc="-55" dirty="0">
                <a:solidFill>
                  <a:srgbClr val="B2BFFF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acBio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methods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still prelimina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100" dirty="0">
              <a:latin typeface="Arial"/>
              <a:cs typeface="Arial"/>
            </a:endParaRPr>
          </a:p>
          <a:p>
            <a:pPr marL="289560" indent="-18478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Hard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to obtain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good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lies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Illumina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100" dirty="0">
              <a:latin typeface="Arial"/>
              <a:cs typeface="Arial"/>
            </a:endParaRPr>
          </a:p>
          <a:p>
            <a:pPr marL="843915" marR="5080">
              <a:lnSpc>
                <a:spcPct val="100000"/>
              </a:lnSpc>
              <a:spcBef>
                <a:spcPts val="350"/>
              </a:spcBef>
            </a:pP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Conclusions of the </a:t>
            </a:r>
            <a:r>
              <a:rPr sz="1000" i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i="1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i="1" spc="-10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FFFFFF"/>
                </a:solidFill>
                <a:latin typeface="Arial"/>
                <a:cs typeface="Arial"/>
              </a:rPr>
              <a:t>benchma</a:t>
            </a:r>
            <a:r>
              <a:rPr sz="1000" i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k :</a:t>
            </a:r>
            <a:r>
              <a:rPr sz="1000" i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in te</a:t>
            </a:r>
            <a:r>
              <a:rPr sz="1000" i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i="1" spc="-10" dirty="0">
                <a:solidFill>
                  <a:srgbClr val="FFFFFF"/>
                </a:solidFill>
                <a:latin typeface="Arial"/>
                <a:cs typeface="Arial"/>
              </a:rPr>
              <a:t>ms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sz="1000" i="1" spc="-10" dirty="0">
                <a:solidFill>
                  <a:srgbClr val="FFFFFF"/>
                </a:solidFill>
                <a:latin typeface="Arial"/>
                <a:cs typeface="Arial"/>
              </a:rPr>
              <a:t> assem</a:t>
            </a:r>
            <a:r>
              <a:rPr sz="1000" i="1" spc="-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ly qualit</a:t>
            </a:r>
            <a:r>
              <a:rPr sz="1000" i="1" spc="-1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, there is </a:t>
            </a:r>
            <a:r>
              <a:rPr sz="1000" i="1" spc="-1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 single best </a:t>
            </a:r>
            <a:r>
              <a:rPr sz="1000" i="1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000" i="1" spc="-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ler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289560" indent="-184785">
              <a:lnSpc>
                <a:spcPct val="100000"/>
              </a:lnSpc>
              <a:buClr>
                <a:srgbClr val="98B2CC"/>
              </a:buClr>
              <a:buFont typeface="Arial"/>
              <a:buAutoNum type="arabicPeriod" startAt="3"/>
              <a:tabLst>
                <a:tab pos="29019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computational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requirements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98B2CC"/>
                </a:solidFill>
                <a:latin typeface="Arial"/>
                <a:cs typeface="Arial"/>
              </a:rPr>
              <a:t>State</a:t>
            </a:r>
            <a:r>
              <a:rPr sz="1200" spc="-5" dirty="0">
                <a:solidFill>
                  <a:srgbClr val="98B2CC"/>
                </a:solidFill>
                <a:latin typeface="Arial"/>
                <a:cs typeface="Arial"/>
              </a:rPr>
              <a:t> of </a:t>
            </a:r>
            <a:r>
              <a:rPr sz="1200" spc="-10" dirty="0">
                <a:solidFill>
                  <a:srgbClr val="98B2CC"/>
                </a:solidFill>
                <a:latin typeface="Arial"/>
                <a:cs typeface="Arial"/>
              </a:rPr>
              <a:t>the</a:t>
            </a:r>
            <a:r>
              <a:rPr sz="1200" spc="-5" dirty="0">
                <a:solidFill>
                  <a:srgbClr val="98B2C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98B2CC"/>
                </a:solidFill>
                <a:latin typeface="Arial"/>
                <a:cs typeface="Arial"/>
              </a:rPr>
              <a:t>research</a:t>
            </a:r>
            <a:endParaRPr sz="1200" dirty="0">
              <a:latin typeface="Arial"/>
              <a:cs typeface="Arial"/>
            </a:endParaRPr>
          </a:p>
          <a:p>
            <a:pPr marL="289560" indent="-184785">
              <a:lnSpc>
                <a:spcPct val="100000"/>
              </a:lnSpc>
              <a:spcBef>
                <a:spcPts val="259"/>
              </a:spcBef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Data-specific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lers (es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acBio)</a:t>
            </a:r>
            <a:endParaRPr sz="1100" dirty="0">
              <a:latin typeface="Arial"/>
              <a:cs typeface="Arial"/>
            </a:endParaRPr>
          </a:p>
          <a:p>
            <a:pPr marL="289560" indent="-18478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Efficient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lers</a:t>
            </a:r>
            <a:endParaRPr sz="1100" dirty="0">
              <a:latin typeface="Arial"/>
              <a:cs typeface="Arial"/>
            </a:endParaRPr>
          </a:p>
          <a:p>
            <a:pPr marL="289560" indent="-18478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Best-p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actice 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protocols</a:t>
            </a:r>
            <a:endParaRPr sz="1100" dirty="0">
              <a:latin typeface="Arial"/>
              <a:cs typeface="Arial"/>
            </a:endParaRPr>
          </a:p>
          <a:p>
            <a:pPr marL="289560" indent="-184785">
              <a:lnSpc>
                <a:spcPct val="100000"/>
              </a:lnSpc>
              <a:spcBef>
                <a:spcPts val="330"/>
              </a:spcBef>
              <a:buClr>
                <a:srgbClr val="98B2CC"/>
              </a:buClr>
              <a:buFont typeface="Arial"/>
              <a:buAutoNum type="arabicPeriod"/>
              <a:tabLst>
                <a:tab pos="29019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ly-based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B2BFF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B2BFFF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B2BFFF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rgbClr val="B2BFFF"/>
                </a:solidFill>
                <a:latin typeface="Arial"/>
                <a:cs typeface="Arial"/>
              </a:rPr>
              <a:t>iant calling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7830">
              <a:lnSpc>
                <a:spcPct val="100000"/>
              </a:lnSpc>
            </a:pPr>
            <a:r>
              <a:rPr sz="1400" spc="80" dirty="0"/>
              <a:t>P</a:t>
            </a:r>
            <a:r>
              <a:rPr spc="55" dirty="0"/>
              <a:t>LA</a:t>
            </a:r>
            <a:r>
              <a:rPr spc="-10" dirty="0"/>
              <a:t>N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47297" y="376244"/>
            <a:ext cx="1851660" cy="276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345" marR="106680" indent="-208279">
              <a:lnSpc>
                <a:spcPct val="102699"/>
              </a:lnSpc>
            </a:pPr>
            <a:r>
              <a:rPr sz="1100" spc="-10" dirty="0">
                <a:solidFill>
                  <a:schemeClr val="bg1"/>
                </a:solidFill>
                <a:latin typeface="Arial"/>
                <a:cs typeface="Arial"/>
              </a:rPr>
              <a:t>What</a:t>
            </a:r>
            <a:r>
              <a:rPr sz="1100" spc="-5" dirty="0">
                <a:solidFill>
                  <a:schemeClr val="bg1"/>
                </a:solidFill>
                <a:latin typeface="Arial"/>
                <a:cs typeface="Arial"/>
              </a:rPr>
              <a:t> is </a:t>
            </a:r>
            <a:r>
              <a:rPr sz="1100" spc="-1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11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100" spc="-3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1100" spc="-40" dirty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11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chemeClr val="bg1"/>
                </a:solidFill>
                <a:latin typeface="Arial"/>
                <a:cs typeface="Arial"/>
              </a:rPr>
              <a:t>assem</a:t>
            </a:r>
            <a:r>
              <a:rPr sz="1100" spc="-35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1100" spc="-5" dirty="0">
                <a:solidFill>
                  <a:schemeClr val="bg1"/>
                </a:solidFill>
                <a:latin typeface="Arial"/>
                <a:cs typeface="Arial"/>
              </a:rPr>
              <a:t>ly </a:t>
            </a:r>
            <a:r>
              <a:rPr sz="1100" spc="-10" dirty="0">
                <a:solidFill>
                  <a:schemeClr val="bg1"/>
                </a:solidFill>
                <a:latin typeface="Arial"/>
                <a:cs typeface="Arial"/>
              </a:rPr>
              <a:t>Desc</a:t>
            </a:r>
            <a:r>
              <a:rPr sz="1100" spc="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chemeClr val="bg1"/>
                </a:solidFill>
                <a:latin typeface="Arial"/>
                <a:cs typeface="Arial"/>
              </a:rPr>
              <a:t>iption</a:t>
            </a:r>
            <a:endParaRPr sz="11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20345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solidFill>
                  <a:schemeClr val="bg1"/>
                </a:solidFill>
                <a:latin typeface="Arial"/>
                <a:cs typeface="Arial"/>
              </a:rPr>
              <a:t>Sho</a:t>
            </a:r>
            <a:r>
              <a:rPr sz="1100" spc="3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chemeClr val="bg1"/>
                </a:solidFill>
                <a:latin typeface="Arial"/>
                <a:cs typeface="Arial"/>
              </a:rPr>
              <a:t>t </a:t>
            </a:r>
            <a:r>
              <a:rPr sz="1100" spc="-1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100" spc="-45" dirty="0">
                <a:solidFill>
                  <a:schemeClr val="bg1"/>
                </a:solidFill>
                <a:latin typeface="Arial"/>
                <a:cs typeface="Arial"/>
              </a:rPr>
              <a:t>x</a:t>
            </a:r>
            <a:r>
              <a:rPr sz="1100" spc="-5" dirty="0">
                <a:solidFill>
                  <a:schemeClr val="bg1"/>
                </a:solidFill>
                <a:latin typeface="Arial"/>
                <a:cs typeface="Arial"/>
              </a:rPr>
              <a:t>ercise</a:t>
            </a:r>
            <a:endParaRPr sz="11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20345" marR="12700" indent="-208279">
              <a:lnSpc>
                <a:spcPct val="102699"/>
              </a:lnSpc>
              <a:spcBef>
                <a:spcPts val="515"/>
              </a:spcBef>
            </a:pPr>
            <a:r>
              <a:rPr sz="1100" spc="-10" dirty="0">
                <a:latin typeface="Arial"/>
                <a:cs typeface="Arial"/>
              </a:rPr>
              <a:t>Some</a:t>
            </a:r>
            <a:r>
              <a:rPr sz="1100" spc="-5" dirty="0">
                <a:latin typeface="Arial"/>
                <a:cs typeface="Arial"/>
              </a:rPr>
              <a:t> useful </a:t>
            </a:r>
            <a:r>
              <a:rPr sz="1100" spc="-10" dirty="0">
                <a:latin typeface="Arial"/>
                <a:cs typeface="Arial"/>
              </a:rPr>
              <a:t>assem</a:t>
            </a:r>
            <a:r>
              <a:rPr sz="1100" spc="-35" dirty="0">
                <a:latin typeface="Arial"/>
                <a:cs typeface="Arial"/>
              </a:rPr>
              <a:t>b</a:t>
            </a:r>
            <a:r>
              <a:rPr sz="1100" spc="-5" dirty="0">
                <a:latin typeface="Arial"/>
                <a:cs typeface="Arial"/>
              </a:rPr>
              <a:t>ly </a:t>
            </a:r>
            <a:r>
              <a:rPr sz="1100" spc="-10" dirty="0">
                <a:latin typeface="Arial"/>
                <a:cs typeface="Arial"/>
              </a:rPr>
              <a:t>theo</a:t>
            </a:r>
            <a:r>
              <a:rPr sz="1100" spc="25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y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</a:t>
            </a:r>
            <a:r>
              <a:rPr sz="1100" spc="-20" dirty="0">
                <a:latin typeface="Arial"/>
                <a:cs typeface="Arial"/>
              </a:rPr>
              <a:t>r</a:t>
            </a:r>
            <a:r>
              <a:rPr sz="1100" spc="-10" dirty="0">
                <a:latin typeface="Arial"/>
                <a:cs typeface="Arial"/>
              </a:rPr>
              <a:t>aphs</a:t>
            </a:r>
            <a:endParaRPr sz="1100" dirty="0">
              <a:latin typeface="Arial"/>
              <a:cs typeface="Arial"/>
            </a:endParaRPr>
          </a:p>
          <a:p>
            <a:pPr marL="220345" marR="365760">
              <a:lnSpc>
                <a:spcPct val="102600"/>
              </a:lnSpc>
            </a:pPr>
            <a:r>
              <a:rPr sz="1100" spc="-10" dirty="0">
                <a:latin typeface="Arial"/>
                <a:cs typeface="Arial"/>
              </a:rPr>
              <a:t>Contigs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const</a:t>
            </a:r>
            <a:r>
              <a:rPr sz="1100" spc="5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uction 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-45" dirty="0">
                <a:latin typeface="Arial"/>
                <a:cs typeface="Arial"/>
              </a:rPr>
              <a:t>x</a:t>
            </a:r>
            <a:r>
              <a:rPr sz="1100" spc="-5" dirty="0">
                <a:latin typeface="Arial"/>
                <a:cs typeface="Arial"/>
              </a:rPr>
              <a:t>ercise</a:t>
            </a:r>
            <a:endParaRPr sz="1100" dirty="0">
              <a:latin typeface="Arial"/>
              <a:cs typeface="Arial"/>
            </a:endParaRPr>
          </a:p>
          <a:p>
            <a:pPr marL="220345" marR="33655" indent="-208279">
              <a:lnSpc>
                <a:spcPct val="102600"/>
              </a:lnSpc>
              <a:spcBef>
                <a:spcPts val="515"/>
              </a:spcBef>
            </a:pPr>
            <a:r>
              <a:rPr sz="1100" spc="-10" dirty="0">
                <a:latin typeface="Arial"/>
                <a:cs typeface="Arial"/>
              </a:rPr>
              <a:t>H</a:t>
            </a:r>
            <a:r>
              <a:rPr sz="1100" spc="-30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w</a:t>
            </a:r>
            <a:r>
              <a:rPr sz="1100" spc="-5" dirty="0">
                <a:latin typeface="Arial"/>
                <a:cs typeface="Arial"/>
              </a:rPr>
              <a:t> to </a:t>
            </a:r>
            <a:r>
              <a:rPr sz="1100" spc="-45" dirty="0">
                <a:latin typeface="Arial"/>
                <a:cs typeface="Arial"/>
              </a:rPr>
              <a:t>e</a:t>
            </a:r>
            <a:r>
              <a:rPr sz="1100" spc="-40" dirty="0">
                <a:latin typeface="Arial"/>
                <a:cs typeface="Arial"/>
              </a:rPr>
              <a:t>v</a:t>
            </a:r>
            <a:r>
              <a:rPr sz="1100" spc="-5" dirty="0">
                <a:latin typeface="Arial"/>
                <a:cs typeface="Arial"/>
              </a:rPr>
              <a:t>aluate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assem</a:t>
            </a:r>
            <a:r>
              <a:rPr sz="1100" spc="-35" dirty="0">
                <a:latin typeface="Arial"/>
                <a:cs typeface="Arial"/>
              </a:rPr>
              <a:t>b</a:t>
            </a:r>
            <a:r>
              <a:rPr sz="1100" spc="-5" dirty="0">
                <a:latin typeface="Arial"/>
                <a:cs typeface="Arial"/>
              </a:rPr>
              <a:t>ly </a:t>
            </a:r>
            <a:r>
              <a:rPr sz="1100" spc="-10" dirty="0">
                <a:latin typeface="Arial"/>
                <a:cs typeface="Arial"/>
              </a:rPr>
              <a:t>Re</a:t>
            </a:r>
            <a:r>
              <a:rPr sz="1100" spc="-40" dirty="0">
                <a:latin typeface="Arial"/>
                <a:cs typeface="Arial"/>
              </a:rPr>
              <a:t>f</a:t>
            </a:r>
            <a:r>
              <a:rPr sz="1100" spc="-10" dirty="0">
                <a:latin typeface="Arial"/>
                <a:cs typeface="Arial"/>
              </a:rPr>
              <a:t>erence-free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met</a:t>
            </a:r>
            <a:r>
              <a:rPr sz="1100" spc="5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ics 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-45" dirty="0">
                <a:latin typeface="Arial"/>
                <a:cs typeface="Arial"/>
              </a:rPr>
              <a:t>x</a:t>
            </a:r>
            <a:r>
              <a:rPr sz="1100" spc="-5" dirty="0">
                <a:latin typeface="Arial"/>
                <a:cs typeface="Arial"/>
              </a:rPr>
              <a:t>ercise</a:t>
            </a:r>
            <a:endParaRPr sz="1100" dirty="0">
              <a:latin typeface="Arial"/>
              <a:cs typeface="Arial"/>
            </a:endParaRPr>
          </a:p>
          <a:p>
            <a:pPr marL="220345" marR="440055" indent="-208279">
              <a:lnSpc>
                <a:spcPct val="102600"/>
              </a:lnSpc>
              <a:spcBef>
                <a:spcPts val="515"/>
              </a:spcBef>
            </a:pPr>
            <a:r>
              <a:rPr sz="1100" spc="-10" dirty="0">
                <a:latin typeface="Arial"/>
                <a:cs typeface="Arial"/>
              </a:rPr>
              <a:t>Assem</a:t>
            </a:r>
            <a:r>
              <a:rPr sz="1100" spc="-35" dirty="0">
                <a:latin typeface="Arial"/>
                <a:cs typeface="Arial"/>
              </a:rPr>
              <a:t>b</a:t>
            </a:r>
            <a:r>
              <a:rPr sz="1100" spc="-5" dirty="0">
                <a:latin typeface="Arial"/>
                <a:cs typeface="Arial"/>
              </a:rPr>
              <a:t>ly soft</a:t>
            </a:r>
            <a:r>
              <a:rPr sz="1100" spc="-30" dirty="0">
                <a:latin typeface="Arial"/>
                <a:cs typeface="Arial"/>
              </a:rPr>
              <a:t>w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DNA-seq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assem</a:t>
            </a:r>
            <a:r>
              <a:rPr sz="1100" spc="-35" dirty="0">
                <a:latin typeface="Arial"/>
                <a:cs typeface="Arial"/>
              </a:rPr>
              <a:t>b</a:t>
            </a:r>
            <a:r>
              <a:rPr sz="1100" spc="-5" dirty="0">
                <a:latin typeface="Arial"/>
                <a:cs typeface="Arial"/>
              </a:rPr>
              <a:t>ly </a:t>
            </a:r>
            <a:r>
              <a:rPr sz="1100" spc="-10" dirty="0">
                <a:latin typeface="Arial"/>
                <a:cs typeface="Arial"/>
              </a:rPr>
              <a:t>RNA-seq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assem</a:t>
            </a:r>
            <a:r>
              <a:rPr sz="1100" spc="-35" dirty="0">
                <a:latin typeface="Arial"/>
                <a:cs typeface="Arial"/>
              </a:rPr>
              <a:t>b</a:t>
            </a:r>
            <a:r>
              <a:rPr sz="1100" spc="-5" dirty="0">
                <a:latin typeface="Arial"/>
                <a:cs typeface="Arial"/>
              </a:rPr>
              <a:t>ly</a:t>
            </a:r>
            <a:endParaRPr sz="1100" dirty="0">
              <a:latin typeface="Arial"/>
              <a:cs typeface="Arial"/>
            </a:endParaRPr>
          </a:p>
          <a:p>
            <a:pPr marL="220345" marR="5080">
              <a:lnSpc>
                <a:spcPct val="102600"/>
              </a:lnSpc>
            </a:pPr>
            <a:r>
              <a:rPr sz="1100" spc="-60" dirty="0">
                <a:latin typeface="Arial"/>
                <a:cs typeface="Arial"/>
              </a:rPr>
              <a:t>F</a:t>
            </a:r>
            <a:r>
              <a:rPr sz="1100" spc="-10" dirty="0">
                <a:latin typeface="Arial"/>
                <a:cs typeface="Arial"/>
              </a:rPr>
              <a:t>resh</a:t>
            </a:r>
            <a:r>
              <a:rPr sz="1100" spc="-5" dirty="0">
                <a:latin typeface="Arial"/>
                <a:cs typeface="Arial"/>
              </a:rPr>
              <a:t> stuff: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m</a:t>
            </a:r>
            <a:r>
              <a:rPr sz="1100" spc="-5" dirty="0">
                <a:latin typeface="Arial"/>
                <a:cs typeface="Arial"/>
              </a:rPr>
              <a:t>ulti-k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5" dirty="0">
                <a:latin typeface="Arial"/>
                <a:cs typeface="Arial"/>
              </a:rPr>
              <a:t> viz 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-45" dirty="0">
                <a:latin typeface="Arial"/>
                <a:cs typeface="Arial"/>
              </a:rPr>
              <a:t>x</a:t>
            </a:r>
            <a:r>
              <a:rPr sz="1100" spc="-5" dirty="0">
                <a:latin typeface="Arial"/>
                <a:cs typeface="Arial"/>
              </a:rPr>
              <a:t>ercise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3682</Words>
  <Application>Microsoft Macintosh PowerPoint</Application>
  <PresentationFormat>Custom</PresentationFormat>
  <Paragraphs>740</Paragraphs>
  <Slides>71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1" baseType="lpstr">
      <vt:lpstr>Arial Unicode MS</vt:lpstr>
      <vt:lpstr>DejaVu Sans</vt:lpstr>
      <vt:lpstr>DejaVu Sans Condensed</vt:lpstr>
      <vt:lpstr>Lucida Sans Unicode</vt:lpstr>
      <vt:lpstr>Arial</vt:lpstr>
      <vt:lpstr>Calibri</vt:lpstr>
      <vt:lpstr>Tahoma</vt:lpstr>
      <vt:lpstr>Times New Roman</vt:lpstr>
      <vt:lpstr>Verdana</vt:lpstr>
      <vt:lpstr>Office Theme</vt:lpstr>
      <vt:lpstr>PowerPoint Presentation</vt:lpstr>
      <vt:lpstr>COURSE STRUCTURE</vt:lpstr>
      <vt:lpstr>PowerPoint Presentation</vt:lpstr>
      <vt:lpstr>PowerPoint Presentation</vt:lpstr>
      <vt:lpstr>PowerPoint Presentation</vt:lpstr>
      <vt:lpstr>THE "WHY"</vt:lpstr>
      <vt:lpstr>"WHAT" AND "HOW" BASED ON "WHY"</vt:lpstr>
      <vt:lpstr>ASSEMBLY: A SOLVED PROBLEM?</vt:lpstr>
      <vt:lpstr>PLAN</vt:lpstr>
      <vt:lpstr>PowerPoint Presentation</vt:lpstr>
      <vt:lpstr>SOME ASSEMBLY INTUITION</vt:lpstr>
      <vt:lpstr>PowerPoint Presentation</vt:lpstr>
      <vt:lpstr>EXERCISE</vt:lpstr>
      <vt:lpstr>EXERCISE (SOLUTION)</vt:lpstr>
      <vt:lpstr>PLAN</vt:lpstr>
      <vt:lpstr>GRAPHS</vt:lpstr>
      <vt:lpstr>GRAPHS FOR SEQUENCING DATA</vt:lpstr>
      <vt:lpstr>DE BRUIJN GRAPHS</vt:lpstr>
      <vt:lpstr>DE BRUIJN GRAPHS</vt:lpstr>
      <vt:lpstr>DE BRUIJN GRAPHS: REDUNDANCY</vt:lpstr>
      <vt:lpstr>DE BRUIJN GRAPHS: ERRORS</vt:lpstr>
      <vt:lpstr>DE BRUIJN GRAPHS: SNPS</vt:lpstr>
      <vt:lpstr>DE BRUIJN GRAPHS: REPEATS</vt:lpstr>
      <vt:lpstr>STRING GRAPHS: OVERLAP GRAPHS</vt:lpstr>
      <vt:lpstr>OVERLAP GRAPHS</vt:lpstr>
      <vt:lpstr>STRING GRAPHS: OVERLAP GRAPHS</vt:lpstr>
      <vt:lpstr>FROM OVERLAP GRAPHS TO STRING GRAPHS</vt:lpstr>
      <vt:lpstr>COMPARISON STRING GRAPH / DE BRUIJN</vt:lpstr>
      <vt:lpstr>STRING GRAPH / DE BRUIJN GRAPH (2)</vt:lpstr>
      <vt:lpstr>STRING GRAPH / DE BRUIJN GRAPH (3)</vt:lpstr>
      <vt:lpstr>STRING GRAPH / DE BRUIJN GRAPH (4)</vt:lpstr>
      <vt:lpstr>HOW DOES ONE ASSEMBLE USING A GRAPH?</vt:lpstr>
      <vt:lpstr>PowerPoint Presentation</vt:lpstr>
      <vt:lpstr>CONTIGS CONSTRUCTION</vt:lpstr>
      <vt:lpstr>HOW AN ASSEMBLER WORKS</vt:lpstr>
      <vt:lpstr>SHORT NOTE ON REVERSE COMPLEMENTS</vt:lpstr>
      <vt:lpstr>EXERCISE</vt:lpstr>
      <vt:lpstr>EXERCISE (SOLUTION)</vt:lpstr>
      <vt:lpstr>PLAN</vt:lpstr>
      <vt:lpstr>METRICS</vt:lpstr>
      <vt:lpstr>OVERVIEW OF REFERENCE-FREE METRICS</vt:lpstr>
      <vt:lpstr>REFERENCE-FREE METRICS: N50</vt:lpstr>
      <vt:lpstr>REFERENCE-BASED: NA50</vt:lpstr>
      <vt:lpstr>OTHER METRICS OF INTEREST</vt:lpstr>
      <vt:lpstr>ASSEMBLY LIKELIHOOD</vt:lpstr>
      <vt:lpstr>EXERCISE</vt:lpstr>
      <vt:lpstr>EXERCISE (SOLUTION)</vt:lpstr>
      <vt:lpstr>PLAN</vt:lpstr>
      <vt:lpstr>RECOMMENDED PRACTICES (GENOMES)</vt:lpstr>
      <vt:lpstr>ASSEMBLERS, PERSONAL EXPERIENCE</vt:lpstr>
      <vt:lpstr>META-PRACTICES</vt:lpstr>
      <vt:lpstr>RNA-SEQ AND ASSEMBLY</vt:lpstr>
      <vt:lpstr>RNA-SEQ ASSEMBLY</vt:lpstr>
      <vt:lpstr>RNA-SEQ ASSEMBLY</vt:lpstr>
      <vt:lpstr>RNA-SEQ ASSEMBLY: TRINITY</vt:lpstr>
      <vt:lpstr>RNA-SEQ ASSEMBLY: TRINITY</vt:lpstr>
      <vt:lpstr>RNA-SEQ ASSEMBLY: TRINITY - 1</vt:lpstr>
      <vt:lpstr>RNA-SEQ ASSEMBLY: TRINITY - 2</vt:lpstr>
      <vt:lpstr>RNA-SEQ ASSEMBLY: TRINITY - 3</vt:lpstr>
      <vt:lpstr>MULTI-K ASSEMBLY</vt:lpstr>
      <vt:lpstr>MULTI-K ASSEMBLY</vt:lpstr>
      <vt:lpstr>ILLUMINA ASSEMBLY VISUALIZATION: BANDAGE</vt:lpstr>
      <vt:lpstr>BANDAGE</vt:lpstr>
      <vt:lpstr>BANDAGE</vt:lpstr>
      <vt:lpstr>PowerPoint Presentation</vt:lpstr>
      <vt:lpstr>PowerPoint Presentation</vt:lpstr>
      <vt:lpstr>LAST EXERCISE</vt:lpstr>
      <vt:lpstr>LAST EXERCISE (DETAILED SOLUTION)</vt:lpstr>
      <vt:lpstr>LAST EXERCISE (DETAILED SOLUTION)</vt:lpstr>
      <vt:lpstr>CONCLUSION, WHAT WE HAVE SEEN</vt:lpstr>
      <vt:lpstr>SUPPLEMENTAL SLIDE: ASSEMBLY PIPELINES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Microsoft Office User</cp:lastModifiedBy>
  <cp:revision>14</cp:revision>
  <dcterms:created xsi:type="dcterms:W3CDTF">2017-08-27T20:11:25Z</dcterms:created>
  <dcterms:modified xsi:type="dcterms:W3CDTF">2017-09-01T21:10:57Z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2017-08-27T00:00:00Z</vt:filetime>
  </property>
  <property fmtid="{D5CDD505-2E9C-101B-9397-08002B2CF9AE}" pid="3" name="LastSaved">
    <vt:filetime>2017-08-27T00:00:00Z</vt:filetime>
  </property>
</Properties>
</file>